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7" r:id="rId2"/>
    <p:sldId id="260" r:id="rId3"/>
    <p:sldId id="258" r:id="rId4"/>
    <p:sldId id="295" r:id="rId5"/>
    <p:sldId id="294" r:id="rId6"/>
    <p:sldId id="278" r:id="rId7"/>
    <p:sldId id="266" r:id="rId8"/>
    <p:sldId id="267" r:id="rId9"/>
    <p:sldId id="269" r:id="rId10"/>
    <p:sldId id="268" r:id="rId11"/>
    <p:sldId id="29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9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46BF-BCC8-40D7-8E7A-0631C676E15E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3C5-D449-4B95-A1B6-D2377378B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1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个性化</a:t>
            </a:r>
            <a:r>
              <a:rPr lang="en-US" altLang="zh-CN" dirty="0"/>
              <a:t>PageRank</a:t>
            </a:r>
            <a:r>
              <a:rPr lang="zh-CN" altLang="en-US" dirty="0"/>
              <a:t>（</a:t>
            </a:r>
            <a:r>
              <a:rPr lang="en-US" altLang="zh-CN" dirty="0"/>
              <a:t>PPR</a:t>
            </a:r>
            <a:r>
              <a:rPr lang="zh-CN" altLang="en-US" dirty="0"/>
              <a:t>）</a:t>
            </a:r>
            <a:r>
              <a:rPr lang="en-US" altLang="zh-CN" dirty="0"/>
              <a:t>[24]</a:t>
            </a:r>
            <a:r>
              <a:rPr lang="zh-CN" altLang="en-US" dirty="0"/>
              <a:t>是最广泛使用的措施之一，因其有效性和理论性质而受到广泛关注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8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04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4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7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14-17</a:t>
            </a:r>
            <a:r>
              <a:rPr lang="zh-CN" altLang="en-US" dirty="0"/>
              <a:t>行，是局部重复值检测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40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9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6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2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7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1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动态图上的并行个性化</a:t>
            </a:r>
            <a:r>
              <a:rPr lang="en-US" altLang="zh-CN" dirty="0" err="1"/>
              <a:t>Pagerank</a:t>
            </a:r>
            <a:r>
              <a:rPr lang="en-US" altLang="zh-CN" dirty="0"/>
              <a:t> [1]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对于高速流处理，顺序执行仍然太慢。</a:t>
            </a:r>
          </a:p>
          <a:p>
            <a:r>
              <a:rPr lang="zh-CN" altLang="en-US" dirty="0"/>
              <a:t>大多数现有工作</a:t>
            </a:r>
            <a:r>
              <a:rPr lang="en-US" altLang="zh-CN" dirty="0"/>
              <a:t>[39,22,6,5,30,31,29,11]</a:t>
            </a:r>
            <a:r>
              <a:rPr lang="zh-CN" altLang="en-US" dirty="0"/>
              <a:t>专注于静态图上的</a:t>
            </a:r>
            <a:r>
              <a:rPr lang="en-US" altLang="zh-CN" dirty="0"/>
              <a:t>PPR</a:t>
            </a:r>
            <a:r>
              <a:rPr lang="zh-CN" altLang="en-US" dirty="0"/>
              <a:t>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首先，由于更新通常是批量更新，因此仍然不清楚是否可以为局部更新方案并行更新批处理。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其次，并行化局部</a:t>
            </a:r>
            <a:r>
              <a:rPr lang="en-US" altLang="zh-CN" dirty="0"/>
              <a:t>push</a:t>
            </a:r>
            <a:r>
              <a:rPr lang="zh-CN" altLang="en-US" dirty="0"/>
              <a:t>是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non-trivial</a:t>
            </a:r>
            <a:r>
              <a:rPr lang="zh-CN" altLang="en-US" dirty="0"/>
              <a:t>的，因为与顺序方法相比，它会产生额外的开销。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7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0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是邻接矩阵，</a:t>
            </a:r>
            <a:r>
              <a:rPr lang="en-US" altLang="zh-CN" dirty="0"/>
              <a:t>D</a:t>
            </a:r>
            <a:r>
              <a:rPr lang="zh-CN" altLang="en-US" dirty="0"/>
              <a:t>是对角矩阵，对角元素是</a:t>
            </a:r>
            <a:r>
              <a:rPr lang="en-US" altLang="zh-CN" dirty="0"/>
              <a:t>G</a:t>
            </a:r>
            <a:r>
              <a:rPr lang="zh-CN" altLang="en-US" dirty="0"/>
              <a:t>的所有顶点的出度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2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0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5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7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84C0-2813-420B-A419-4CAC2C624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D2450-4388-4B8A-A33A-3E89C9E7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AFD84-603C-4BE1-91C8-6C1EAF4C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A5706-B7DB-4E78-90EE-DFDA9B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AB3D-CA1F-41A1-9377-197549EF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D10C-910F-4297-8F34-31DAADF8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F2958-E4FA-4A34-8560-13F16B5B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3267-F1F3-40C4-94B6-4B373B85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E3159-2A52-435C-9648-9A56B3D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FB102-D57D-4CD7-BF3F-4BC47C24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385DE-285F-40EC-9A34-20852A8F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56BE4-7899-43AD-88DF-7AA3F433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FD4B-B515-41A3-B89B-8AAE5779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4F6F-118D-4649-8487-39211FA3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90DF3-F728-48D7-9BF0-3DF46E89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E0521-1D82-4BF8-955F-E3B39B63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1990F-6985-41DF-925E-357FBEF6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5303-A57D-4CAD-80F6-AFD11631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87D1-345B-44EF-A7A5-A410736C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0544E-CBC4-4043-B552-EF984306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4903-3D67-4C79-A761-70D35D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77493-3A53-4BBF-AA7C-CA4F03FE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A668-3230-454E-A930-1FCDB939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D779-B213-4F54-BC79-2C1B5590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B9C03-4CE5-4141-8241-C53E9C53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9BB0-81D1-4675-8FF6-94C6769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24528-C910-4B69-9942-74D63FF9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102B4-01AE-49AE-8A07-1B46F8F5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DBFAB-9CDA-49C3-988A-B43CEBBE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8E5E9-0BBE-42F2-86A2-D9064D4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431D-FD46-4919-9D9C-3D98976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91AA-B736-4A50-9D5E-ADF7ECBB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98BAD-B0AE-4401-B065-D978D0FF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91A7C-98DC-40DA-B400-9DD6255F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0106B-3B43-4434-B634-53398DDAE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7079C-AB49-4C8D-AAE9-B2A9A47E6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74E96-E4D7-4D8E-8FEE-E59CAD67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D9FD6-6648-4612-915F-D506955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7A7A6-2E17-4846-AA51-9170BF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2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72A8-BF67-43A2-AE5D-EEDFDAC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42D8C-F51C-4341-A6FF-3F5B13B0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C1DA4-500D-4315-8913-DA9EBD4B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5D1D7-347D-437D-8832-70120CFA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79F76-8239-4AC6-A384-B0753E0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380AE0-D0AE-45BE-8A69-046144B3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A7A00-BCC0-47C2-930A-F9B28E9F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98F0-88B8-4CEB-B0B8-F5EAD9E2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97512-D1DA-4A7B-ABF0-94D0E0A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1695E-CBDD-4CD2-BEF5-708B0FC2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84EA3-23D0-45DF-9AA3-4490B4A9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758C7-131E-4B44-9E15-3566E247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8E346-1207-4EFB-8564-52B6E89E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D0FE8-7A1A-485D-937D-202B9577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193A5-E43F-4AB5-9772-FEF04D03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6FCBC-47BD-41D7-B5BD-5AF79D38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17E64-8C12-45B7-93C8-B081866B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C49E5-2BC6-470C-90FF-6628E3CC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46B64-1075-40A5-BEF4-98100254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5BAEA-F9F1-4460-A9A2-BB8A2863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9C385-9026-43BF-B880-2636C49B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675E9-D9E4-4733-A4E9-DFB23F14B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41A24-FF54-43A6-8E67-39F381EB0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4A8AD-D439-4C5A-8DAC-502A40676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5" y="83128"/>
            <a:ext cx="295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APPLICATION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2194559" y="1658852"/>
            <a:ext cx="8128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Personalized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web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community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anomaly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Parallel Local Update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41F09-F76C-4C31-9E92-FA99D78E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564243"/>
            <a:ext cx="6743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3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1717039" y="1041023"/>
                <a:ext cx="893064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naive Parallel Local Update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can rewrite the parallel push with a transformation in a vector form: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39" y="1041023"/>
                <a:ext cx="8930641" cy="3477875"/>
              </a:xfrm>
              <a:prstGeom prst="rect">
                <a:avLst/>
              </a:prstGeom>
              <a:blipFill>
                <a:blip r:embed="rId3"/>
                <a:stretch>
                  <a:fillRect l="-1433" t="-1754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757F31B-AC74-4EBC-B5D7-4C19924B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504950"/>
            <a:ext cx="7325058" cy="20104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9FC7BC-6363-4F6A-96B4-99B4FD4A6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71" y="4626667"/>
            <a:ext cx="4905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2631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naive Parallel Local Update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02969-7DA3-4F88-AE49-33C9555BF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" b="1828"/>
          <a:stretch/>
        </p:blipFill>
        <p:spPr>
          <a:xfrm>
            <a:off x="4236721" y="789107"/>
            <a:ext cx="6238240" cy="59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7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naive Parallel Local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CC4F3A-2228-407E-BD5E-E99B08F1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6" y="1934633"/>
            <a:ext cx="11868187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Parallel Local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Parallel Loss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D15313-92A1-4AE4-9CAD-21E16239C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" r="3125"/>
          <a:stretch/>
        </p:blipFill>
        <p:spPr>
          <a:xfrm>
            <a:off x="81340" y="2032001"/>
            <a:ext cx="12029319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0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311726" y="1003240"/>
            <a:ext cx="53543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Parallel Local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Eager Propagation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alter the order of the two parallel sessions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ensure the residuals of frontier vertices that are used in both sessions to be consistent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0CD1A9-A7F2-432A-8E5E-A8B576BF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812599"/>
            <a:ext cx="6231313" cy="59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6A1EE-2892-4478-A1FA-903076BB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1564243"/>
            <a:ext cx="6677025" cy="160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456F1E-4A5E-418E-ADEB-EBD524F9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" y="3429000"/>
            <a:ext cx="11805920" cy="22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CPU Sequential Push with Single Update (CPU-Base)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CPU Sequential Push with Batch Update (CPU-Seq)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Parallel Push with Batch Update (CPU-MT)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Parallel Push with Batch Update (GPU)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Incremental Monte-Carlo on CPU (Monte-Carlo)[10, 24]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Vertex-centric implementation in Ligra (Ligra)[42]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B7ECA6-3C4A-4CC7-A0F0-C5F8B662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3" y="4050563"/>
            <a:ext cx="11819774" cy="2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Resource Consumption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3E80F-C1BC-4078-AAD3-3C1F57FC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1" y="4362439"/>
            <a:ext cx="11775456" cy="213811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E9D865-4DF2-467F-9BF9-846EB8C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4" y="1943735"/>
            <a:ext cx="6457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8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Scalability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3553DF-D4BF-4271-AA87-0E2C7CC7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699515"/>
            <a:ext cx="11795760" cy="2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798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RELATED WORKS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2042159" y="1415095"/>
            <a:ext cx="8930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Personalized PageRank Computation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power iteration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Monte-Carlo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local update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Parallel Graph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many graph processing systems [36, 23, 47, 42, 16] proposed to accelerate graph applications by utilizing GPUs and multi-core CPUs.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general vertex-centric abstraction</a:t>
            </a:r>
          </a:p>
        </p:txBody>
      </p:sp>
    </p:spTree>
    <p:extLst>
      <p:ext uri="{BB962C8B-B14F-4D97-AF65-F5344CB8AC3E}">
        <p14:creationId xmlns:p14="http://schemas.microsoft.com/office/powerpoint/2010/main" val="258198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798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FUTURE WORKS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05279" y="1613118"/>
            <a:ext cx="8818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integrate our work with the recent frameworks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[14, 41] which can efficiently handle the dynamic scenario by the architecture-optimized graph storage schemes.  </a:t>
            </a:r>
          </a:p>
        </p:txBody>
      </p:sp>
    </p:spTree>
    <p:extLst>
      <p:ext uri="{BB962C8B-B14F-4D97-AF65-F5344CB8AC3E}">
        <p14:creationId xmlns:p14="http://schemas.microsoft.com/office/powerpoint/2010/main" val="17807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06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</a:t>
            </a:r>
            <a:r>
              <a:rPr lang="en-US" altLang="zh-CN" sz="4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Pagerank</a:t>
            </a:r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828799" y="1736695"/>
            <a:ext cx="89306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sequential execution is still too slow for highspeed stream processing.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Most existing works [39, 22, 6, 5, 30, 31, 29, 11] focus on PPR computation on static graphs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06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</a:t>
            </a:r>
            <a:r>
              <a:rPr lang="en-US" altLang="zh-CN" sz="4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Pagerank</a:t>
            </a:r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828799" y="1736695"/>
            <a:ext cx="89306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CHALLENGE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First, as the update often comes in batches, it remains unclear if the batch can be updated in parallel for the local update scheme.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Second, parallelizing the local push is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non-trivial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as it incurs extra overheads compared with a sequential approach.</a:t>
            </a:r>
          </a:p>
        </p:txBody>
      </p:sp>
    </p:spTree>
    <p:extLst>
      <p:ext uri="{BB962C8B-B14F-4D97-AF65-F5344CB8AC3E}">
        <p14:creationId xmlns:p14="http://schemas.microsoft.com/office/powerpoint/2010/main" val="20775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88159" y="1628532"/>
            <a:ext cx="89306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introduce a parallel approach to support dynamic PPR computation over high-speed graph streams.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propose several optimization techniques to improve the performance of the parallel push.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implement our parallel approach on GPUs and multi-core CPUs.</a:t>
            </a:r>
          </a:p>
        </p:txBody>
      </p:sp>
    </p:spTree>
    <p:extLst>
      <p:ext uri="{BB962C8B-B14F-4D97-AF65-F5344CB8AC3E}">
        <p14:creationId xmlns:p14="http://schemas.microsoft.com/office/powerpoint/2010/main" val="33962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1767839" y="1069732"/>
                <a:ext cx="8930641" cy="471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Personalized PageRank vector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teleport probability,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personalized unit vector,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transition matrix,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Dynamic Graph Model[10, 49]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unbounded sequence of updates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Δ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 the set of edges arriving at time step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model, the goal of dynamic PPR problem is to incrementally maintain the PPR vector for each update.</a:t>
                </a: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update[49, 6, 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current estimate to the PPR value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“residual” which bounds the estimation bias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39" y="1069732"/>
                <a:ext cx="8930641" cy="4718536"/>
              </a:xfrm>
              <a:prstGeom prst="rect">
                <a:avLst/>
              </a:prstGeom>
              <a:blipFill>
                <a:blip r:embed="rId3"/>
                <a:stretch>
                  <a:fillRect l="-1365" t="-1161" r="-1433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6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Sequential Local Update[49, 6]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restore invariants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perform local pushes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2649A-61D8-4A06-BF9C-615976E3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27" y="2302907"/>
            <a:ext cx="6174741" cy="7631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11654C-AB5D-42BE-B1C7-0EB309C12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579" y="3337560"/>
            <a:ext cx="8214839" cy="30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Sequential Local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restore invariants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perform local pushes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CB053F-F6D2-4C68-90FF-A45D56DD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3041827"/>
            <a:ext cx="7305040" cy="3795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D782C9-0DA3-4353-B80E-14FD26B2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27" y="2302907"/>
            <a:ext cx="6174741" cy="7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20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Parallel Personalized PageRank on Dynamic Graphs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17039" y="104102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Sequential Local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C0B2C-F85D-4D90-81C6-EAB33F3B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2183584"/>
            <a:ext cx="11877040" cy="30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757</Words>
  <Application>Microsoft Office PowerPoint</Application>
  <PresentationFormat>宽屏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Wenbiao Xing</dc:creator>
  <cp:lastModifiedBy>Wenbiao Xing</cp:lastModifiedBy>
  <cp:revision>55</cp:revision>
  <dcterms:created xsi:type="dcterms:W3CDTF">2019-05-20T07:28:18Z</dcterms:created>
  <dcterms:modified xsi:type="dcterms:W3CDTF">2019-06-05T13:59:07Z</dcterms:modified>
</cp:coreProperties>
</file>