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6" r:id="rId6"/>
    <p:sldId id="270" r:id="rId7"/>
    <p:sldId id="269" r:id="rId8"/>
    <p:sldId id="267" r:id="rId9"/>
    <p:sldId id="268" r:id="rId10"/>
    <p:sldId id="271" r:id="rId11"/>
    <p:sldId id="272" r:id="rId12"/>
    <p:sldId id="260" r:id="rId13"/>
    <p:sldId id="261" r:id="rId14"/>
    <p:sldId id="262" r:id="rId15"/>
    <p:sldId id="263" r:id="rId16"/>
    <p:sldId id="273" r:id="rId17"/>
    <p:sldId id="264" r:id="rId18"/>
    <p:sldId id="274" r:id="rId19"/>
    <p:sldId id="275" r:id="rId20"/>
    <p:sldId id="276" r:id="rId21"/>
    <p:sldId id="277" r:id="rId22"/>
    <p:sldId id="278" r:id="rId23"/>
    <p:sldId id="26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gWenbiao" initials="X" lastIdx="1" clrIdx="0">
    <p:extLst>
      <p:ext uri="{19B8F6BF-5375-455C-9EA6-DF929625EA0E}">
        <p15:presenceInfo xmlns:p15="http://schemas.microsoft.com/office/powerpoint/2012/main" userId="XingWenbi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92734" autoAdjust="0"/>
  </p:normalViewPr>
  <p:slideViewPr>
    <p:cSldViewPr snapToGrid="0">
      <p:cViewPr varScale="1">
        <p:scale>
          <a:sx n="104" d="100"/>
          <a:sy n="104" d="100"/>
        </p:scale>
        <p:origin x="5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22E35-4737-4FBD-9FB4-2AF106957594}" type="datetimeFigureOut">
              <a:rPr lang="zh-CN" altLang="en-US" smtClean="0"/>
              <a:t>2019/4/7 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2433-105A-4A53-A3A0-ECA8B2443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3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2433-105A-4A53-A3A0-ECA8B24433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8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2433-105A-4A53-A3A0-ECA8B24433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9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01CD-183C-4DC9-9B0F-20C1B9760BC9}" type="datetimeFigureOut">
              <a:rPr lang="zh-CN" altLang="en-US" smtClean="0"/>
              <a:t>2019/4/7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3DD-D12B-41D7-A2B2-AE71312F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0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01CD-183C-4DC9-9B0F-20C1B9760BC9}" type="datetimeFigureOut">
              <a:rPr lang="zh-CN" altLang="en-US" smtClean="0"/>
              <a:t>2019/4/7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3DD-D12B-41D7-A2B2-AE71312F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01CD-183C-4DC9-9B0F-20C1B9760BC9}" type="datetimeFigureOut">
              <a:rPr lang="zh-CN" altLang="en-US" smtClean="0"/>
              <a:t>2019/4/7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3DD-D12B-41D7-A2B2-AE71312F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8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01CD-183C-4DC9-9B0F-20C1B9760BC9}" type="datetimeFigureOut">
              <a:rPr lang="zh-CN" altLang="en-US" smtClean="0"/>
              <a:t>2019/4/7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3DD-D12B-41D7-A2B2-AE71312F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4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01CD-183C-4DC9-9B0F-20C1B9760BC9}" type="datetimeFigureOut">
              <a:rPr lang="zh-CN" altLang="en-US" smtClean="0"/>
              <a:t>2019/4/7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3DD-D12B-41D7-A2B2-AE71312F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3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01CD-183C-4DC9-9B0F-20C1B9760BC9}" type="datetimeFigureOut">
              <a:rPr lang="zh-CN" altLang="en-US" smtClean="0"/>
              <a:t>2019/4/7 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3DD-D12B-41D7-A2B2-AE71312F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8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01CD-183C-4DC9-9B0F-20C1B9760BC9}" type="datetimeFigureOut">
              <a:rPr lang="zh-CN" altLang="en-US" smtClean="0"/>
              <a:t>2019/4/7 Sun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3DD-D12B-41D7-A2B2-AE71312F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9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01CD-183C-4DC9-9B0F-20C1B9760BC9}" type="datetimeFigureOut">
              <a:rPr lang="zh-CN" altLang="en-US" smtClean="0"/>
              <a:t>2019/4/7 Sun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3DD-D12B-41D7-A2B2-AE71312F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3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01CD-183C-4DC9-9B0F-20C1B9760BC9}" type="datetimeFigureOut">
              <a:rPr lang="zh-CN" altLang="en-US" smtClean="0"/>
              <a:t>2019/4/7 Sun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3DD-D12B-41D7-A2B2-AE71312F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01CD-183C-4DC9-9B0F-20C1B9760BC9}" type="datetimeFigureOut">
              <a:rPr lang="zh-CN" altLang="en-US" smtClean="0"/>
              <a:t>2019/4/7 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3DD-D12B-41D7-A2B2-AE71312F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8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01CD-183C-4DC9-9B0F-20C1B9760BC9}" type="datetimeFigureOut">
              <a:rPr lang="zh-CN" altLang="en-US" smtClean="0"/>
              <a:t>2019/4/7 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3DD-D12B-41D7-A2B2-AE71312F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19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01CD-183C-4DC9-9B0F-20C1B9760BC9}" type="datetimeFigureOut">
              <a:rPr lang="zh-CN" altLang="en-US" smtClean="0"/>
              <a:t>2019/4/7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13DD-D12B-41D7-A2B2-AE71312F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Adaptive </a:t>
            </a:r>
            <a:r>
              <a:rPr lang="en-US" altLang="zh-CN" sz="4000" dirty="0" err="1"/>
              <a:t>Adaptive</a:t>
            </a:r>
            <a:r>
              <a:rPr lang="en-US" altLang="zh-CN" sz="4000" dirty="0"/>
              <a:t> Indexing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788679"/>
            <a:ext cx="1043864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Abstract: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We </a:t>
            </a:r>
            <a:r>
              <a:rPr lang="en-US" altLang="zh-CN" sz="2000" dirty="0"/>
              <a:t>will develop an </a:t>
            </a:r>
            <a:r>
              <a:rPr lang="en-US" altLang="zh-CN" sz="2000" dirty="0" smtClean="0"/>
              <a:t>adaptive index, which realizes meta-</a:t>
            </a:r>
            <a:r>
              <a:rPr lang="en-US" altLang="zh-CN" sz="2000" dirty="0" err="1" smtClean="0"/>
              <a:t>adaptivity</a:t>
            </a:r>
            <a:r>
              <a:rPr lang="en-US" altLang="zh-CN" sz="2000" dirty="0" smtClean="0"/>
              <a:t> by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(1</a:t>
            </a:r>
            <a:r>
              <a:rPr lang="en-US" altLang="zh-CN" sz="2000" dirty="0" smtClean="0"/>
              <a:t>) generalizing </a:t>
            </a:r>
            <a:r>
              <a:rPr lang="en-US" altLang="zh-CN" sz="2000" dirty="0"/>
              <a:t>the way reorganization is performed, </a:t>
            </a:r>
            <a:endParaRPr lang="en-US" altLang="zh-CN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2) reacting to the evolving </a:t>
            </a:r>
            <a:r>
              <a:rPr lang="en-US" altLang="zh-CN" sz="2000" dirty="0" err="1" smtClean="0"/>
              <a:t>indexedness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and varying reorganization effort, </a:t>
            </a:r>
            <a:endParaRPr lang="en-US" altLang="zh-CN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3) defusing skewed distributions in the input data.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7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III. ADAPTING REORGANIZATION EFFORT 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20574" y="1047534"/>
                <a:ext cx="10438645" cy="504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Adapting the Partitioning Fan-out :</a:t>
                </a:r>
                <a:endParaRPr lang="en-US" altLang="zh-CN" dirty="0"/>
              </a:p>
              <a:p>
                <a:pPr lvl="1"/>
                <a:r>
                  <a:rPr lang="en-US" altLang="zh-CN" sz="2000" dirty="0" smtClean="0"/>
                  <a:t>We </a:t>
                </a:r>
                <a:r>
                  <a:rPr lang="en-US" altLang="zh-CN" sz="2000" dirty="0"/>
                  <a:t>can summarize our strategy in the following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that receives the size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/>
                  <a:t> of the partition to </a:t>
                </a:r>
                <a:r>
                  <a:rPr lang="en-US" altLang="zh-CN" sz="2000" dirty="0" smtClean="0"/>
                  <a:t>reorganize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query sequence number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actual partitioning </a:t>
                </a:r>
                <a:r>
                  <a:rPr lang="en-US" altLang="zh-CN" sz="2000" dirty="0" smtClean="0"/>
                  <a:t>fan-out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 </a:t>
                </a:r>
                <a:endParaRPr lang="en-US" altLang="zh-CN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We realize the following high-level design goals in this function: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(1) Treat the first query different than the remaining ones.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Increase the granularity of reorganization with a </a:t>
                </a:r>
                <a:r>
                  <a:rPr lang="en-US" altLang="zh-CN" dirty="0" smtClean="0"/>
                  <a:t>decrease of </a:t>
                </a:r>
                <a:r>
                  <a:rPr lang="en-US" altLang="zh-CN" dirty="0"/>
                  <a:t>input partition size. </a:t>
                </a:r>
                <a:endParaRPr lang="en-US" altLang="zh-CN" dirty="0" smtClean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3) Finish the input partition by </a:t>
                </a:r>
                <a:r>
                  <a:rPr lang="en-US" altLang="zh-CN" dirty="0" smtClean="0"/>
                  <a:t>sorting it </a:t>
                </a:r>
                <a:r>
                  <a:rPr lang="en-US" altLang="zh-CN" dirty="0"/>
                  <a:t>at a sufficiently small size.</a:t>
                </a:r>
                <a:endParaRPr lang="en-US" altLang="zh-CN" dirty="0" smtClean="0"/>
              </a:p>
              <a:p>
                <a:pPr lvl="1"/>
                <a:endParaRPr lang="en-US" altLang="zh-CN" sz="2000" dirty="0"/>
              </a:p>
              <a:p>
                <a:endParaRPr lang="en-US" altLang="zh-CN" sz="2400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74" y="1047534"/>
                <a:ext cx="10438645" cy="5047536"/>
              </a:xfrm>
              <a:prstGeom prst="rect">
                <a:avLst/>
              </a:prstGeom>
              <a:blipFill rotWithShape="0">
                <a:blip r:embed="rId2"/>
                <a:stretch>
                  <a:fillRect l="-876" t="-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246"/>
          <a:stretch/>
        </p:blipFill>
        <p:spPr>
          <a:xfrm>
            <a:off x="1819275" y="2905126"/>
            <a:ext cx="5543674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III. ADAPTING REORGANIZATION EFFORT 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20574" y="1047534"/>
                <a:ext cx="1043864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Adapting the Partitioning Fan-out :</a:t>
                </a:r>
                <a:endParaRPr lang="en-US" altLang="zh-CN" dirty="0"/>
              </a:p>
              <a:p>
                <a:pPr lvl="1"/>
                <a:r>
                  <a:rPr lang="en-US" altLang="zh-CN" sz="2000" dirty="0" smtClean="0"/>
                  <a:t>We </a:t>
                </a:r>
                <a:r>
                  <a:rPr lang="en-US" altLang="zh-CN" sz="2000" dirty="0"/>
                  <a:t>can summarize our strategy in the following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 </a:t>
                </a:r>
                <a:endParaRPr lang="en-US" altLang="zh-CN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74" y="1047534"/>
                <a:ext cx="10438645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876" t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246"/>
          <a:stretch/>
        </p:blipFill>
        <p:spPr>
          <a:xfrm>
            <a:off x="1914525" y="1953584"/>
            <a:ext cx="5543674" cy="11287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0" y="3082296"/>
            <a:ext cx="7600950" cy="308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IV. HANDLING SKEW 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20575" y="1047534"/>
                <a:ext cx="6142162" cy="38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Our solution </a:t>
                </a:r>
                <a:r>
                  <a:rPr lang="en-US" altLang="zh-CN" sz="2400" dirty="0" smtClean="0"/>
                  <a:t>works </a:t>
                </a:r>
                <a:r>
                  <a:rPr lang="en-US" altLang="zh-CN" sz="2400" dirty="0" smtClean="0"/>
                  <a:t>:</a:t>
                </a: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In phase 1, we build a histogram on the input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𝑓𝑖𝑟𝑠𝑡</m:t>
                        </m:r>
                      </m:sub>
                    </m:sSub>
                  </m:oMath>
                </a14:m>
                <a:r>
                  <a:rPr lang="en-US" altLang="zh-CN" sz="2000" dirty="0"/>
                  <a:t> many bits and locate the skewed partitions</a:t>
                </a:r>
                <a:r>
                  <a:rPr lang="en-US" altLang="zh-CN" sz="2000" dirty="0" smtClean="0"/>
                  <a:t>. 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In phase 2, we partition the input </a:t>
                </a:r>
                <a:r>
                  <a:rPr lang="en-US" altLang="zh-CN" sz="2000" dirty="0" smtClean="0"/>
                  <a:t>out-of-place </a:t>
                </a:r>
                <a:r>
                  <a:rPr lang="en-US" altLang="zh-CN" sz="2000" dirty="0"/>
                  <a:t>into the index column based on the histogram of phase 1 while building new histograms only on the skewed partitions </a:t>
                </a:r>
                <a:r>
                  <a:rPr lang="en-US" altLang="zh-CN" sz="2000" dirty="0" smtClean="0"/>
                  <a:t>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many bits. 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In the ﬁnal phase 3, we partition the skewed partitions in-place inside the index column based on </a:t>
                </a:r>
                <a:r>
                  <a:rPr lang="en-US" altLang="zh-CN" sz="2000" dirty="0"/>
                  <a:t>the histograms of phase 2. 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75" y="1047534"/>
                <a:ext cx="6142162" cy="3871829"/>
              </a:xfrm>
              <a:prstGeom prst="rect">
                <a:avLst/>
              </a:prstGeom>
              <a:blipFill rotWithShape="0">
                <a:blip r:embed="rId2"/>
                <a:stretch>
                  <a:fillRect l="-1488" t="-1260" r="-397" b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37" y="882888"/>
            <a:ext cx="54387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V. CONFIGURATION KNOBS 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047534"/>
            <a:ext cx="1043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 </a:t>
            </a:r>
            <a:r>
              <a:rPr lang="en-US" altLang="zh-CN" sz="2400" dirty="0"/>
              <a:t>introduced a set of parameters that allow us to tweak the conﬁguration of the </a:t>
            </a:r>
            <a:r>
              <a:rPr lang="en-US" altLang="zh-CN" sz="2400" dirty="0" smtClean="0"/>
              <a:t>algorithm </a:t>
            </a:r>
            <a:r>
              <a:rPr lang="en-US" altLang="zh-CN" sz="2400" dirty="0"/>
              <a:t>towards the priorities of the user, the capabilities of the system, and the characteristics of existing adaptive indexes. 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92" y="2587511"/>
            <a:ext cx="8762803" cy="319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VI. META-ADAPTIVE INDEX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962" t="35527" r="8570" b="35097"/>
          <a:stretch/>
        </p:blipFill>
        <p:spPr>
          <a:xfrm>
            <a:off x="95249" y="1276350"/>
            <a:ext cx="5480627" cy="96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1302" t="42966" r="7162" b="29260"/>
          <a:stretch/>
        </p:blipFill>
        <p:spPr>
          <a:xfrm>
            <a:off x="118051" y="2888677"/>
            <a:ext cx="5457825" cy="10036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301" t="70482" r="5536" b="2936"/>
          <a:stretch/>
        </p:blipFill>
        <p:spPr>
          <a:xfrm>
            <a:off x="118050" y="4542606"/>
            <a:ext cx="5457825" cy="9437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t="428" b="713"/>
          <a:stretch/>
        </p:blipFill>
        <p:spPr>
          <a:xfrm>
            <a:off x="6172200" y="1656064"/>
            <a:ext cx="6019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VII. BACKGROUND AND BASELINES 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047534"/>
            <a:ext cx="115476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Standard Cracking [3</a:t>
            </a:r>
            <a:r>
              <a:rPr lang="en-US" altLang="zh-CN" sz="2400" dirty="0" smtClean="0"/>
              <a:t>]</a:t>
            </a:r>
            <a:r>
              <a:rPr lang="en-US" altLang="zh-CN" sz="2400" dirty="0"/>
              <a:t>: </a:t>
            </a:r>
            <a:r>
              <a:rPr lang="en-US" altLang="zh-CN" sz="1600" dirty="0"/>
              <a:t>Figure 7(a) 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It offers the cheapest upfront initialization and performs the least amount of reorganization per query to answer it using a scan</a:t>
            </a:r>
            <a:r>
              <a:rPr lang="en-US" altLang="zh-CN" sz="2000" dirty="0" smtClean="0"/>
              <a:t>. </a:t>
            </a:r>
            <a:endParaRPr lang="en-US" altLang="zh-CN" sz="2000" dirty="0"/>
          </a:p>
          <a:p>
            <a:r>
              <a:rPr lang="en-US" altLang="zh-CN" sz="2400" dirty="0" smtClean="0"/>
              <a:t>Stochastic </a:t>
            </a:r>
            <a:r>
              <a:rPr lang="en-US" altLang="zh-CN" sz="2400" dirty="0"/>
              <a:t>Cracking [6]: </a:t>
            </a:r>
            <a:r>
              <a:rPr lang="en-US" altLang="zh-CN" sz="1600" dirty="0"/>
              <a:t>Figure 7(b)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aims </a:t>
            </a:r>
            <a:r>
              <a:rPr lang="en-US" altLang="zh-CN" sz="2000" dirty="0"/>
              <a:t>at solving </a:t>
            </a:r>
            <a:r>
              <a:rPr lang="en-US" altLang="zh-CN" sz="2000" dirty="0" smtClean="0"/>
              <a:t>sequential </a:t>
            </a:r>
            <a:r>
              <a:rPr lang="en-US" altLang="zh-CN" sz="2000" dirty="0"/>
              <a:t>query </a:t>
            </a:r>
            <a:r>
              <a:rPr lang="en-US" altLang="zh-CN" sz="2000" dirty="0" smtClean="0"/>
              <a:t>patterns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will use DD1R as the baseline, which introduces one random crack per query</a:t>
            </a:r>
          </a:p>
          <a:p>
            <a:r>
              <a:rPr lang="en-US" altLang="zh-CN" sz="2400" dirty="0"/>
              <a:t>Hybrid Cracking [5</a:t>
            </a:r>
            <a:r>
              <a:rPr lang="en-US" altLang="zh-CN" sz="2400" dirty="0"/>
              <a:t>]: </a:t>
            </a:r>
            <a:r>
              <a:rPr lang="en-US" altLang="zh-CN" sz="1600" dirty="0"/>
              <a:t>Figure 7(c)</a:t>
            </a:r>
            <a:endParaRPr lang="en-US" altLang="zh-CN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aims at improving the convergence speed towards the fully sorted </a:t>
            </a:r>
            <a:r>
              <a:rPr lang="en-US" altLang="zh-CN" sz="2000" dirty="0" smtClean="0"/>
              <a:t>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will inspect the most prominent forms called hybrid crack sort (HCS) and hybrid sort </a:t>
            </a:r>
            <a:r>
              <a:rPr lang="en-US" altLang="zh-CN" sz="2000" dirty="0" err="1"/>
              <a:t>sort</a:t>
            </a:r>
            <a:r>
              <a:rPr lang="en-US" altLang="zh-CN" sz="2000" dirty="0"/>
              <a:t> (HSS)</a:t>
            </a:r>
          </a:p>
          <a:p>
            <a:r>
              <a:rPr lang="en-US" altLang="zh-CN" sz="2400" dirty="0" smtClean="0"/>
              <a:t>Sort </a:t>
            </a:r>
            <a:r>
              <a:rPr lang="en-US" altLang="zh-CN" sz="2400" dirty="0"/>
              <a:t>+ Binary </a:t>
            </a:r>
            <a:r>
              <a:rPr lang="en-US" altLang="zh-CN" sz="2400" dirty="0" smtClean="0"/>
              <a:t>Search </a:t>
            </a:r>
            <a:r>
              <a:rPr lang="en-US" altLang="zh-CN" sz="1600" dirty="0"/>
              <a:t>Figure </a:t>
            </a:r>
            <a:r>
              <a:rPr lang="en-US" altLang="zh-CN" sz="1600" dirty="0" smtClean="0"/>
              <a:t>7(d)  </a:t>
            </a:r>
            <a:r>
              <a:rPr lang="en-US" altLang="zh-CN" sz="2400" dirty="0" smtClean="0"/>
              <a:t>and Scan </a:t>
            </a:r>
            <a:r>
              <a:rPr lang="en-US" altLang="zh-CN" sz="1600" dirty="0"/>
              <a:t>Figure </a:t>
            </a:r>
            <a:r>
              <a:rPr lang="en-US" altLang="zh-CN" sz="1600" dirty="0" smtClean="0"/>
              <a:t>7(e)</a:t>
            </a:r>
            <a:endParaRPr lang="en-US" altLang="zh-CN" sz="1600" dirty="0"/>
          </a:p>
          <a:p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660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VII. BACKGROUND AND BASELINES 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25910"/>
            <a:ext cx="11572875" cy="41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VIII. EXPERIMENTAL EVALUATION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047534"/>
            <a:ext cx="1043864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 </a:t>
            </a:r>
            <a:r>
              <a:rPr lang="en-US" altLang="zh-CN" sz="2400" dirty="0"/>
              <a:t>use three characteristic </a:t>
            </a:r>
            <a:r>
              <a:rPr lang="en-US" altLang="zh-CN" sz="2400" b="1" dirty="0"/>
              <a:t>key distributions</a:t>
            </a:r>
            <a:r>
              <a:rPr lang="en-US" altLang="zh-CN" sz="2400" dirty="0"/>
              <a:t> in our </a:t>
            </a:r>
            <a:r>
              <a:rPr lang="en-US" altLang="zh-CN" sz="2400" dirty="0" smtClean="0"/>
              <a:t>tests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: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 uniform distribution, 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 normal </a:t>
            </a:r>
            <a:r>
              <a:rPr lang="en-US" altLang="zh-CN" sz="2000" dirty="0" smtClean="0"/>
              <a:t>distribution, 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 (modiﬁed) </a:t>
            </a:r>
            <a:r>
              <a:rPr lang="en-US" altLang="zh-CN" sz="2000" dirty="0" err="1"/>
              <a:t>Zipf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distribution</a:t>
            </a:r>
            <a:endParaRPr lang="en-US" altLang="zh-CN" sz="2400" dirty="0" smtClean="0"/>
          </a:p>
          <a:p>
            <a:r>
              <a:rPr lang="en-US" altLang="zh-CN" sz="2400" dirty="0"/>
              <a:t>The </a:t>
            </a:r>
            <a:r>
              <a:rPr lang="en-US" altLang="zh-CN" sz="2400" b="1" dirty="0"/>
              <a:t>query workload </a:t>
            </a:r>
            <a:r>
              <a:rPr lang="en-US" altLang="zh-CN" sz="2400" dirty="0"/>
              <a:t>we use in the experiments.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1000 range </a:t>
            </a:r>
            <a:r>
              <a:rPr lang="en-US" altLang="zh-CN" sz="2000" dirty="0" smtClean="0"/>
              <a:t>queries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use the workload patterns that have been described in [4] in </a:t>
            </a:r>
            <a:r>
              <a:rPr lang="en-US" altLang="zh-CN" sz="2000" dirty="0" smtClean="0"/>
              <a:t>detail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use a ﬁxed selectivity of 1% as common in the literature [1</a:t>
            </a:r>
            <a:r>
              <a:rPr lang="en-US" altLang="zh-CN" sz="2000" dirty="0" smtClean="0"/>
              <a:t>]</a:t>
            </a:r>
            <a:endParaRPr lang="en-US" altLang="zh-CN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9" y="4432651"/>
            <a:ext cx="5422152" cy="1312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26" y="4293353"/>
            <a:ext cx="5822681" cy="17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VIII. EXPERIMENTAL EVALUATION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047534"/>
            <a:ext cx="10438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 </a:t>
            </a:r>
            <a:r>
              <a:rPr lang="en-US" altLang="zh-CN" sz="2400" dirty="0"/>
              <a:t>use the workload patterns that have been described in [4] in </a:t>
            </a:r>
            <a:r>
              <a:rPr lang="en-US" altLang="zh-CN" sz="2400" dirty="0" smtClean="0"/>
              <a:t>detail</a:t>
            </a:r>
            <a:endParaRPr lang="en-US" altLang="zh-CN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9" y="4432651"/>
            <a:ext cx="5422152" cy="1312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26" y="4293353"/>
            <a:ext cx="5822681" cy="1756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29" y="1621668"/>
            <a:ext cx="11694668" cy="49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7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VIII. EXPERIMENTAL EVALUATION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047534"/>
            <a:ext cx="10438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Emulation of Adaptive Indexes :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Let us now ﬁrst see whether the meta-adaptive index is capable of generalizing the principle of adaptive indexing. </a:t>
            </a:r>
            <a:r>
              <a:rPr lang="en-US" altLang="zh-CN" sz="2000" dirty="0" smtClean="0"/>
              <a:t> 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1256"/>
          <a:stretch/>
        </p:blipFill>
        <p:spPr>
          <a:xfrm>
            <a:off x="992406" y="2124752"/>
            <a:ext cx="9506732" cy="44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I. INTRODUCTION 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047534"/>
            <a:ext cx="104386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An overwhelming amount of adaptive indexing algorithms exists today: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adaptive indexing must deal with high variance, slow convergence speed,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weak robustness against different query workloads and data distributions,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the trade-off between individual and accumulated query response </a:t>
            </a:r>
            <a:r>
              <a:rPr lang="en-US" altLang="zh-CN" sz="2000" dirty="0" smtClean="0"/>
              <a:t>time</a:t>
            </a:r>
            <a:endParaRPr lang="en-US" altLang="zh-CN" sz="2400" dirty="0" smtClean="0"/>
          </a:p>
          <a:p>
            <a:r>
              <a:rPr lang="en-US" altLang="zh-CN" sz="2400" dirty="0" smtClean="0"/>
              <a:t>We will </a:t>
            </a:r>
            <a:r>
              <a:rPr lang="en-US" altLang="zh-CN" sz="2400" dirty="0"/>
              <a:t>present a generalized adaptive indexing algorithm that adapts itself to the characteristics of specialized methods, while outperforming them at the same </a:t>
            </a:r>
            <a:r>
              <a:rPr lang="en-US" altLang="zh-CN" sz="2400" dirty="0" smtClean="0"/>
              <a:t>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Generalize the way of index </a:t>
            </a:r>
            <a:r>
              <a:rPr lang="en-US" altLang="zh-CN" sz="2000" dirty="0" smtClean="0"/>
              <a:t>reﬁnement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Various </a:t>
            </a:r>
            <a:r>
              <a:rPr lang="en-US" altLang="zh-CN" dirty="0"/>
              <a:t>types of database cracking as well as sorting can be expressed via a function partition-in-k that produces k disjoint partitions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Adapt </a:t>
            </a:r>
            <a:r>
              <a:rPr lang="en-US" altLang="zh-CN" sz="2000" dirty="0"/>
              <a:t>the reorganization effort </a:t>
            </a:r>
            <a:endParaRPr lang="en-US" altLang="zh-CN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adjusting the partitioning fan-out k with respect to the size of the partition to work </a:t>
            </a:r>
            <a:r>
              <a:rPr lang="en-US" altLang="zh-CN" dirty="0" smtClean="0"/>
              <a:t>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with a decrease in size of the input partition that has to be reﬁned, we increase the fan-out k of partition-in-k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Identify </a:t>
            </a:r>
            <a:r>
              <a:rPr lang="en-US" altLang="zh-CN" sz="2000" dirty="0"/>
              <a:t>and defuse skewed key </a:t>
            </a:r>
            <a:r>
              <a:rPr lang="en-US" altLang="zh-CN" sz="2000" dirty="0" smtClean="0"/>
              <a:t>distributions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First, we are able to detect skew in the input without </a:t>
            </a:r>
            <a:r>
              <a:rPr lang="en-US" altLang="zh-CN" dirty="0" smtClean="0"/>
              <a:t>overhead.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Second</a:t>
            </a:r>
            <a:r>
              <a:rPr lang="en-US" altLang="zh-CN" dirty="0"/>
              <a:t>, in the presence of skew, we recursively split partitions that are way larger than the average to enforce a balanced processing of subsequent queries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27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VIII. EXPERIMENTAL EVALUATION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20574" y="1047534"/>
                <a:ext cx="10438645" cy="79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Individual Query Response Time :</a:t>
                </a: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we </a:t>
                </a:r>
                <a:r>
                  <a:rPr lang="en-US" altLang="zh-CN" sz="20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𝑓𝑖𝑟𝑠𝑡</m:t>
                        </m:r>
                      </m:sub>
                    </m:sSub>
                  </m:oMath>
                </a14:m>
                <a:r>
                  <a:rPr lang="en-US" altLang="zh-CN" sz="2000" dirty="0"/>
                  <a:t> = </a:t>
                </a:r>
                <a:r>
                  <a:rPr lang="en-US" altLang="zh-CN" sz="2000" dirty="0" smtClean="0"/>
                  <a:t>10bits,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=</a:t>
                </a:r>
                <a:r>
                  <a:rPr lang="en-US" altLang="zh-CN" sz="2000" dirty="0" smtClean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=</a:t>
                </a:r>
                <a:r>
                  <a:rPr lang="en-US" altLang="zh-CN" sz="2000" dirty="0" smtClean="0"/>
                  <a:t>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𝑎𝑑𝑎𝑝𝑡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= </a:t>
                </a:r>
                <a:r>
                  <a:rPr lang="en-US" altLang="zh-CN" sz="2000" dirty="0" smtClean="0"/>
                  <a:t>64MB,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𝑠𝑜𝑟𝑡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= 256KB   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74" y="1047534"/>
                <a:ext cx="10438645" cy="794064"/>
              </a:xfrm>
              <a:prstGeom prst="rect">
                <a:avLst/>
              </a:prstGeom>
              <a:blipFill rotWithShape="0">
                <a:blip r:embed="rId2"/>
                <a:stretch>
                  <a:fillRect l="-876" t="-6154"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520574" y="2181247"/>
            <a:ext cx="10959220" cy="3951700"/>
            <a:chOff x="520574" y="2050473"/>
            <a:chExt cx="9257397" cy="286011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b="68620"/>
            <a:stretch/>
          </p:blipFill>
          <p:spPr>
            <a:xfrm>
              <a:off x="520574" y="2050473"/>
              <a:ext cx="3016577" cy="215207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t="31381" b="39394"/>
            <a:stretch/>
          </p:blipFill>
          <p:spPr>
            <a:xfrm>
              <a:off x="3537151" y="2181246"/>
              <a:ext cx="3016577" cy="200429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t="60202"/>
            <a:stretch/>
          </p:blipFill>
          <p:spPr>
            <a:xfrm>
              <a:off x="6761394" y="2181246"/>
              <a:ext cx="3016577" cy="2729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2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VIII. EXPERIMENTAL EVALUATION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20574" y="1047534"/>
                <a:ext cx="10438645" cy="171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/>
                  <a:t>Accumulated Query Response Time</a:t>
                </a:r>
                <a:r>
                  <a:rPr lang="en-US" altLang="zh-CN" sz="2400" dirty="0" smtClean="0"/>
                  <a:t>:</a:t>
                </a: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we use simulated annealing [16] to </a:t>
                </a:r>
                <a:r>
                  <a:rPr lang="en-US" altLang="zh-CN" sz="2000" dirty="0" smtClean="0"/>
                  <a:t>confirm that </a:t>
                </a:r>
                <a:r>
                  <a:rPr lang="en-US" altLang="zh-CN" sz="2000" dirty="0"/>
                  <a:t>a particular set of parameters indeed results in </a:t>
                </a:r>
                <a:r>
                  <a:rPr lang="en-US" altLang="zh-CN" sz="2000" dirty="0" smtClean="0"/>
                  <a:t>short accumulated </a:t>
                </a:r>
                <a:r>
                  <a:rPr lang="en-US" altLang="zh-CN" sz="2000" dirty="0"/>
                  <a:t>query response times</a:t>
                </a:r>
                <a:r>
                  <a:rPr lang="en-US" altLang="zh-CN" sz="2000" dirty="0" smtClean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We implement </a:t>
                </a:r>
                <a:r>
                  <a:rPr lang="en-US" altLang="zh-CN" sz="2000" dirty="0" smtClean="0"/>
                  <a:t>simulated annealing </a:t>
                </a:r>
                <a:r>
                  <a:rPr lang="en-US" altLang="zh-CN" sz="2000" dirty="0"/>
                  <a:t>as described in [17].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initial </a:t>
                </a:r>
                <a:r>
                  <a:rPr lang="en-US" altLang="zh-CN" sz="2000" dirty="0" smtClean="0"/>
                  <a:t>configuration: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𝑓𝑖𝑟𝑠𝑡</m:t>
                        </m:r>
                      </m:sub>
                    </m:sSub>
                  </m:oMath>
                </a14:m>
                <a:r>
                  <a:rPr lang="en-US" altLang="zh-CN" sz="2000" dirty="0"/>
                  <a:t> = </a:t>
                </a:r>
                <a:r>
                  <a:rPr lang="en-US" altLang="zh-CN" sz="2000" dirty="0" smtClean="0"/>
                  <a:t>10bits,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=</a:t>
                </a:r>
                <a:r>
                  <a:rPr lang="en-US" altLang="zh-CN" sz="2000" dirty="0" smtClean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=</a:t>
                </a:r>
                <a:r>
                  <a:rPr lang="en-US" altLang="zh-CN" sz="2000" dirty="0" smtClean="0"/>
                  <a:t>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𝑎𝑑𝑎𝑝𝑡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= </a:t>
                </a:r>
                <a:r>
                  <a:rPr lang="en-US" altLang="zh-CN" sz="2000" dirty="0" smtClean="0"/>
                  <a:t>64MB,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𝑠𝑜𝑟𝑡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= 256KB   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74" y="1047534"/>
                <a:ext cx="10438645" cy="1717393"/>
              </a:xfrm>
              <a:prstGeom prst="rect">
                <a:avLst/>
              </a:prstGeom>
              <a:blipFill rotWithShape="0">
                <a:blip r:embed="rId2"/>
                <a:stretch>
                  <a:fillRect l="-876" t="-2837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969" y="3104575"/>
            <a:ext cx="7527853" cy="29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VIII. EXPERIMENTAL EVALUATION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047534"/>
            <a:ext cx="104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Accumulated Query Response Time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501095" y="2107465"/>
            <a:ext cx="10978699" cy="3739153"/>
            <a:chOff x="520574" y="1509199"/>
            <a:chExt cx="10235444" cy="312650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/>
            <a:srcRect l="5389" b="71448"/>
            <a:stretch/>
          </p:blipFill>
          <p:spPr>
            <a:xfrm>
              <a:off x="520574" y="1671782"/>
              <a:ext cx="3232094" cy="195810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l="5389" t="54411"/>
            <a:stretch/>
          </p:blipFill>
          <p:spPr>
            <a:xfrm>
              <a:off x="7523924" y="1509199"/>
              <a:ext cx="3232094" cy="312650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5389" t="28687" b="45724"/>
            <a:stretch/>
          </p:blipFill>
          <p:spPr>
            <a:xfrm>
              <a:off x="4022249" y="1773381"/>
              <a:ext cx="3232094" cy="175491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39" y="5184573"/>
            <a:ext cx="5886255" cy="15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IX. CONCLUSION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047534"/>
            <a:ext cx="10438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Our initial goal of the meta-adaptive index was to develop a technique which can fulﬁll several of the core needs of adaptive indexing at </a:t>
            </a:r>
            <a:r>
              <a:rPr lang="en-US" altLang="zh-CN" sz="2400" dirty="0" smtClean="0"/>
              <a:t>once :</a:t>
            </a:r>
            <a:endParaRPr lang="en-US" altLang="zh-CN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We </a:t>
            </a:r>
            <a:r>
              <a:rPr lang="en-US" altLang="zh-CN" sz="2400" dirty="0"/>
              <a:t>wanted to unify the large amount of specialized adaptive </a:t>
            </a:r>
            <a:r>
              <a:rPr lang="en-US" altLang="zh-CN" sz="2400" dirty="0" smtClean="0"/>
              <a:t>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We looked at how the meta-adaptive </a:t>
            </a:r>
            <a:r>
              <a:rPr lang="en-US" altLang="zh-CN" sz="2400" dirty="0"/>
              <a:t>index compares with respect to the classical adaptive indexing </a:t>
            </a:r>
            <a:r>
              <a:rPr lang="en-US" altLang="zh-CN" sz="2400" dirty="0" smtClean="0"/>
              <a:t>baselines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We </a:t>
            </a:r>
            <a:r>
              <a:rPr lang="en-US" altLang="zh-CN" sz="2400" dirty="0"/>
              <a:t>looked at how to manually and automatically conﬁgure the meta-adaptive index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051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II. GENERALIZING INDEX REFINEMENT 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384418"/>
            <a:ext cx="1043864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Generalize the way of index reﬁnement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Classical approaches mostly rely on comparison-based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use a radix based partitioning algorithm[11]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distinguish between the very ﬁrst query and subsequent queries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 the former case, we can use a highly optimized out-of-place radix partitioning[12]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 the latter case, we use an in-place radix partitioning algorithm[13]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When should we invest how much into partitioning?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282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III. ADAPTING REORGANIZATION EFFORT 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20574" y="1047534"/>
                <a:ext cx="10438645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Data Partitioning in the Very First Query :</a:t>
                </a:r>
                <a:endParaRPr lang="en-US" altLang="zh-CN" dirty="0"/>
              </a:p>
              <a:p>
                <a:pPr lvl="1"/>
                <a:r>
                  <a:rPr lang="en-US" altLang="zh-CN" sz="2000" dirty="0" smtClean="0"/>
                  <a:t>We </a:t>
                </a:r>
                <a:r>
                  <a:rPr lang="en-US" altLang="zh-CN" sz="2000" dirty="0"/>
                  <a:t>reorganize for a single range query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low predicate splits the key range into partitions of size 1/3 and 2/3 of the data size. </a:t>
                </a:r>
                <a:endParaRPr lang="en-US" altLang="zh-CN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high predicate splits the partition of size 2/3 subsequently into two equal sized partitions</a:t>
                </a:r>
                <a:r>
                  <a:rPr lang="en-US" altLang="zh-CN" sz="2000" dirty="0" smtClean="0"/>
                  <a:t>.</a:t>
                </a:r>
              </a:p>
              <a:p>
                <a:pPr lvl="1"/>
                <a:r>
                  <a:rPr lang="en-US" altLang="zh-CN" sz="2000" dirty="0" smtClean="0"/>
                  <a:t>To </a:t>
                </a:r>
                <a:r>
                  <a:rPr lang="en-US" altLang="zh-CN" sz="2000" dirty="0"/>
                  <a:t>reorganize for this query we consider two options: </a:t>
                </a:r>
                <a:endParaRPr lang="en-US" altLang="zh-CN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classical way (as employed by standard cracking</a:t>
                </a:r>
                <a:r>
                  <a:rPr lang="en-US" altLang="zh-CN" sz="2000" dirty="0" smtClean="0"/>
                  <a:t>)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partition </a:t>
                </a:r>
                <a:r>
                  <a:rPr lang="en-US" altLang="zh-CN" sz="2000" dirty="0"/>
                  <a:t>the data out-of-place into two partitions with respect to low and then to perform in-place crack-in-two on the upper partition with respect to high. </a:t>
                </a:r>
                <a:endParaRPr lang="en-US" altLang="zh-CN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created middle partition answers the query. </a:t>
                </a:r>
                <a:endParaRPr lang="en-US" altLang="zh-CN" sz="2000" dirty="0" smtClean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directly </a:t>
                </a:r>
                <a:r>
                  <a:rPr lang="en-US" altLang="zh-CN" sz="2000" dirty="0"/>
                  <a:t>partition the data out-of-place using our highly optimized radix based method [12] with a custom fan-out. </a:t>
                </a:r>
                <a:endParaRPr lang="en-US" altLang="zh-CN" sz="2000" dirty="0" smtClean="0"/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74" y="1047534"/>
                <a:ext cx="10438645" cy="4462760"/>
              </a:xfrm>
              <a:prstGeom prst="rect">
                <a:avLst/>
              </a:prstGeom>
              <a:blipFill rotWithShape="0">
                <a:blip r:embed="rId2"/>
                <a:stretch>
                  <a:fillRect l="-876" t="-1093" r="-1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9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III. ADAPTING REORGANIZATION EFFORT 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047534"/>
            <a:ext cx="1043864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Data Partitioning in the Very First </a:t>
            </a:r>
            <a:r>
              <a:rPr lang="en-US" altLang="zh-CN" sz="2400" dirty="0" smtClean="0"/>
              <a:t>Query :</a:t>
            </a:r>
            <a:endParaRPr lang="en-US" altLang="zh-CN" dirty="0"/>
          </a:p>
          <a:p>
            <a:pPr lvl="1"/>
            <a:r>
              <a:rPr lang="en-US" altLang="zh-CN" sz="2000" dirty="0"/>
              <a:t>Out-of-place Radix </a:t>
            </a:r>
            <a:r>
              <a:rPr lang="en-US" altLang="zh-CN" sz="2000" dirty="0" smtClean="0"/>
              <a:t>Partitioning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 the ﬁrst pass, we scan the input and count how many entries will go into each partition. Based on this histogram, we initialize pointers to ﬁll the </a:t>
            </a:r>
            <a:r>
              <a:rPr lang="en-US" altLang="zh-CN" sz="2000" dirty="0" smtClean="0"/>
              <a:t>partitions. </a:t>
            </a:r>
            <a:endParaRPr lang="en-US" altLang="zh-CN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 the second pass, we perform the actually partitioning by copying the entries into the designated </a:t>
            </a:r>
            <a:r>
              <a:rPr lang="en-US" altLang="zh-CN" sz="2000" dirty="0" smtClean="0"/>
              <a:t>partitions.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quite costly: </a:t>
            </a:r>
            <a:endParaRPr lang="en-US" altLang="zh-CN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naively copying: fan-outs </a:t>
            </a:r>
            <a:r>
              <a:rPr lang="en-US" altLang="zh-CN" sz="2000" dirty="0"/>
              <a:t>larger than 32 [12</a:t>
            </a:r>
            <a:r>
              <a:rPr lang="en-US" altLang="zh-CN" sz="2000" dirty="0" smtClean="0"/>
              <a:t>]</a:t>
            </a:r>
            <a:endParaRPr lang="en-US" altLang="zh-CN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random </a:t>
            </a:r>
            <a:r>
              <a:rPr lang="en-US" altLang="zh-CN" sz="2000" dirty="0" smtClean="0"/>
              <a:t>fashion: more </a:t>
            </a:r>
            <a:r>
              <a:rPr lang="en-US" altLang="zh-CN" sz="2000" dirty="0"/>
              <a:t>than 32 </a:t>
            </a:r>
            <a:r>
              <a:rPr lang="en-US" altLang="zh-CN" sz="2000" dirty="0" smtClean="0"/>
              <a:t>partitions</a:t>
            </a:r>
            <a:endParaRPr lang="en-US" altLang="zh-CN" sz="2000" dirty="0"/>
          </a:p>
          <a:p>
            <a:pPr lvl="1"/>
            <a:r>
              <a:rPr lang="en-US" altLang="zh-CN" sz="2000" dirty="0"/>
              <a:t>To overcome this </a:t>
            </a:r>
            <a:r>
              <a:rPr lang="en-US" altLang="zh-CN" sz="2000" dirty="0" smtClean="0"/>
              <a:t>problem: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software-managed </a:t>
            </a:r>
            <a:r>
              <a:rPr lang="en-US" altLang="zh-CN" sz="2000" dirty="0" smtClean="0"/>
              <a:t>buffers</a:t>
            </a:r>
          </a:p>
          <a:p>
            <a:pPr lvl="1"/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8621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III. ADAPTING REORGANIZATION EFFORT 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047534"/>
            <a:ext cx="1043864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Data Partitioning in the Very First </a:t>
            </a:r>
            <a:r>
              <a:rPr lang="en-US" altLang="zh-CN" sz="2400" dirty="0" smtClean="0"/>
              <a:t>Query :</a:t>
            </a:r>
            <a:endParaRPr lang="en-US" altLang="zh-CN" dirty="0"/>
          </a:p>
          <a:p>
            <a:pPr lvl="1"/>
            <a:r>
              <a:rPr lang="en-US" altLang="zh-CN" sz="2000" dirty="0"/>
              <a:t>Out-of-place Radix </a:t>
            </a:r>
            <a:r>
              <a:rPr lang="en-US" altLang="zh-CN" sz="2000" dirty="0" smtClean="0"/>
              <a:t>Partitioning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 the ﬁrst pass, we scan the input and count how many entries will go into each partition. Based on this histogram, we initialize pointers to ﬁll the </a:t>
            </a:r>
            <a:r>
              <a:rPr lang="en-US" altLang="zh-CN" sz="2000" dirty="0" smtClean="0"/>
              <a:t>partitions. </a:t>
            </a:r>
            <a:endParaRPr lang="en-US" altLang="zh-CN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 the second pass, we perform the actually partitioning by copying the entries into the designated </a:t>
            </a:r>
            <a:r>
              <a:rPr lang="en-US" altLang="zh-CN" sz="2000" dirty="0" smtClean="0"/>
              <a:t>partitions.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quite costly: </a:t>
            </a:r>
            <a:endParaRPr lang="en-US" altLang="zh-CN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naively copying: fan-outs </a:t>
            </a:r>
            <a:r>
              <a:rPr lang="en-US" altLang="zh-CN" sz="2000" dirty="0"/>
              <a:t>larger than 32 [12</a:t>
            </a:r>
            <a:r>
              <a:rPr lang="en-US" altLang="zh-CN" sz="2000" dirty="0" smtClean="0"/>
              <a:t>]</a:t>
            </a:r>
            <a:endParaRPr lang="en-US" altLang="zh-CN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random </a:t>
            </a:r>
            <a:r>
              <a:rPr lang="en-US" altLang="zh-CN" sz="2000" dirty="0" smtClean="0"/>
              <a:t>fashion: more </a:t>
            </a:r>
            <a:r>
              <a:rPr lang="en-US" altLang="zh-CN" sz="2000" dirty="0"/>
              <a:t>than 32 </a:t>
            </a:r>
            <a:r>
              <a:rPr lang="en-US" altLang="zh-CN" sz="2000" dirty="0" smtClean="0"/>
              <a:t>partitions</a:t>
            </a:r>
            <a:endParaRPr lang="en-US" altLang="zh-CN" sz="2000" dirty="0"/>
          </a:p>
          <a:p>
            <a:pPr lvl="1"/>
            <a:r>
              <a:rPr lang="en-US" altLang="zh-CN" sz="2000" dirty="0"/>
              <a:t>To overcome this </a:t>
            </a:r>
            <a:r>
              <a:rPr lang="en-US" altLang="zh-CN" sz="2000" dirty="0" smtClean="0"/>
              <a:t>problem: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software-managed </a:t>
            </a:r>
            <a:r>
              <a:rPr lang="en-US" altLang="zh-CN" sz="2000" dirty="0" smtClean="0"/>
              <a:t>buffers</a:t>
            </a:r>
          </a:p>
          <a:p>
            <a:pPr lvl="1"/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541"/>
          <a:stretch/>
        </p:blipFill>
        <p:spPr>
          <a:xfrm>
            <a:off x="6400095" y="3286125"/>
            <a:ext cx="5639506" cy="34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III. ADAPTING REORGANIZATION EFFORT 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047534"/>
            <a:ext cx="10438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Data Partitioning in the Very First </a:t>
            </a:r>
            <a:r>
              <a:rPr lang="en-US" altLang="zh-CN" sz="2400" dirty="0" smtClean="0"/>
              <a:t>Query :</a:t>
            </a:r>
            <a:endParaRPr lang="en-US" altLang="zh-CN" dirty="0"/>
          </a:p>
          <a:p>
            <a:pPr lvl="1"/>
            <a:r>
              <a:rPr lang="en-US" altLang="zh-CN" sz="2000" dirty="0"/>
              <a:t>Out-of-place Radix </a:t>
            </a:r>
            <a:r>
              <a:rPr lang="en-US" altLang="zh-CN" sz="2000" dirty="0" smtClean="0"/>
              <a:t>Partitioning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 the ﬁrst pass, we scan the input and count how many entries will go into each partition. Based on this histogram, we initialize pointers to ﬁll the </a:t>
            </a:r>
            <a:r>
              <a:rPr lang="en-US" altLang="zh-CN" sz="2000" dirty="0" smtClean="0"/>
              <a:t>partitions. </a:t>
            </a:r>
            <a:endParaRPr lang="en-US" altLang="zh-CN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 the second pass, we perform the actually partitioning by copying the entries into the designated </a:t>
            </a:r>
            <a:r>
              <a:rPr lang="en-US" altLang="zh-CN" sz="2000" dirty="0" smtClean="0"/>
              <a:t>partitions.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quite costly: </a:t>
            </a:r>
            <a:endParaRPr lang="en-US" altLang="zh-CN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naively copying: fan-outs </a:t>
            </a:r>
            <a:r>
              <a:rPr lang="en-US" altLang="zh-CN" sz="2000" dirty="0"/>
              <a:t>larger than 32 [12</a:t>
            </a:r>
            <a:r>
              <a:rPr lang="en-US" altLang="zh-CN" sz="2000" dirty="0" smtClean="0"/>
              <a:t>]</a:t>
            </a:r>
            <a:endParaRPr lang="en-US" altLang="zh-CN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random </a:t>
            </a:r>
            <a:r>
              <a:rPr lang="en-US" altLang="zh-CN" sz="2000" dirty="0" smtClean="0"/>
              <a:t>fashion: more </a:t>
            </a:r>
            <a:r>
              <a:rPr lang="en-US" altLang="zh-CN" sz="2000" dirty="0"/>
              <a:t>than 32 </a:t>
            </a:r>
            <a:r>
              <a:rPr lang="en-US" altLang="zh-CN" sz="2000" dirty="0" smtClean="0"/>
              <a:t>partitions</a:t>
            </a:r>
            <a:endParaRPr lang="en-US" altLang="zh-CN" sz="2000" dirty="0"/>
          </a:p>
          <a:p>
            <a:pPr lvl="1"/>
            <a:r>
              <a:rPr lang="en-US" altLang="zh-CN" sz="2000" dirty="0"/>
              <a:t>To overcome this </a:t>
            </a:r>
            <a:r>
              <a:rPr lang="en-US" altLang="zh-CN" sz="2000" dirty="0" smtClean="0"/>
              <a:t>problem: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software-managed </a:t>
            </a:r>
            <a:r>
              <a:rPr lang="en-US" altLang="zh-CN" sz="2000" dirty="0" smtClean="0"/>
              <a:t>buffers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non-temporal streaming stores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3501765"/>
            <a:ext cx="5753100" cy="317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III. ADAPTING REORGANIZATION EFFORT 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047534"/>
            <a:ext cx="1043864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 Partitioning in Subsequent Queries :</a:t>
            </a:r>
            <a:endParaRPr lang="en-US" altLang="zh-CN" dirty="0"/>
          </a:p>
          <a:p>
            <a:pPr lvl="1"/>
            <a:r>
              <a:rPr lang="en-US" altLang="zh-CN" sz="2000" dirty="0"/>
              <a:t>In-place Radix Partitioning :</a:t>
            </a:r>
            <a:endParaRPr lang="en-US" altLang="zh-C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 histogram generation phase.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scan partition p0 from the beginning and identify the ﬁrst entry x that does not belong to partition p0, but actually to another partition, let’s say p5.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Then, we scan partition p5 until we ﬁnd the ﬁrst entry y that does not belong to p5.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Evaluation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the strategy for the very ﬁrst query: Create a signiﬁcantly larger </a:t>
            </a:r>
            <a:r>
              <a:rPr lang="en-US" altLang="zh-CN" sz="2000" dirty="0" smtClean="0"/>
              <a:t>number of partitions than standard cracking(creating only three partitions) with negligible overhead and consequently </a:t>
            </a:r>
            <a:r>
              <a:rPr lang="en-US" altLang="zh-CN" sz="2000" dirty="0"/>
              <a:t>reduce the average partition size drastically. </a:t>
            </a:r>
            <a:endParaRPr lang="en-US" altLang="zh-CN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adapt </a:t>
            </a:r>
            <a:r>
              <a:rPr lang="en-US" altLang="zh-CN" sz="2000" dirty="0"/>
              <a:t>the partitioning fan-out k during the query sequence: With a decrease in partition size, increase the fan-out k. At a sufﬁciently small size, ﬁnish the partition by sorting it as the cost is negligible. 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150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47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III. ADAPTING REORGANIZATION EFFORT 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574" y="1047534"/>
            <a:ext cx="10438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Evaluation :</a:t>
            </a:r>
          </a:p>
          <a:p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49" y="1504950"/>
            <a:ext cx="11155595" cy="50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1290</Words>
  <Application>Microsoft Office PowerPoint</Application>
  <PresentationFormat>宽屏</PresentationFormat>
  <Paragraphs>157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XingWenbiao</dc:creator>
  <cp:lastModifiedBy>XingWenbiao</cp:lastModifiedBy>
  <cp:revision>90</cp:revision>
  <dcterms:created xsi:type="dcterms:W3CDTF">2019-03-24T07:22:43Z</dcterms:created>
  <dcterms:modified xsi:type="dcterms:W3CDTF">2019-04-07T09:54:55Z</dcterms:modified>
</cp:coreProperties>
</file>