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62" r:id="rId5"/>
    <p:sldId id="260" r:id="rId6"/>
    <p:sldId id="263" r:id="rId7"/>
    <p:sldId id="261" r:id="rId8"/>
    <p:sldId id="264" r:id="rId9"/>
    <p:sldId id="265" r:id="rId10"/>
    <p:sldId id="266" r:id="rId11"/>
    <p:sldId id="267" r:id="rId12"/>
    <p:sldId id="268" r:id="rId13"/>
    <p:sldId id="269" r:id="rId14"/>
    <p:sldId id="271" r:id="rId15"/>
    <p:sldId id="272" r:id="rId16"/>
    <p:sldId id="273" r:id="rId17"/>
    <p:sldId id="275" r:id="rId18"/>
    <p:sldId id="274" r:id="rId19"/>
    <p:sldId id="277" r:id="rId20"/>
    <p:sldId id="276" r:id="rId21"/>
    <p:sldId id="278" r:id="rId22"/>
    <p:sldId id="282" r:id="rId23"/>
    <p:sldId id="279" r:id="rId24"/>
    <p:sldId id="280" r:id="rId25"/>
    <p:sldId id="283" r:id="rId26"/>
    <p:sldId id="284" r:id="rId27"/>
    <p:sldId id="285" r:id="rId28"/>
    <p:sldId id="287" r:id="rId29"/>
    <p:sldId id="288" r:id="rId30"/>
    <p:sldId id="290" r:id="rId31"/>
    <p:sldId id="289" r:id="rId32"/>
    <p:sldId id="291" r:id="rId33"/>
    <p:sldId id="292" r:id="rId34"/>
    <p:sldId id="29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53" autoAdjust="0"/>
  </p:normalViewPr>
  <p:slideViewPr>
    <p:cSldViewPr snapToGrid="0">
      <p:cViewPr varScale="1">
        <p:scale>
          <a:sx n="92" d="100"/>
          <a:sy n="92"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22AAC-27A3-4F72-9D47-02010564DF40}" type="datetimeFigureOut">
              <a:rPr lang="zh-CN" altLang="en-US" smtClean="0"/>
              <a:t>18/10/19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6CFEE-2B3F-4CB1-A603-F4D866CEC6A5}" type="slidenum">
              <a:rPr lang="zh-CN" altLang="en-US" smtClean="0"/>
              <a:t>‹#›</a:t>
            </a:fld>
            <a:endParaRPr lang="zh-CN" altLang="en-US"/>
          </a:p>
        </p:txBody>
      </p:sp>
    </p:spTree>
    <p:extLst>
      <p:ext uri="{BB962C8B-B14F-4D97-AF65-F5344CB8AC3E}">
        <p14:creationId xmlns:p14="http://schemas.microsoft.com/office/powerpoint/2010/main" val="110030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提出了一种直接从航空图像估计道路拓扑的方法。</a:t>
            </a:r>
            <a:endParaRPr lang="en-US" altLang="zh-CN" dirty="0" smtClean="0"/>
          </a:p>
          <a:p>
            <a:r>
              <a:rPr lang="zh-CN" altLang="en-US" dirty="0" smtClean="0"/>
              <a:t>对航拍图像进行初步分割；该算法将提取的推理道路拓扑中不连接部分作为可以有效解决的最短路径问题</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a:t>
            </a:fld>
            <a:endParaRPr lang="zh-CN" altLang="en-US"/>
          </a:p>
        </p:txBody>
      </p:sp>
    </p:spTree>
    <p:extLst>
      <p:ext uri="{BB962C8B-B14F-4D97-AF65-F5344CB8AC3E}">
        <p14:creationId xmlns:p14="http://schemas.microsoft.com/office/powerpoint/2010/main" val="467599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ResNet</a:t>
            </a:r>
            <a:r>
              <a:rPr lang="en-US" altLang="zh-CN" dirty="0" smtClean="0"/>
              <a:t> [8]</a:t>
            </a:r>
            <a:r>
              <a:rPr lang="zh-CN" altLang="en-US" dirty="0" smtClean="0"/>
              <a:t>的变体，类似于</a:t>
            </a:r>
            <a:r>
              <a:rPr lang="en-US" altLang="zh-CN" dirty="0" smtClean="0"/>
              <a:t>FCN [18]</a:t>
            </a:r>
            <a:r>
              <a:rPr lang="zh-CN" altLang="en-US" dirty="0" smtClean="0"/>
              <a:t>：将图像压缩为小特征映射的编码器</a:t>
            </a:r>
            <a:r>
              <a:rPr lang="en-US" altLang="zh-CN" dirty="0" smtClean="0"/>
              <a:t>; 55</a:t>
            </a:r>
            <a:r>
              <a:rPr lang="zh-CN" altLang="en-US" dirty="0" smtClean="0"/>
              <a:t>个具有</a:t>
            </a:r>
            <a:r>
              <a:rPr lang="en-US" altLang="zh-CN" dirty="0" smtClean="0"/>
              <a:t>3 * 3</a:t>
            </a:r>
            <a:r>
              <a:rPr lang="zh-CN" altLang="en-US" dirty="0" smtClean="0"/>
              <a:t>内核的卷积层</a:t>
            </a:r>
            <a:r>
              <a:rPr lang="en-US" altLang="zh-CN" dirty="0" smtClean="0"/>
              <a:t>; </a:t>
            </a:r>
            <a:r>
              <a:rPr lang="zh-CN" altLang="en-US" dirty="0" smtClean="0"/>
              <a:t>将整个编码网络划分为</a:t>
            </a:r>
            <a:r>
              <a:rPr lang="en-US" altLang="zh-CN" dirty="0" smtClean="0"/>
              <a:t>4</a:t>
            </a:r>
            <a:r>
              <a:rPr lang="zh-CN" altLang="en-US" dirty="0" smtClean="0"/>
              <a:t>个部分，</a:t>
            </a:r>
            <a:r>
              <a:rPr lang="en-US" altLang="zh-CN" dirty="0" smtClean="0"/>
              <a:t>16,32,64</a:t>
            </a:r>
            <a:r>
              <a:rPr lang="zh-CN" altLang="en-US" dirty="0" smtClean="0"/>
              <a:t>和</a:t>
            </a:r>
            <a:r>
              <a:rPr lang="en-US" altLang="zh-CN" dirty="0" smtClean="0"/>
              <a:t>128</a:t>
            </a:r>
            <a:r>
              <a:rPr lang="zh-CN" altLang="en-US" dirty="0" smtClean="0"/>
              <a:t>个内核</a:t>
            </a:r>
          </a:p>
          <a:p>
            <a:r>
              <a:rPr lang="zh-CN" altLang="en-US" dirty="0" smtClean="0"/>
              <a:t>完全卷积解码器产生分段输出概率</a:t>
            </a:r>
            <a:r>
              <a:rPr lang="en-US" altLang="zh-CN" dirty="0" smtClean="0"/>
              <a:t>: 3</a:t>
            </a:r>
            <a:r>
              <a:rPr lang="zh-CN" altLang="en-US" dirty="0" smtClean="0"/>
              <a:t>个完全卷积层，分别具有多个内核</a:t>
            </a:r>
            <a:r>
              <a:rPr lang="en-US" altLang="zh-CN" dirty="0" smtClean="0"/>
              <a:t>64,32</a:t>
            </a:r>
            <a:r>
              <a:rPr lang="zh-CN" altLang="en-US" dirty="0" smtClean="0"/>
              <a:t>和</a:t>
            </a:r>
            <a:r>
              <a:rPr lang="en-US" altLang="zh-CN" dirty="0" smtClean="0"/>
              <a:t>16’;</a:t>
            </a:r>
            <a:r>
              <a:rPr lang="en-US" altLang="zh-CN" baseline="0" dirty="0" smtClean="0"/>
              <a:t>  </a:t>
            </a:r>
            <a:r>
              <a:rPr lang="zh-CN" altLang="en-US" dirty="0" smtClean="0"/>
              <a:t>这些层中的每一层都直接从编码器获取特征图作为输入，以及来自步幅卷积的两个额外跳过连接。</a:t>
            </a:r>
          </a:p>
          <a:p>
            <a:r>
              <a:rPr lang="zh-CN" altLang="en-US" dirty="0" smtClean="0"/>
              <a:t>卷积层输出类标签</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10</a:t>
            </a:fld>
            <a:endParaRPr lang="zh-CN" altLang="en-US"/>
          </a:p>
        </p:txBody>
      </p:sp>
    </p:spTree>
    <p:extLst>
      <p:ext uri="{BB962C8B-B14F-4D97-AF65-F5344CB8AC3E}">
        <p14:creationId xmlns:p14="http://schemas.microsoft.com/office/powerpoint/2010/main" val="166916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测试时的指标是联合交集（</a:t>
            </a:r>
            <a:r>
              <a:rPr lang="en-US" altLang="zh-CN" dirty="0" err="1" smtClean="0"/>
              <a:t>IoU</a:t>
            </a:r>
            <a:r>
              <a:rPr lang="zh-CN" altLang="en-US" dirty="0" smtClean="0"/>
              <a:t>）：</a:t>
            </a:r>
          </a:p>
          <a:p>
            <a:r>
              <a:rPr lang="zh-CN" altLang="en-US" dirty="0" smtClean="0"/>
              <a:t>其中𝑦</a:t>
            </a:r>
            <a:r>
              <a:rPr lang="en-US" altLang="zh-CN" dirty="0" smtClean="0"/>
              <a:t>_</a:t>
            </a:r>
            <a:r>
              <a:rPr lang="zh-CN" altLang="en-US" dirty="0" smtClean="0"/>
              <a:t>𝑖是预测，𝑦</a:t>
            </a:r>
            <a:r>
              <a:rPr lang="en-US" altLang="zh-CN" dirty="0" smtClean="0"/>
              <a:t>_</a:t>
            </a:r>
            <a:r>
              <a:rPr lang="zh-CN" altLang="en-US" dirty="0" smtClean="0"/>
              <a:t>𝑖</a:t>
            </a:r>
            <a:r>
              <a:rPr lang="en-US" altLang="zh-CN" dirty="0" smtClean="0"/>
              <a:t>^ *</a:t>
            </a:r>
            <a:r>
              <a:rPr lang="zh-CN" altLang="en-US" dirty="0" smtClean="0"/>
              <a:t>是真实图，𝑐是类标签。</a:t>
            </a:r>
          </a:p>
          <a:p>
            <a:r>
              <a:rPr lang="zh-CN" altLang="en-US" dirty="0" smtClean="0"/>
              <a:t>一种新颖的软</a:t>
            </a:r>
            <a:r>
              <a:rPr lang="en-US" altLang="zh-CN" dirty="0" err="1" smtClean="0"/>
              <a:t>IoU</a:t>
            </a:r>
            <a:r>
              <a:rPr lang="zh-CN" altLang="en-US" dirty="0" smtClean="0"/>
              <a:t>损失（可区分）：</a:t>
            </a:r>
          </a:p>
          <a:p>
            <a:r>
              <a:rPr lang="zh-CN" altLang="en-US" dirty="0" smtClean="0"/>
              <a:t>它通过用</a:t>
            </a:r>
            <a:r>
              <a:rPr lang="en-US" altLang="zh-CN" dirty="0" err="1" smtClean="0"/>
              <a:t>softmax</a:t>
            </a:r>
            <a:r>
              <a:rPr lang="zh-CN" altLang="en-US" dirty="0" smtClean="0"/>
              <a:t>输出来替换指示函数定义</a:t>
            </a:r>
          </a:p>
          <a:p>
            <a:r>
              <a:rPr lang="zh-CN" altLang="en-US" dirty="0" smtClean="0"/>
              <a:t>其中𝑝</a:t>
            </a:r>
            <a:r>
              <a:rPr lang="en-US" altLang="zh-CN" dirty="0" smtClean="0"/>
              <a:t>_</a:t>
            </a:r>
            <a:r>
              <a:rPr lang="zh-CN" altLang="en-US" dirty="0" smtClean="0"/>
              <a:t>𝑖𝑐是类𝑐的位置</a:t>
            </a:r>
            <a:r>
              <a:rPr lang="en-US" altLang="zh-CN" dirty="0" smtClean="0"/>
              <a:t>prediction</a:t>
            </a:r>
            <a:r>
              <a:rPr lang="zh-CN" altLang="en-US" dirty="0" smtClean="0"/>
              <a:t>的预测分数，𝑝</a:t>
            </a:r>
            <a:r>
              <a:rPr lang="en-US" altLang="zh-CN" dirty="0" smtClean="0"/>
              <a:t>_</a:t>
            </a:r>
            <a:r>
              <a:rPr lang="zh-CN" altLang="en-US" dirty="0" smtClean="0"/>
              <a:t>𝑖𝑐</a:t>
            </a:r>
            <a:r>
              <a:rPr lang="en-US" altLang="zh-CN" dirty="0" smtClean="0"/>
              <a:t>^ *</a:t>
            </a:r>
            <a:r>
              <a:rPr lang="zh-CN" altLang="en-US" dirty="0" smtClean="0"/>
              <a:t>是地面实况分布，它是正确标签𝑦</a:t>
            </a:r>
            <a:r>
              <a:rPr lang="en-US" altLang="zh-CN" dirty="0" smtClean="0"/>
              <a:t>_</a:t>
            </a:r>
            <a:r>
              <a:rPr lang="zh-CN" altLang="en-US" dirty="0" smtClean="0"/>
              <a:t>𝑖</a:t>
            </a:r>
            <a:r>
              <a:rPr lang="en-US" altLang="zh-CN" dirty="0" smtClean="0"/>
              <a:t>^ *</a:t>
            </a:r>
            <a:r>
              <a:rPr lang="zh-CN" altLang="en-US" dirty="0" smtClean="0"/>
              <a:t>的</a:t>
            </a:r>
            <a:r>
              <a:rPr lang="en-US" altLang="zh-CN" dirty="0" smtClean="0"/>
              <a:t>delta</a:t>
            </a:r>
            <a:r>
              <a:rPr lang="zh-CN" altLang="en-US" dirty="0" smtClean="0"/>
              <a:t>函数。</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11</a:t>
            </a:fld>
            <a:endParaRPr lang="zh-CN" altLang="en-US"/>
          </a:p>
        </p:txBody>
      </p:sp>
    </p:spTree>
    <p:extLst>
      <p:ext uri="{BB962C8B-B14F-4D97-AF65-F5344CB8AC3E}">
        <p14:creationId xmlns:p14="http://schemas.microsoft.com/office/powerpoint/2010/main" val="148570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生成一个表示网络拓扑的图表：</a:t>
            </a:r>
          </a:p>
          <a:p>
            <a:r>
              <a:rPr lang="zh-CN" altLang="en-US" dirty="0" smtClean="0"/>
              <a:t>我们首先从</a:t>
            </a:r>
            <a:r>
              <a:rPr lang="en-US" altLang="zh-CN" dirty="0" err="1" smtClean="0"/>
              <a:t>softmax</a:t>
            </a:r>
            <a:r>
              <a:rPr lang="zh-CN" altLang="en-US" dirty="0" smtClean="0"/>
              <a:t>输出生成二进制掩码</a:t>
            </a:r>
          </a:p>
          <a:p>
            <a:r>
              <a:rPr lang="zh-CN" altLang="en-US" dirty="0" smtClean="0"/>
              <a:t>然后应用细化</a:t>
            </a:r>
            <a:r>
              <a:rPr lang="en-US" altLang="zh-CN" dirty="0" smtClean="0"/>
              <a:t>[28]</a:t>
            </a:r>
            <a:r>
              <a:rPr lang="zh-CN" altLang="en-US" dirty="0" smtClean="0"/>
              <a:t>来提取道路中心线</a:t>
            </a:r>
          </a:p>
          <a:p>
            <a:endParaRPr lang="zh-CN" altLang="en-US" dirty="0" smtClean="0"/>
          </a:p>
          <a:p>
            <a:r>
              <a:rPr lang="zh-CN" altLang="en-US" dirty="0" smtClean="0"/>
              <a:t>这导致图形，以简化图形</a:t>
            </a:r>
          </a:p>
          <a:p>
            <a:r>
              <a:rPr lang="zh-CN" altLang="en-US" dirty="0" smtClean="0"/>
              <a:t>删除长度小于</a:t>
            </a:r>
            <a:r>
              <a:rPr lang="en-US" altLang="zh-CN" dirty="0" smtClean="0"/>
              <a:t>5</a:t>
            </a:r>
            <a:r>
              <a:rPr lang="zh-CN" altLang="en-US" dirty="0" smtClean="0"/>
              <a:t>米的曲线</a:t>
            </a:r>
          </a:p>
          <a:p>
            <a:r>
              <a:rPr lang="zh-CN" altLang="en-US" dirty="0" smtClean="0"/>
              <a:t>将每个小于</a:t>
            </a:r>
            <a:r>
              <a:rPr lang="en-US" altLang="zh-CN" dirty="0" smtClean="0"/>
              <a:t>100</a:t>
            </a:r>
            <a:r>
              <a:rPr lang="zh-CN" altLang="en-US" dirty="0" smtClean="0"/>
              <a:t>米的循环转换为树</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12</a:t>
            </a:fld>
            <a:endParaRPr lang="zh-CN" altLang="en-US"/>
          </a:p>
        </p:txBody>
      </p:sp>
    </p:spTree>
    <p:extLst>
      <p:ext uri="{BB962C8B-B14F-4D97-AF65-F5344CB8AC3E}">
        <p14:creationId xmlns:p14="http://schemas.microsoft.com/office/powerpoint/2010/main" val="3598331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生成一个表示网络拓扑的图表：</a:t>
            </a:r>
          </a:p>
          <a:p>
            <a:r>
              <a:rPr lang="zh-CN" altLang="en-US" dirty="0" smtClean="0"/>
              <a:t>我们首先从</a:t>
            </a:r>
            <a:r>
              <a:rPr lang="en-US" altLang="zh-CN" dirty="0" err="1" smtClean="0"/>
              <a:t>softmax</a:t>
            </a:r>
            <a:r>
              <a:rPr lang="zh-CN" altLang="en-US" dirty="0" smtClean="0"/>
              <a:t>输出生成二进制掩码</a:t>
            </a:r>
          </a:p>
          <a:p>
            <a:r>
              <a:rPr lang="zh-CN" altLang="en-US" dirty="0" smtClean="0"/>
              <a:t>然后应用细化</a:t>
            </a:r>
            <a:r>
              <a:rPr lang="en-US" altLang="zh-CN" dirty="0" smtClean="0"/>
              <a:t>[28]</a:t>
            </a:r>
            <a:r>
              <a:rPr lang="zh-CN" altLang="en-US" dirty="0" smtClean="0"/>
              <a:t>来提取道路中心线</a:t>
            </a:r>
          </a:p>
          <a:p>
            <a:endParaRPr lang="zh-CN" altLang="en-US" dirty="0" smtClean="0"/>
          </a:p>
          <a:p>
            <a:r>
              <a:rPr lang="zh-CN" altLang="en-US" dirty="0" smtClean="0"/>
              <a:t>这导致图形，以简化图形</a:t>
            </a:r>
          </a:p>
          <a:p>
            <a:r>
              <a:rPr lang="zh-CN" altLang="en-US" dirty="0" smtClean="0"/>
              <a:t>删除长度小于</a:t>
            </a:r>
            <a:r>
              <a:rPr lang="en-US" altLang="zh-CN" dirty="0" smtClean="0"/>
              <a:t>5</a:t>
            </a:r>
            <a:r>
              <a:rPr lang="zh-CN" altLang="en-US" dirty="0" smtClean="0"/>
              <a:t>米的曲线</a:t>
            </a:r>
          </a:p>
          <a:p>
            <a:r>
              <a:rPr lang="zh-CN" altLang="en-US" dirty="0" smtClean="0"/>
              <a:t>将每个小于</a:t>
            </a:r>
            <a:r>
              <a:rPr lang="en-US" altLang="zh-CN" dirty="0" smtClean="0"/>
              <a:t>100</a:t>
            </a:r>
            <a:r>
              <a:rPr lang="zh-CN" altLang="en-US" dirty="0" smtClean="0"/>
              <a:t>米的循环转换为树</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13</a:t>
            </a:fld>
            <a:endParaRPr lang="zh-CN" altLang="en-US"/>
          </a:p>
        </p:txBody>
      </p:sp>
    </p:spTree>
    <p:extLst>
      <p:ext uri="{BB962C8B-B14F-4D97-AF65-F5344CB8AC3E}">
        <p14:creationId xmlns:p14="http://schemas.microsoft.com/office/powerpoint/2010/main" val="2302097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为了缓解这种不连续性：</a:t>
            </a:r>
          </a:p>
          <a:p>
            <a:r>
              <a:rPr lang="zh-CN" altLang="en-US" dirty="0" smtClean="0"/>
              <a:t>将叶节点定义为具有单个连接的节点，该连接表示道路的末端</a:t>
            </a:r>
          </a:p>
          <a:p>
            <a:r>
              <a:rPr lang="zh-CN" altLang="en-US" dirty="0" smtClean="0"/>
              <a:t>如果叶节点位于</a:t>
            </a:r>
            <a:r>
              <a:rPr lang="en-US" altLang="zh-CN" dirty="0" smtClean="0"/>
              <a:t>50</a:t>
            </a:r>
            <a:r>
              <a:rPr lang="zh-CN" altLang="en-US" dirty="0" smtClean="0"/>
              <a:t>米以内，则生成从叶节点到其他节点的连接，并且两个节点之间的图中最短路径大于</a:t>
            </a:r>
            <a:r>
              <a:rPr lang="en-US" altLang="zh-CN" dirty="0" smtClean="0"/>
              <a:t>100</a:t>
            </a:r>
            <a:r>
              <a:rPr lang="zh-CN" altLang="en-US" dirty="0" smtClean="0"/>
              <a:t>米</a:t>
            </a:r>
          </a:p>
          <a:p>
            <a:r>
              <a:rPr lang="zh-CN" altLang="en-US" dirty="0" smtClean="0"/>
              <a:t>利用</a:t>
            </a:r>
            <a:r>
              <a:rPr lang="en-US" altLang="zh-CN" dirty="0" smtClean="0"/>
              <a:t>A</a:t>
            </a:r>
            <a:r>
              <a:rPr lang="zh-CN" altLang="en-US" dirty="0" smtClean="0"/>
              <a:t>算法</a:t>
            </a:r>
            <a:r>
              <a:rPr lang="en-US" altLang="zh-CN" dirty="0" smtClean="0"/>
              <a:t>[7]</a:t>
            </a:r>
            <a:r>
              <a:rPr lang="zh-CN" altLang="en-US" dirty="0" smtClean="0"/>
              <a:t>从这些连接中进行选择</a:t>
            </a:r>
          </a:p>
          <a:p>
            <a:r>
              <a:rPr lang="zh-CN" altLang="en-US" dirty="0" smtClean="0"/>
              <a:t>非道路的概率分数作为我们的节点代价</a:t>
            </a:r>
          </a:p>
          <a:p>
            <a:r>
              <a:rPr lang="zh-CN" altLang="en-US" dirty="0" smtClean="0"/>
              <a:t>距离是我们的边缘代价</a:t>
            </a:r>
            <a:endParaRPr lang="en-US" altLang="zh-CN" dirty="0" smtClean="0"/>
          </a:p>
          <a:p>
            <a:r>
              <a:rPr lang="zh-CN" altLang="en-US" dirty="0" smtClean="0"/>
              <a:t>欧氏距离作为我们的启发式</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14</a:t>
            </a:fld>
            <a:endParaRPr lang="zh-CN" altLang="en-US"/>
          </a:p>
        </p:txBody>
      </p:sp>
    </p:spTree>
    <p:extLst>
      <p:ext uri="{BB962C8B-B14F-4D97-AF65-F5344CB8AC3E}">
        <p14:creationId xmlns:p14="http://schemas.microsoft.com/office/powerpoint/2010/main" val="256201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15</a:t>
            </a:fld>
            <a:endParaRPr lang="zh-CN" altLang="en-US"/>
          </a:p>
        </p:txBody>
      </p:sp>
    </p:spTree>
    <p:extLst>
      <p:ext uri="{BB962C8B-B14F-4D97-AF65-F5344CB8AC3E}">
        <p14:creationId xmlns:p14="http://schemas.microsoft.com/office/powerpoint/2010/main" val="1211791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决定假设连接有效性的算法：</a:t>
            </a:r>
          </a:p>
          <a:p>
            <a:r>
              <a:rPr lang="zh-CN" altLang="en-US" dirty="0" smtClean="0"/>
              <a:t>关于假设连接以及修剪误报的原始路段的原因</a:t>
            </a:r>
          </a:p>
          <a:p>
            <a:r>
              <a:rPr lang="zh-CN" altLang="en-US" dirty="0" smtClean="0"/>
              <a:t>表示每个路段</a:t>
            </a:r>
            <a:r>
              <a:rPr lang="en-US" altLang="zh-CN" dirty="0" smtClean="0"/>
              <a:t>/</a:t>
            </a:r>
            <a:r>
              <a:rPr lang="zh-CN" altLang="en-US" dirty="0" smtClean="0"/>
              <a:t>连接的二进制变量𝑦</a:t>
            </a:r>
            <a:r>
              <a:rPr lang="en-US" altLang="zh-CN" dirty="0" smtClean="0"/>
              <a:t>_</a:t>
            </a:r>
            <a:r>
              <a:rPr lang="zh-CN" altLang="en-US" dirty="0" smtClean="0"/>
              <a:t>𝑖</a:t>
            </a:r>
            <a:r>
              <a:rPr lang="en-US" altLang="zh-CN" dirty="0" smtClean="0"/>
              <a:t>= {0,1}</a:t>
            </a:r>
            <a:r>
              <a:rPr lang="zh-CN" altLang="en-US" dirty="0" smtClean="0"/>
              <a:t>表示该路段的存在</a:t>
            </a:r>
            <a:r>
              <a:rPr lang="en-US" altLang="zh-CN" dirty="0" smtClean="0"/>
              <a:t>/</a:t>
            </a:r>
            <a:r>
              <a:rPr lang="zh-CN" altLang="en-US" dirty="0" smtClean="0"/>
              <a:t>不存在。</a:t>
            </a:r>
          </a:p>
          <a:p>
            <a:r>
              <a:rPr lang="zh-CN" altLang="en-US" dirty="0" smtClean="0"/>
              <a:t>这是描述我们道路网络的图表的双重性</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16</a:t>
            </a:fld>
            <a:endParaRPr lang="zh-CN" altLang="en-US"/>
          </a:p>
        </p:txBody>
      </p:sp>
    </p:spTree>
    <p:extLst>
      <p:ext uri="{BB962C8B-B14F-4D97-AF65-F5344CB8AC3E}">
        <p14:creationId xmlns:p14="http://schemas.microsoft.com/office/powerpoint/2010/main" val="2504086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17</a:t>
            </a:fld>
            <a:endParaRPr lang="zh-CN" altLang="en-US"/>
          </a:p>
        </p:txBody>
      </p:sp>
    </p:spTree>
    <p:extLst>
      <p:ext uri="{BB962C8B-B14F-4D97-AF65-F5344CB8AC3E}">
        <p14:creationId xmlns:p14="http://schemas.microsoft.com/office/powerpoint/2010/main" val="70919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通过使用不同的池来形成其他功能来计算功能：</a:t>
            </a:r>
          </a:p>
          <a:p>
            <a:r>
              <a:rPr lang="zh-CN" altLang="en-US" dirty="0" smtClean="0"/>
              <a:t>沿路段的</a:t>
            </a:r>
            <a:r>
              <a:rPr lang="en-US" altLang="zh-CN" dirty="0" smtClean="0"/>
              <a:t>soft-max</a:t>
            </a:r>
            <a:r>
              <a:rPr lang="zh-CN" altLang="en-US" dirty="0" smtClean="0"/>
              <a:t>分数</a:t>
            </a:r>
          </a:p>
          <a:p>
            <a:r>
              <a:rPr lang="zh-CN" altLang="en-US" dirty="0" smtClean="0"/>
              <a:t>距离最近的非道路像素的距离</a:t>
            </a:r>
          </a:p>
          <a:p>
            <a:r>
              <a:rPr lang="zh-CN" altLang="en-US" dirty="0" smtClean="0"/>
              <a:t>段的长度</a:t>
            </a:r>
          </a:p>
          <a:p>
            <a:r>
              <a:rPr lang="zh-CN" altLang="en-US" dirty="0" smtClean="0"/>
              <a:t>如果节点表示连接假设，则编码二进制特征</a:t>
            </a:r>
          </a:p>
          <a:p>
            <a:r>
              <a:rPr lang="zh-CN" altLang="en-US" dirty="0" smtClean="0"/>
              <a:t>与其他路段的连接数</a:t>
            </a:r>
          </a:p>
          <a:p>
            <a:r>
              <a:rPr lang="zh-CN" altLang="en-US" dirty="0" smtClean="0"/>
              <a:t>一个</a:t>
            </a:r>
            <a:r>
              <a:rPr lang="en-US" altLang="zh-CN" dirty="0" smtClean="0"/>
              <a:t>Inception</a:t>
            </a:r>
            <a:r>
              <a:rPr lang="zh-CN" altLang="en-US" dirty="0" smtClean="0"/>
              <a:t>网络</a:t>
            </a:r>
            <a:r>
              <a:rPr lang="en-US" altLang="zh-CN" dirty="0" smtClean="0"/>
              <a:t>[20]</a:t>
            </a:r>
            <a:r>
              <a:rPr lang="zh-CN" altLang="en-US" dirty="0" smtClean="0"/>
              <a:t>执行此分类：</a:t>
            </a:r>
          </a:p>
          <a:p>
            <a:r>
              <a:rPr lang="zh-CN" altLang="en-US" dirty="0" smtClean="0"/>
              <a:t>输入是连接周围的裁剪图像，图像上绘制了连接</a:t>
            </a:r>
          </a:p>
          <a:p>
            <a:r>
              <a:rPr lang="zh-CN" altLang="en-US" dirty="0" smtClean="0"/>
              <a:t>输出是一个附加特征</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18</a:t>
            </a:fld>
            <a:endParaRPr lang="zh-CN" altLang="en-US"/>
          </a:p>
        </p:txBody>
      </p:sp>
    </p:spTree>
    <p:extLst>
      <p:ext uri="{BB962C8B-B14F-4D97-AF65-F5344CB8AC3E}">
        <p14:creationId xmlns:p14="http://schemas.microsoft.com/office/powerpoint/2010/main" val="112359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通过使用不同的池来形成其他功能来计算功能：</a:t>
            </a:r>
          </a:p>
          <a:p>
            <a:r>
              <a:rPr lang="zh-CN" altLang="en-US" dirty="0" smtClean="0"/>
              <a:t>沿路段的</a:t>
            </a:r>
            <a:r>
              <a:rPr lang="en-US" altLang="zh-CN" dirty="0" smtClean="0"/>
              <a:t>soft-max</a:t>
            </a:r>
            <a:r>
              <a:rPr lang="zh-CN" altLang="en-US" dirty="0" smtClean="0"/>
              <a:t>分数</a:t>
            </a:r>
          </a:p>
          <a:p>
            <a:r>
              <a:rPr lang="zh-CN" altLang="en-US" dirty="0" smtClean="0"/>
              <a:t>距离最近的非道路像素的距离</a:t>
            </a:r>
          </a:p>
          <a:p>
            <a:r>
              <a:rPr lang="zh-CN" altLang="en-US" dirty="0" smtClean="0"/>
              <a:t>段的长度</a:t>
            </a:r>
          </a:p>
          <a:p>
            <a:r>
              <a:rPr lang="zh-CN" altLang="en-US" dirty="0" smtClean="0"/>
              <a:t>如果节点表示连接假设，则编码二进制特征</a:t>
            </a:r>
          </a:p>
          <a:p>
            <a:r>
              <a:rPr lang="zh-CN" altLang="en-US" dirty="0" smtClean="0"/>
              <a:t>与其他路段的连接数</a:t>
            </a:r>
          </a:p>
          <a:p>
            <a:r>
              <a:rPr lang="zh-CN" altLang="en-US" dirty="0" smtClean="0"/>
              <a:t>一个</a:t>
            </a:r>
            <a:r>
              <a:rPr lang="en-US" altLang="zh-CN" dirty="0" smtClean="0"/>
              <a:t>Inception</a:t>
            </a:r>
            <a:r>
              <a:rPr lang="zh-CN" altLang="en-US" dirty="0" smtClean="0"/>
              <a:t>网络</a:t>
            </a:r>
            <a:r>
              <a:rPr lang="en-US" altLang="zh-CN" dirty="0" smtClean="0"/>
              <a:t>[20]</a:t>
            </a:r>
            <a:r>
              <a:rPr lang="zh-CN" altLang="en-US" dirty="0" smtClean="0"/>
              <a:t>执行此分类：</a:t>
            </a:r>
          </a:p>
          <a:p>
            <a:r>
              <a:rPr lang="zh-CN" altLang="en-US" dirty="0" smtClean="0"/>
              <a:t>输入是连接周围的裁剪图像，图像上绘制了连接</a:t>
            </a:r>
          </a:p>
          <a:p>
            <a:r>
              <a:rPr lang="zh-CN" altLang="en-US" dirty="0" smtClean="0"/>
              <a:t>输出是一个附加特征</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19</a:t>
            </a:fld>
            <a:endParaRPr lang="zh-CN" altLang="en-US"/>
          </a:p>
        </p:txBody>
      </p:sp>
    </p:spTree>
    <p:extLst>
      <p:ext uri="{BB962C8B-B14F-4D97-AF65-F5344CB8AC3E}">
        <p14:creationId xmlns:p14="http://schemas.microsoft.com/office/powerpoint/2010/main" val="299307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创建道路地图是许多应用领域的基本步骤。自动驾驶：路线规划、定位、缓解感知；建设智慧城市：了解道路网络、交通模式：通勤时间更快、更好的公共交通系统、更健康的环境</a:t>
            </a:r>
            <a:endParaRPr lang="en-US" altLang="zh-CN" dirty="0" smtClean="0"/>
          </a:p>
          <a:p>
            <a:r>
              <a:rPr lang="zh-CN" altLang="en-US" dirty="0" smtClean="0"/>
              <a:t>大多数公司使用传感器捕获</a:t>
            </a:r>
            <a:r>
              <a:rPr lang="en-US" altLang="zh-CN" dirty="0" smtClean="0"/>
              <a:t>LIDAR</a:t>
            </a:r>
            <a:r>
              <a:rPr lang="zh-CN" altLang="en-US" dirty="0" smtClean="0"/>
              <a:t>点云。 然后利用半手动过程来创建道路网络。 可以获得非常准确的结果，但覆盖范围非常有限</a:t>
            </a:r>
            <a:r>
              <a:rPr lang="en-US" altLang="zh-CN" dirty="0" smtClean="0"/>
              <a:t>; </a:t>
            </a:r>
            <a:r>
              <a:rPr lang="zh-CN" altLang="en-US" dirty="0" smtClean="0"/>
              <a:t>高清地图仅适用于一个小区域</a:t>
            </a:r>
          </a:p>
          <a:p>
            <a:r>
              <a:rPr lang="zh-CN" altLang="en-US" dirty="0" smtClean="0"/>
              <a:t>另一种方法是使用航空和卫星图像</a:t>
            </a:r>
            <a:r>
              <a:rPr lang="en-US" altLang="zh-CN" dirty="0" smtClean="0"/>
              <a:t>:  </a:t>
            </a:r>
            <a:r>
              <a:rPr lang="zh-CN" altLang="en-US" dirty="0" smtClean="0"/>
              <a:t>他们有更大的覆盖范围</a:t>
            </a:r>
            <a:r>
              <a:rPr lang="en-US" altLang="zh-CN" dirty="0" smtClean="0"/>
              <a:t>,  </a:t>
            </a:r>
            <a:r>
              <a:rPr lang="zh-CN" altLang="en-US" dirty="0" smtClean="0"/>
              <a:t>分辨率要低得多</a:t>
            </a:r>
            <a:r>
              <a:rPr lang="en-US" altLang="zh-CN" dirty="0" smtClean="0"/>
              <a:t>; </a:t>
            </a:r>
            <a:r>
              <a:rPr lang="zh-CN" altLang="en-US" dirty="0" smtClean="0"/>
              <a:t>遮挡物（例如树木）和高层建筑物的大阴影很难处理</a:t>
            </a:r>
          </a:p>
          <a:p>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a:t>
            </a:fld>
            <a:endParaRPr lang="zh-CN" altLang="en-US"/>
          </a:p>
        </p:txBody>
      </p:sp>
    </p:spTree>
    <p:extLst>
      <p:ext uri="{BB962C8B-B14F-4D97-AF65-F5344CB8AC3E}">
        <p14:creationId xmlns:p14="http://schemas.microsoft.com/office/powerpoint/2010/main" val="4122650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地面实况图和估计图具有不同的拓扑结构</a:t>
            </a:r>
          </a:p>
          <a:p>
            <a:r>
              <a:rPr lang="zh-CN" altLang="en-US" dirty="0" smtClean="0"/>
              <a:t>两个图上的道路假设也有不同的形状</a:t>
            </a:r>
          </a:p>
          <a:p>
            <a:endParaRPr lang="zh-CN" altLang="en-US" dirty="0" smtClean="0"/>
          </a:p>
          <a:p>
            <a:r>
              <a:rPr lang="zh-CN" altLang="en-US" dirty="0" smtClean="0"/>
              <a:t>如何学习和评估我们的结果？</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20</a:t>
            </a:fld>
            <a:endParaRPr lang="zh-CN" altLang="en-US"/>
          </a:p>
        </p:txBody>
      </p:sp>
    </p:spTree>
    <p:extLst>
      <p:ext uri="{BB962C8B-B14F-4D97-AF65-F5344CB8AC3E}">
        <p14:creationId xmlns:p14="http://schemas.microsoft.com/office/powerpoint/2010/main" val="3230077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这个分配定义为一组最短路径问题</a:t>
            </a:r>
          </a:p>
          <a:p>
            <a:r>
              <a:rPr lang="zh-CN" altLang="en-US" dirty="0" smtClean="0"/>
              <a:t>每个交叉路口和道路两端连接到地面实况网络中的交叉路口</a:t>
            </a:r>
          </a:p>
          <a:p>
            <a:r>
              <a:rPr lang="zh-CN" altLang="en-US" dirty="0" smtClean="0"/>
              <a:t>仅包括位于地面事实周围的固定半径中的提取道路的假设连接</a:t>
            </a:r>
            <a:endParaRPr lang="en-US" altLang="zh-CN" dirty="0" smtClean="0"/>
          </a:p>
          <a:p>
            <a:r>
              <a:rPr lang="en-US" altLang="zh-CN" dirty="0" smtClean="0"/>
              <a:t>Pi</a:t>
            </a:r>
            <a:r>
              <a:rPr lang="zh-CN" altLang="en-US" dirty="0" smtClean="0"/>
              <a:t>和</a:t>
            </a:r>
            <a:r>
              <a:rPr lang="en-US" altLang="zh-CN" dirty="0" smtClean="0"/>
              <a:t>pi+1</a:t>
            </a:r>
            <a:r>
              <a:rPr lang="zh-CN" altLang="en-US" dirty="0" smtClean="0"/>
              <a:t>之间的最短路径</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21</a:t>
            </a:fld>
            <a:endParaRPr lang="zh-CN" altLang="en-US"/>
          </a:p>
        </p:txBody>
      </p:sp>
    </p:spTree>
    <p:extLst>
      <p:ext uri="{BB962C8B-B14F-4D97-AF65-F5344CB8AC3E}">
        <p14:creationId xmlns:p14="http://schemas.microsoft.com/office/powerpoint/2010/main" val="4021667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这个分配定义为一组最短路径问题</a:t>
            </a:r>
          </a:p>
          <a:p>
            <a:r>
              <a:rPr lang="zh-CN" altLang="en-US" dirty="0" smtClean="0"/>
              <a:t>每个交叉路口和道路两端连接到地面实况网络中的交叉路口</a:t>
            </a:r>
          </a:p>
          <a:p>
            <a:r>
              <a:rPr lang="zh-CN" altLang="en-US" dirty="0" smtClean="0"/>
              <a:t>仅作为假设包括位于地面事实周围的固定半径中的提取道路</a:t>
            </a:r>
            <a:endParaRPr lang="en-US" altLang="zh-CN" dirty="0" smtClean="0"/>
          </a:p>
          <a:p>
            <a:r>
              <a:rPr lang="en-US" altLang="zh-CN" dirty="0" smtClean="0"/>
              <a:t>Pi</a:t>
            </a:r>
            <a:r>
              <a:rPr lang="zh-CN" altLang="en-US" dirty="0" smtClean="0"/>
              <a:t>和</a:t>
            </a:r>
            <a:r>
              <a:rPr lang="en-US" altLang="zh-CN" dirty="0" smtClean="0"/>
              <a:t>pi+1</a:t>
            </a:r>
            <a:r>
              <a:rPr lang="zh-CN" altLang="en-US" dirty="0" smtClean="0"/>
              <a:t>之间的最短路径</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22</a:t>
            </a:fld>
            <a:endParaRPr lang="zh-CN" altLang="en-US"/>
          </a:p>
        </p:txBody>
      </p:sp>
    </p:spTree>
    <p:extLst>
      <p:ext uri="{BB962C8B-B14F-4D97-AF65-F5344CB8AC3E}">
        <p14:creationId xmlns:p14="http://schemas.microsoft.com/office/powerpoint/2010/main" val="1037168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dirty="0" smtClean="0"/>
              <a:t>最短路径上的所有原始边缘都被视为真正的正面</a:t>
            </a:r>
          </a:p>
          <a:p>
            <a:pPr marL="0" indent="0">
              <a:buFont typeface="Arial" panose="020B0604020202020204" pitchFamily="34" charset="0"/>
              <a:buNone/>
            </a:pPr>
            <a:r>
              <a:rPr lang="zh-CN" altLang="en-US" sz="1200" dirty="0" smtClean="0"/>
              <a:t>不属于任何最短路径的边缘被视为误报</a:t>
            </a:r>
          </a:p>
          <a:p>
            <a:pPr marL="457200" indent="-457200">
              <a:buFont typeface="Arial" panose="020B0604020202020204" pitchFamily="34" charset="0"/>
              <a:buChar char="•"/>
            </a:pPr>
            <a:endParaRPr lang="zh-CN" altLang="en-US" sz="1200" dirty="0" smtClean="0"/>
          </a:p>
          <a:p>
            <a:pPr marL="0" indent="0">
              <a:buFont typeface="Arial" panose="020B0604020202020204" pitchFamily="34" charset="0"/>
              <a:buNone/>
            </a:pPr>
            <a:r>
              <a:rPr lang="zh-CN" altLang="en-US" sz="1200" dirty="0" smtClean="0"/>
              <a:t>使用最大边界损失训练模型</a:t>
            </a:r>
          </a:p>
          <a:p>
            <a:pPr marL="0" indent="0">
              <a:buFont typeface="Arial" panose="020B0604020202020204" pitchFamily="34" charset="0"/>
              <a:buNone/>
            </a:pPr>
            <a:r>
              <a:rPr lang="zh-CN" altLang="en-US" sz="1200" dirty="0" smtClean="0"/>
              <a:t>使用汉明距离作为任务损失</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23</a:t>
            </a:fld>
            <a:endParaRPr lang="zh-CN" altLang="en-US"/>
          </a:p>
        </p:txBody>
      </p:sp>
    </p:spTree>
    <p:extLst>
      <p:ext uri="{BB962C8B-B14F-4D97-AF65-F5344CB8AC3E}">
        <p14:creationId xmlns:p14="http://schemas.microsoft.com/office/powerpoint/2010/main" val="3317767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一组新的指标：</a:t>
            </a:r>
          </a:p>
          <a:p>
            <a:r>
              <a:rPr lang="zh-CN" altLang="en-US" dirty="0" smtClean="0"/>
              <a:t>每个段的精度是真正的正长度𝑑</a:t>
            </a:r>
            <a:r>
              <a:rPr lang="en-US" altLang="zh-CN" dirty="0" smtClean="0"/>
              <a:t>_</a:t>
            </a:r>
            <a:r>
              <a:rPr lang="zh-CN" altLang="en-US" dirty="0" smtClean="0"/>
              <a:t>𝑝</a:t>
            </a:r>
            <a:r>
              <a:rPr lang="en-US" altLang="zh-CN" dirty="0" smtClean="0"/>
              <a:t>^ *</a:t>
            </a:r>
            <a:r>
              <a:rPr lang="zh-CN" altLang="en-US" dirty="0" smtClean="0"/>
              <a:t>与提取的长度𝑑</a:t>
            </a:r>
            <a:r>
              <a:rPr lang="en-US" altLang="zh-CN" dirty="0" smtClean="0"/>
              <a:t>_</a:t>
            </a:r>
            <a:r>
              <a:rPr lang="zh-CN" altLang="en-US" dirty="0" smtClean="0"/>
              <a:t>𝑝的比率。</a:t>
            </a:r>
          </a:p>
          <a:p>
            <a:r>
              <a:rPr lang="zh-CN" altLang="en-US" dirty="0" smtClean="0"/>
              <a:t>最终精度是每个段的平均精度加权其地面实况长度𝑑</a:t>
            </a:r>
            <a:r>
              <a:rPr lang="en-US" altLang="zh-CN" dirty="0" smtClean="0"/>
              <a:t>_</a:t>
            </a:r>
            <a:r>
              <a:rPr lang="zh-CN" altLang="en-US" dirty="0" smtClean="0"/>
              <a:t>𝑝</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24</a:t>
            </a:fld>
            <a:endParaRPr lang="zh-CN" altLang="en-US"/>
          </a:p>
        </p:txBody>
      </p:sp>
    </p:spTree>
    <p:extLst>
      <p:ext uri="{BB962C8B-B14F-4D97-AF65-F5344CB8AC3E}">
        <p14:creationId xmlns:p14="http://schemas.microsoft.com/office/powerpoint/2010/main" val="204981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我们将召回定义为</a:t>
            </a:r>
          </a:p>
          <a:p>
            <a:endParaRPr lang="zh-CN" altLang="en-US" dirty="0" smtClean="0"/>
          </a:p>
          <a:p>
            <a:r>
              <a:rPr lang="zh-CN" altLang="en-US" dirty="0" smtClean="0"/>
              <a:t>𝐹</a:t>
            </a:r>
            <a:r>
              <a:rPr lang="en-US" altLang="zh-CN" dirty="0" smtClean="0"/>
              <a:t>_1</a:t>
            </a:r>
            <a:r>
              <a:rPr lang="zh-CN" altLang="en-US" dirty="0" smtClean="0"/>
              <a:t>是精度和召回的调和平均值，</a:t>
            </a:r>
          </a:p>
          <a:p>
            <a:endParaRPr lang="zh-CN" altLang="en-US" dirty="0" smtClean="0"/>
          </a:p>
          <a:p>
            <a:r>
              <a:rPr lang="zh-CN" altLang="en-US" dirty="0" smtClean="0"/>
              <a:t>连通道路比率（</a:t>
            </a:r>
            <a:r>
              <a:rPr lang="en-US" altLang="zh-CN" dirty="0" smtClean="0"/>
              <a:t>CRR</a:t>
            </a:r>
            <a:r>
              <a:rPr lang="zh-CN" altLang="en-US" dirty="0" smtClean="0"/>
              <a:t>）记录了无间断估计的路段比率</a:t>
            </a:r>
            <a:r>
              <a:rPr lang="en-US" altLang="zh-CN" dirty="0" smtClean="0"/>
              <a:t>:</a:t>
            </a:r>
            <a:r>
              <a:rPr lang="en-US" altLang="zh-CN" baseline="0" dirty="0" smtClean="0"/>
              <a:t> </a:t>
            </a:r>
            <a:r>
              <a:rPr lang="zh-CN" altLang="en-US" dirty="0" smtClean="0"/>
              <a:t>𝑁</a:t>
            </a:r>
            <a:r>
              <a:rPr lang="en-US" altLang="zh-CN" dirty="0" smtClean="0"/>
              <a:t>_</a:t>
            </a:r>
            <a:r>
              <a:rPr lang="zh-CN" altLang="en-US" dirty="0" smtClean="0"/>
              <a:t>𝑐𝑜𝑛在提取处的连续的路段数量，𝑁</a:t>
            </a:r>
            <a:r>
              <a:rPr lang="en-US" altLang="zh-CN" dirty="0" smtClean="0"/>
              <a:t>_</a:t>
            </a:r>
            <a:r>
              <a:rPr lang="zh-CN" altLang="en-US" dirty="0" smtClean="0"/>
              <a:t>𝑔𝑡 真实段的数量</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25</a:t>
            </a:fld>
            <a:endParaRPr lang="zh-CN" altLang="en-US"/>
          </a:p>
        </p:txBody>
      </p:sp>
    </p:spTree>
    <p:extLst>
      <p:ext uri="{BB962C8B-B14F-4D97-AF65-F5344CB8AC3E}">
        <p14:creationId xmlns:p14="http://schemas.microsoft.com/office/powerpoint/2010/main" val="2991003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a:t>
            </a:r>
            <a:r>
              <a:rPr lang="en-US" altLang="zh-CN" dirty="0" err="1" smtClean="0"/>
              <a:t>TorontoCity</a:t>
            </a:r>
            <a:r>
              <a:rPr lang="zh-CN" altLang="en-US" dirty="0" smtClean="0"/>
              <a:t>数据集</a:t>
            </a:r>
            <a:r>
              <a:rPr lang="en-US" altLang="zh-CN" dirty="0" smtClean="0"/>
              <a:t>[23]</a:t>
            </a:r>
            <a:r>
              <a:rPr lang="zh-CN" altLang="en-US" dirty="0" smtClean="0"/>
              <a:t>的逐像素注释来训练我们的语义分割网络有</a:t>
            </a:r>
            <a:r>
              <a:rPr lang="en-US" altLang="zh-CN" dirty="0" smtClean="0"/>
              <a:t>3</a:t>
            </a:r>
            <a:r>
              <a:rPr lang="zh-CN" altLang="en-US" dirty="0" smtClean="0"/>
              <a:t>个类别（即背景，道路，建筑物）。</a:t>
            </a:r>
          </a:p>
          <a:p>
            <a:r>
              <a:rPr lang="zh-CN" altLang="en-US" dirty="0" smtClean="0"/>
              <a:t>数据集：</a:t>
            </a:r>
          </a:p>
          <a:p>
            <a:r>
              <a:rPr lang="en-US" altLang="zh-CN" dirty="0" smtClean="0"/>
              <a:t>25</a:t>
            </a:r>
            <a:r>
              <a:rPr lang="zh-CN" altLang="en-US" dirty="0" smtClean="0"/>
              <a:t>为训练，</a:t>
            </a:r>
            <a:r>
              <a:rPr lang="en-US" altLang="zh-CN" dirty="0" smtClean="0"/>
              <a:t>12</a:t>
            </a:r>
            <a:r>
              <a:rPr lang="zh-CN" altLang="en-US" dirty="0" smtClean="0"/>
              <a:t>为验证，</a:t>
            </a:r>
            <a:r>
              <a:rPr lang="en-US" altLang="zh-CN" dirty="0" smtClean="0"/>
              <a:t>17.5</a:t>
            </a:r>
            <a:r>
              <a:rPr lang="zh-CN" altLang="en-US" dirty="0" smtClean="0"/>
              <a:t>为试验。</a:t>
            </a:r>
          </a:p>
          <a:p>
            <a:r>
              <a:rPr lang="zh-CN" altLang="en-US" dirty="0" smtClean="0"/>
              <a:t>该图像由</a:t>
            </a:r>
            <a:r>
              <a:rPr lang="en-US" altLang="zh-CN" dirty="0" smtClean="0"/>
              <a:t>5000 x 5000</a:t>
            </a:r>
            <a:r>
              <a:rPr lang="zh-CN" altLang="en-US" dirty="0" smtClean="0"/>
              <a:t>像素的正射校正图像组成，具有</a:t>
            </a:r>
            <a:r>
              <a:rPr lang="en-US" altLang="zh-CN" dirty="0" smtClean="0"/>
              <a:t>10 cm /</a:t>
            </a:r>
            <a:r>
              <a:rPr lang="zh-CN" altLang="en-US" dirty="0" smtClean="0"/>
              <a:t>像素分辨率和</a:t>
            </a:r>
            <a:r>
              <a:rPr lang="en-US" altLang="zh-CN" dirty="0" smtClean="0"/>
              <a:t>RGB</a:t>
            </a:r>
            <a:r>
              <a:rPr lang="zh-CN" altLang="en-US" dirty="0" smtClean="0"/>
              <a:t>颜色通道。</a:t>
            </a:r>
          </a:p>
          <a:p>
            <a:r>
              <a:rPr lang="zh-CN" altLang="en-US" dirty="0" smtClean="0"/>
              <a:t>数据集提供道路表面和建筑物的像素化注释以及定义道路中心线和道路之间的连通性（即道路图）的矢量数据。</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26</a:t>
            </a:fld>
            <a:endParaRPr lang="zh-CN" altLang="en-US"/>
          </a:p>
        </p:txBody>
      </p:sp>
    </p:spTree>
    <p:extLst>
      <p:ext uri="{BB962C8B-B14F-4D97-AF65-F5344CB8AC3E}">
        <p14:creationId xmlns:p14="http://schemas.microsoft.com/office/powerpoint/2010/main" val="3421774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a:t>
            </a:r>
            <a:r>
              <a:rPr lang="en-US" altLang="zh-CN" dirty="0" err="1" smtClean="0"/>
              <a:t>TorontoCity</a:t>
            </a:r>
            <a:r>
              <a:rPr lang="zh-CN" altLang="en-US" dirty="0" smtClean="0"/>
              <a:t>数据集</a:t>
            </a:r>
            <a:r>
              <a:rPr lang="en-US" altLang="zh-CN" dirty="0" smtClean="0"/>
              <a:t>[23]</a:t>
            </a:r>
            <a:r>
              <a:rPr lang="zh-CN" altLang="en-US" dirty="0" smtClean="0"/>
              <a:t>的逐像素注释来训练我们的语义分割网络有</a:t>
            </a:r>
            <a:r>
              <a:rPr lang="en-US" altLang="zh-CN" dirty="0" smtClean="0"/>
              <a:t>3</a:t>
            </a:r>
            <a:r>
              <a:rPr lang="zh-CN" altLang="en-US" dirty="0" smtClean="0"/>
              <a:t>个类别（即背景，道路，建筑物）。</a:t>
            </a:r>
          </a:p>
          <a:p>
            <a:r>
              <a:rPr lang="zh-CN" altLang="en-US" dirty="0" smtClean="0"/>
              <a:t>数据集：</a:t>
            </a:r>
          </a:p>
          <a:p>
            <a:r>
              <a:rPr lang="en-US" altLang="zh-CN" dirty="0" smtClean="0"/>
              <a:t>25</a:t>
            </a:r>
            <a:r>
              <a:rPr lang="zh-CN" altLang="en-US" dirty="0" smtClean="0"/>
              <a:t>为训练，</a:t>
            </a:r>
            <a:r>
              <a:rPr lang="en-US" altLang="zh-CN" dirty="0" smtClean="0"/>
              <a:t>12</a:t>
            </a:r>
            <a:r>
              <a:rPr lang="zh-CN" altLang="en-US" dirty="0" smtClean="0"/>
              <a:t>为验证，</a:t>
            </a:r>
            <a:r>
              <a:rPr lang="en-US" altLang="zh-CN" dirty="0" smtClean="0"/>
              <a:t>17.5</a:t>
            </a:r>
            <a:r>
              <a:rPr lang="zh-CN" altLang="en-US" dirty="0" smtClean="0"/>
              <a:t>为试验。</a:t>
            </a:r>
          </a:p>
          <a:p>
            <a:r>
              <a:rPr lang="zh-CN" altLang="en-US" dirty="0" smtClean="0"/>
              <a:t>该图像由</a:t>
            </a:r>
            <a:r>
              <a:rPr lang="en-US" altLang="zh-CN" dirty="0" smtClean="0"/>
              <a:t>5000 x 5000</a:t>
            </a:r>
            <a:r>
              <a:rPr lang="zh-CN" altLang="en-US" dirty="0" smtClean="0"/>
              <a:t>像素的正射校正图像组成，具有</a:t>
            </a:r>
            <a:r>
              <a:rPr lang="en-US" altLang="zh-CN" dirty="0" smtClean="0"/>
              <a:t>10 cm /</a:t>
            </a:r>
            <a:r>
              <a:rPr lang="zh-CN" altLang="en-US" dirty="0" smtClean="0"/>
              <a:t>像素分辨率和</a:t>
            </a:r>
            <a:r>
              <a:rPr lang="en-US" altLang="zh-CN" dirty="0" smtClean="0"/>
              <a:t>RGB</a:t>
            </a:r>
            <a:r>
              <a:rPr lang="zh-CN" altLang="en-US" dirty="0" smtClean="0"/>
              <a:t>颜色通道。</a:t>
            </a:r>
          </a:p>
          <a:p>
            <a:r>
              <a:rPr lang="zh-CN" altLang="en-US" dirty="0" smtClean="0"/>
              <a:t>数据集提供道路表面和建筑物的像素化注释以及定义道路中心线和道路之间的连通性（即道路图）的矢量数据。</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27</a:t>
            </a:fld>
            <a:endParaRPr lang="zh-CN" altLang="en-US"/>
          </a:p>
        </p:txBody>
      </p:sp>
    </p:spTree>
    <p:extLst>
      <p:ext uri="{BB962C8B-B14F-4D97-AF65-F5344CB8AC3E}">
        <p14:creationId xmlns:p14="http://schemas.microsoft.com/office/powerpoint/2010/main" val="579017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基线：</a:t>
            </a:r>
          </a:p>
          <a:p>
            <a:r>
              <a:rPr lang="zh-CN" altLang="en-US" dirty="0" smtClean="0"/>
              <a:t>我们将免费提供的</a:t>
            </a:r>
            <a:r>
              <a:rPr lang="en-US" altLang="zh-CN" dirty="0" err="1" smtClean="0"/>
              <a:t>OpenStreetMap</a:t>
            </a:r>
            <a:r>
              <a:rPr lang="zh-CN" altLang="en-US" dirty="0" smtClean="0"/>
              <a:t>项目</a:t>
            </a:r>
            <a:r>
              <a:rPr lang="en-US" altLang="zh-CN" dirty="0" smtClean="0"/>
              <a:t>[1]</a:t>
            </a:r>
            <a:r>
              <a:rPr lang="zh-CN" altLang="en-US" dirty="0" smtClean="0"/>
              <a:t>路线图作为基线进行比较。</a:t>
            </a:r>
          </a:p>
          <a:p>
            <a:r>
              <a:rPr lang="zh-CN" altLang="en-US" dirty="0" smtClean="0"/>
              <a:t>我们将我们的方法与</a:t>
            </a:r>
            <a:r>
              <a:rPr lang="en-US" altLang="zh-CN" dirty="0" smtClean="0"/>
              <a:t>Wenger</a:t>
            </a:r>
            <a:r>
              <a:rPr lang="zh-CN" altLang="en-US" dirty="0" smtClean="0"/>
              <a:t>等人的工作进行了比较。 </a:t>
            </a:r>
            <a:r>
              <a:rPr lang="en-US" altLang="zh-CN" dirty="0" smtClean="0"/>
              <a:t>[24,25]</a:t>
            </a:r>
          </a:p>
          <a:p>
            <a:r>
              <a:rPr lang="zh-CN" altLang="en-US" dirty="0" smtClean="0"/>
              <a:t>我们还比较</a:t>
            </a:r>
            <a:r>
              <a:rPr lang="en-US" altLang="zh-CN" dirty="0" smtClean="0"/>
              <a:t>HED [26]</a:t>
            </a:r>
            <a:r>
              <a:rPr lang="zh-CN" altLang="en-US" dirty="0" smtClean="0"/>
              <a:t>，它直接用深网预测道路中心线。</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28</a:t>
            </a:fld>
            <a:endParaRPr lang="zh-CN" altLang="en-US"/>
          </a:p>
        </p:txBody>
      </p:sp>
    </p:spTree>
    <p:extLst>
      <p:ext uri="{BB962C8B-B14F-4D97-AF65-F5344CB8AC3E}">
        <p14:creationId xmlns:p14="http://schemas.microsoft.com/office/powerpoint/2010/main" val="358083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学习细节：</a:t>
            </a:r>
          </a:p>
          <a:p>
            <a:r>
              <a:rPr lang="zh-CN" altLang="en-US" dirty="0" smtClean="0"/>
              <a:t>输入是</a:t>
            </a:r>
            <a:r>
              <a:rPr lang="en-US" altLang="zh-CN" dirty="0" smtClean="0"/>
              <a:t>1440 x 1440</a:t>
            </a:r>
            <a:r>
              <a:rPr lang="zh-CN" altLang="en-US" dirty="0" smtClean="0"/>
              <a:t>分辨率补丁，随机翻转从原始图像中随机裁剪</a:t>
            </a:r>
          </a:p>
          <a:p>
            <a:r>
              <a:rPr lang="zh-CN" altLang="en-US" dirty="0" smtClean="0"/>
              <a:t>该网络由</a:t>
            </a:r>
            <a:r>
              <a:rPr lang="en-US" altLang="zh-CN" dirty="0" smtClean="0"/>
              <a:t>Adam [12]</a:t>
            </a:r>
            <a:r>
              <a:rPr lang="zh-CN" altLang="en-US" dirty="0" smtClean="0"/>
              <a:t>训练</a:t>
            </a:r>
            <a:r>
              <a:rPr lang="en-US" altLang="zh-CN" dirty="0" smtClean="0"/>
              <a:t>80</a:t>
            </a:r>
            <a:r>
              <a:rPr lang="zh-CN" altLang="en-US" dirty="0" smtClean="0"/>
              <a:t>轮</a:t>
            </a:r>
          </a:p>
          <a:p>
            <a:r>
              <a:rPr lang="zh-CN" altLang="en-US" dirty="0" smtClean="0"/>
              <a:t>我们使用批量大小为</a:t>
            </a:r>
            <a:r>
              <a:rPr lang="en-US" altLang="zh-CN" dirty="0" smtClean="0"/>
              <a:t>3</a:t>
            </a:r>
            <a:r>
              <a:rPr lang="zh-CN" altLang="en-US" dirty="0" smtClean="0"/>
              <a:t>的每轮执行</a:t>
            </a:r>
            <a:r>
              <a:rPr lang="en-US" altLang="zh-CN" dirty="0" smtClean="0"/>
              <a:t>300</a:t>
            </a:r>
            <a:r>
              <a:rPr lang="zh-CN" altLang="en-US" dirty="0" smtClean="0"/>
              <a:t>次迭代。</a:t>
            </a:r>
          </a:p>
          <a:p>
            <a:r>
              <a:rPr lang="zh-CN" altLang="en-US" dirty="0" smtClean="0"/>
              <a:t>使用</a:t>
            </a:r>
            <a:r>
              <a:rPr lang="en-US" altLang="zh-CN" dirty="0" smtClean="0"/>
              <a:t>MSR</a:t>
            </a:r>
            <a:r>
              <a:rPr lang="zh-CN" altLang="en-US" dirty="0" smtClean="0"/>
              <a:t>初始化</a:t>
            </a:r>
            <a:r>
              <a:rPr lang="en-US" altLang="zh-CN" dirty="0" smtClean="0"/>
              <a:t>[9]</a:t>
            </a:r>
            <a:r>
              <a:rPr lang="zh-CN" altLang="en-US" dirty="0" smtClean="0"/>
              <a:t>初始化权重</a:t>
            </a:r>
          </a:p>
          <a:p>
            <a:r>
              <a:rPr lang="zh-CN" altLang="en-US" dirty="0" smtClean="0"/>
              <a:t>训练</a:t>
            </a:r>
            <a:r>
              <a:rPr lang="en-US" altLang="zh-CN" dirty="0" smtClean="0"/>
              <a:t>Inception</a:t>
            </a:r>
            <a:r>
              <a:rPr lang="zh-CN" altLang="en-US" dirty="0" smtClean="0"/>
              <a:t>网络：</a:t>
            </a:r>
          </a:p>
          <a:p>
            <a:r>
              <a:rPr lang="zh-CN" altLang="en-US" dirty="0" smtClean="0"/>
              <a:t>一套</a:t>
            </a:r>
            <a:r>
              <a:rPr lang="en-US" altLang="zh-CN" dirty="0" smtClean="0"/>
              <a:t>22000</a:t>
            </a:r>
            <a:r>
              <a:rPr lang="zh-CN" altLang="en-US" dirty="0" smtClean="0"/>
              <a:t>张图像的训练集</a:t>
            </a:r>
          </a:p>
          <a:p>
            <a:r>
              <a:rPr lang="en-US" altLang="zh-CN" dirty="0" smtClean="0"/>
              <a:t>1/3</a:t>
            </a:r>
            <a:r>
              <a:rPr lang="zh-CN" altLang="en-US" dirty="0" smtClean="0"/>
              <a:t>在训练集上创建连接假设</a:t>
            </a:r>
          </a:p>
          <a:p>
            <a:r>
              <a:rPr lang="en-US" altLang="zh-CN" dirty="0" smtClean="0"/>
              <a:t>1/3</a:t>
            </a:r>
            <a:r>
              <a:rPr lang="zh-CN" altLang="en-US" dirty="0" smtClean="0"/>
              <a:t>从路线图中生成其他示例</a:t>
            </a:r>
          </a:p>
          <a:p>
            <a:r>
              <a:rPr lang="en-US" altLang="zh-CN" dirty="0" smtClean="0"/>
              <a:t>1/3</a:t>
            </a:r>
            <a:r>
              <a:rPr lang="zh-CN" altLang="en-US" dirty="0" smtClean="0"/>
              <a:t>添加负面例子</a:t>
            </a:r>
          </a:p>
          <a:p>
            <a:r>
              <a:rPr lang="zh-CN" altLang="en-US" dirty="0" smtClean="0"/>
              <a:t>对于训练，我们使用</a:t>
            </a:r>
            <a:r>
              <a:rPr lang="en-US" altLang="zh-CN" dirty="0" smtClean="0"/>
              <a:t>0.001</a:t>
            </a:r>
            <a:r>
              <a:rPr lang="zh-CN" altLang="en-US" dirty="0" smtClean="0"/>
              <a:t>的学习率，</a:t>
            </a:r>
            <a:r>
              <a:rPr lang="en-US" altLang="zh-CN" dirty="0" smtClean="0"/>
              <a:t>0.9</a:t>
            </a:r>
            <a:r>
              <a:rPr lang="zh-CN" altLang="en-US" dirty="0" smtClean="0"/>
              <a:t>的动量并训练网络</a:t>
            </a:r>
            <a:r>
              <a:rPr lang="en-US" altLang="zh-CN" dirty="0" smtClean="0"/>
              <a:t>100</a:t>
            </a:r>
            <a:r>
              <a:rPr lang="zh-CN" altLang="en-US" dirty="0" smtClean="0"/>
              <a:t>个时期。</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29</a:t>
            </a:fld>
            <a:endParaRPr lang="zh-CN" altLang="en-US"/>
          </a:p>
        </p:txBody>
      </p:sp>
    </p:spTree>
    <p:extLst>
      <p:ext uri="{BB962C8B-B14F-4D97-AF65-F5344CB8AC3E}">
        <p14:creationId xmlns:p14="http://schemas.microsoft.com/office/powerpoint/2010/main" val="343609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大多数现有方法将问题视为语义分段，但这些方法忽略了拓扑。</a:t>
            </a:r>
          </a:p>
          <a:p>
            <a:r>
              <a:rPr lang="zh-CN" altLang="en-US" dirty="0" smtClean="0"/>
              <a:t>最近，另一种方法利用现有的地图来增强它们的道路宽度以及有关车道数量，位置，停车位和人行道的信息。</a:t>
            </a:r>
          </a:p>
          <a:p>
            <a:r>
              <a:rPr lang="zh-CN" altLang="en-US" dirty="0" smtClean="0"/>
              <a:t>这些方法无法推断初始粗略地图中不存在的道路。</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3</a:t>
            </a:fld>
            <a:endParaRPr lang="zh-CN" altLang="en-US"/>
          </a:p>
        </p:txBody>
      </p:sp>
    </p:spTree>
    <p:extLst>
      <p:ext uri="{BB962C8B-B14F-4D97-AF65-F5344CB8AC3E}">
        <p14:creationId xmlns:p14="http://schemas.microsoft.com/office/powerpoint/2010/main" val="3073699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指标：</a:t>
            </a:r>
          </a:p>
          <a:p>
            <a:r>
              <a:rPr lang="zh-CN" altLang="en-US" dirty="0" smtClean="0"/>
              <a:t>联合交叉（</a:t>
            </a:r>
            <a:r>
              <a:rPr lang="en-US" altLang="zh-CN" dirty="0" err="1" smtClean="0"/>
              <a:t>IoU</a:t>
            </a:r>
            <a:r>
              <a:rPr lang="zh-CN" altLang="en-US" dirty="0" smtClean="0"/>
              <a:t>）</a:t>
            </a:r>
          </a:p>
          <a:p>
            <a:r>
              <a:rPr lang="zh-CN" altLang="en-US" dirty="0" smtClean="0"/>
              <a:t>精确</a:t>
            </a:r>
          </a:p>
          <a:p>
            <a:r>
              <a:rPr lang="zh-CN" altLang="en-US" dirty="0" smtClean="0"/>
              <a:t>召回</a:t>
            </a:r>
          </a:p>
          <a:p>
            <a:r>
              <a:rPr lang="zh-CN" altLang="en-US" dirty="0" smtClean="0"/>
              <a:t>𝐹</a:t>
            </a:r>
            <a:r>
              <a:rPr lang="en-US" altLang="zh-CN" dirty="0" smtClean="0"/>
              <a:t>_1</a:t>
            </a:r>
          </a:p>
          <a:p>
            <a:r>
              <a:rPr lang="zh-CN" altLang="en-US" dirty="0" smtClean="0"/>
              <a:t>道路网络的形状和拓扑的准确性。</a:t>
            </a:r>
          </a:p>
          <a:p>
            <a:r>
              <a:rPr lang="en-US" altLang="zh-CN" dirty="0" err="1" smtClean="0"/>
              <a:t>IoU</a:t>
            </a:r>
            <a:r>
              <a:rPr lang="zh-CN" altLang="en-US" dirty="0" smtClean="0"/>
              <a:t>与交叉熵损失：</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30</a:t>
            </a:fld>
            <a:endParaRPr lang="zh-CN" altLang="en-US"/>
          </a:p>
        </p:txBody>
      </p:sp>
    </p:spTree>
    <p:extLst>
      <p:ext uri="{BB962C8B-B14F-4D97-AF65-F5344CB8AC3E}">
        <p14:creationId xmlns:p14="http://schemas.microsoft.com/office/powerpoint/2010/main" val="368649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31</a:t>
            </a:fld>
            <a:endParaRPr lang="zh-CN" altLang="en-US"/>
          </a:p>
        </p:txBody>
      </p:sp>
    </p:spTree>
    <p:extLst>
      <p:ext uri="{BB962C8B-B14F-4D97-AF65-F5344CB8AC3E}">
        <p14:creationId xmlns:p14="http://schemas.microsoft.com/office/powerpoint/2010/main" val="3951257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我们的基本算法仅从我们的语义分段中提取道路中心线，而无需考虑连通性。</a:t>
            </a:r>
          </a:p>
          <a:p>
            <a:r>
              <a:rPr lang="zh-CN" altLang="en-US" dirty="0" smtClean="0"/>
              <a:t>我们的第二个版本有关连接的原因，但没有使用</a:t>
            </a:r>
            <a:r>
              <a:rPr lang="en-US" altLang="zh-CN" dirty="0" smtClean="0"/>
              <a:t>Inception</a:t>
            </a:r>
            <a:r>
              <a:rPr lang="zh-CN" altLang="en-US" dirty="0" smtClean="0"/>
              <a:t>分类器。</a:t>
            </a:r>
          </a:p>
          <a:p>
            <a:r>
              <a:rPr lang="zh-CN" altLang="en-US" dirty="0" smtClean="0"/>
              <a:t>最后一个版本是我们的完整型号。</a:t>
            </a:r>
          </a:p>
          <a:p>
            <a:r>
              <a:rPr lang="zh-CN" altLang="en-US" dirty="0" smtClean="0"/>
              <a:t>添加深度一元连接分类器只会略微提高性能。</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32</a:t>
            </a:fld>
            <a:endParaRPr lang="zh-CN" altLang="en-US"/>
          </a:p>
        </p:txBody>
      </p:sp>
    </p:spTree>
    <p:extLst>
      <p:ext uri="{BB962C8B-B14F-4D97-AF65-F5344CB8AC3E}">
        <p14:creationId xmlns:p14="http://schemas.microsoft.com/office/powerpoint/2010/main" val="2384436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33</a:t>
            </a:fld>
            <a:endParaRPr lang="zh-CN" altLang="en-US"/>
          </a:p>
        </p:txBody>
      </p:sp>
    </p:spTree>
    <p:extLst>
      <p:ext uri="{BB962C8B-B14F-4D97-AF65-F5344CB8AC3E}">
        <p14:creationId xmlns:p14="http://schemas.microsoft.com/office/powerpoint/2010/main" val="7716746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在本文中，我们直接提出了一种方法</a:t>
            </a:r>
          </a:p>
          <a:p>
            <a:r>
              <a:rPr lang="zh-CN" altLang="en-US" dirty="0" smtClean="0"/>
              <a:t>估计航拍图像的道路拓扑。</a:t>
            </a:r>
          </a:p>
          <a:p>
            <a:r>
              <a:rPr lang="zh-CN" altLang="en-US" dirty="0" smtClean="0"/>
              <a:t>我们利用深度学习的最新发展来对航拍图像进行初始分割。</a:t>
            </a:r>
          </a:p>
          <a:p>
            <a:r>
              <a:rPr lang="zh-CN" altLang="en-US" dirty="0" smtClean="0"/>
              <a:t>然后，我们推导出一种算法，该算法将提取的道路拓扑中的连接缺失作为最短路径问题。</a:t>
            </a:r>
          </a:p>
          <a:p>
            <a:r>
              <a:rPr lang="zh-CN" altLang="en-US" dirty="0" smtClean="0"/>
              <a:t>我们在</a:t>
            </a:r>
            <a:r>
              <a:rPr lang="en-US" altLang="zh-CN" dirty="0" err="1" smtClean="0"/>
              <a:t>TorontoCity</a:t>
            </a:r>
            <a:r>
              <a:rPr lang="zh-CN" altLang="en-US" dirty="0" smtClean="0"/>
              <a:t>数据集</a:t>
            </a:r>
            <a:r>
              <a:rPr lang="en-US" altLang="zh-CN" dirty="0" smtClean="0"/>
              <a:t>[23]</a:t>
            </a:r>
            <a:r>
              <a:rPr lang="zh-CN" altLang="en-US" dirty="0" smtClean="0"/>
              <a:t>中展示了我们的方法，并展示了对最新技术的改进</a:t>
            </a:r>
            <a:r>
              <a:rPr lang="en-US" altLang="zh-CN" dirty="0" smtClean="0"/>
              <a:t>[25]</a:t>
            </a:r>
            <a:r>
              <a:rPr lang="zh-CN" altLang="en-US" dirty="0" smtClean="0"/>
              <a:t>。</a:t>
            </a:r>
          </a:p>
          <a:p>
            <a:r>
              <a:rPr lang="zh-CN" altLang="en-US" smtClean="0"/>
              <a:t>在未来，我们计划提取其他信息，例如建造足迹，以丰富我们的地图。</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34</a:t>
            </a:fld>
            <a:endParaRPr lang="zh-CN" altLang="en-US"/>
          </a:p>
        </p:txBody>
      </p:sp>
    </p:spTree>
    <p:extLst>
      <p:ext uri="{BB962C8B-B14F-4D97-AF65-F5344CB8AC3E}">
        <p14:creationId xmlns:p14="http://schemas.microsoft.com/office/powerpoint/2010/main" val="598216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有几种方法可以提取低维特征并定义一些常识规则：几何随机道路模型：</a:t>
            </a:r>
          </a:p>
          <a:p>
            <a:r>
              <a:rPr lang="zh-CN" altLang="en-US" dirty="0" smtClean="0"/>
              <a:t>道路的宽度，长度和曲率、像素强度、他们的背景包括他们的辐射测量，几何学的知识和拓扑、同质区域</a:t>
            </a:r>
            <a:endParaRPr lang="en-US" altLang="zh-CN" dirty="0" smtClean="0"/>
          </a:p>
          <a:p>
            <a:r>
              <a:rPr lang="zh-CN" altLang="en-US" dirty="0" smtClean="0"/>
              <a:t>卷积神经：块级别应用多个以捕获更多上下文和结构</a:t>
            </a:r>
            <a:r>
              <a:rPr lang="en-US" altLang="zh-CN" dirty="0" smtClean="0"/>
              <a:t>; </a:t>
            </a:r>
            <a:r>
              <a:rPr lang="zh-CN" altLang="en-US" dirty="0" smtClean="0"/>
              <a:t>现有地图用于数据增强</a:t>
            </a:r>
            <a:r>
              <a:rPr lang="en-US" altLang="zh-CN" dirty="0" smtClean="0"/>
              <a:t>; </a:t>
            </a:r>
            <a:r>
              <a:rPr lang="zh-CN" altLang="en-US" dirty="0" smtClean="0"/>
              <a:t>提取的道路网络和道路数据库被合并</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4</a:t>
            </a:fld>
            <a:endParaRPr lang="zh-CN" altLang="en-US"/>
          </a:p>
        </p:txBody>
      </p:sp>
    </p:spTree>
    <p:extLst>
      <p:ext uri="{BB962C8B-B14F-4D97-AF65-F5344CB8AC3E}">
        <p14:creationId xmlns:p14="http://schemas.microsoft.com/office/powerpoint/2010/main" val="133364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缺点</a:t>
            </a:r>
            <a:endParaRPr lang="en-US" altLang="zh-CN" dirty="0" smtClean="0"/>
          </a:p>
          <a:p>
            <a:r>
              <a:rPr lang="zh-CN" altLang="en-US" dirty="0" smtClean="0"/>
              <a:t>获得最佳规则和参数集非常困难；道路多变；使用的特征（例如图像边缘）主要发生在道路上</a:t>
            </a:r>
            <a:endParaRPr lang="en-US" altLang="zh-CN" dirty="0" smtClean="0"/>
          </a:p>
          <a:p>
            <a:r>
              <a:rPr lang="zh-CN" altLang="en-US" dirty="0" smtClean="0"/>
              <a:t>神经网络不能保证连通性</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5</a:t>
            </a:fld>
            <a:endParaRPr lang="zh-CN" altLang="en-US"/>
          </a:p>
        </p:txBody>
      </p:sp>
    </p:spTree>
    <p:extLst>
      <p:ext uri="{BB962C8B-B14F-4D97-AF65-F5344CB8AC3E}">
        <p14:creationId xmlns:p14="http://schemas.microsoft.com/office/powerpoint/2010/main" val="180015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连通性：</a:t>
            </a:r>
            <a:r>
              <a:rPr lang="en-US" altLang="zh-CN" dirty="0" smtClean="0"/>
              <a:t>Chai</a:t>
            </a:r>
            <a:r>
              <a:rPr lang="zh-CN" altLang="en-US" dirty="0" smtClean="0"/>
              <a:t>等人。 </a:t>
            </a:r>
            <a:r>
              <a:rPr lang="en-US" altLang="zh-CN" dirty="0" smtClean="0"/>
              <a:t>[3]</a:t>
            </a:r>
            <a:r>
              <a:rPr lang="zh-CN" altLang="en-US" dirty="0" smtClean="0"/>
              <a:t>定义一个连接点过程：</a:t>
            </a:r>
          </a:p>
          <a:p>
            <a:r>
              <a:rPr lang="zh-CN" altLang="en-US" dirty="0" smtClean="0"/>
              <a:t>该过程使用各种先验：</a:t>
            </a:r>
          </a:p>
          <a:p>
            <a:r>
              <a:rPr lang="zh-CN" altLang="en-US" dirty="0" smtClean="0"/>
              <a:t>像素值的均匀性、图的连通性、边缘方向和线宽</a:t>
            </a:r>
          </a:p>
          <a:p>
            <a:r>
              <a:rPr lang="zh-CN" altLang="en-US" dirty="0" smtClean="0"/>
              <a:t>在</a:t>
            </a:r>
            <a:r>
              <a:rPr lang="en-US" altLang="zh-CN" dirty="0" smtClean="0"/>
              <a:t>[19]</a:t>
            </a:r>
            <a:r>
              <a:rPr lang="zh-CN" altLang="en-US" dirty="0" smtClean="0"/>
              <a:t>中，定义了一个点过程来描述线段的相互作用：使用模拟退火最小化能量函数</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6</a:t>
            </a:fld>
            <a:endParaRPr lang="zh-CN" altLang="en-US"/>
          </a:p>
        </p:txBody>
      </p:sp>
    </p:spTree>
    <p:extLst>
      <p:ext uri="{BB962C8B-B14F-4D97-AF65-F5344CB8AC3E}">
        <p14:creationId xmlns:p14="http://schemas.microsoft.com/office/powerpoint/2010/main" val="274958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连通性：</a:t>
            </a:r>
          </a:p>
          <a:p>
            <a:r>
              <a:rPr lang="zh-CN" altLang="en-US" dirty="0" smtClean="0"/>
              <a:t>在</a:t>
            </a:r>
            <a:r>
              <a:rPr lang="en-US" altLang="zh-CN" dirty="0" smtClean="0"/>
              <a:t>[22]</a:t>
            </a:r>
            <a:r>
              <a:rPr lang="zh-CN" altLang="en-US" dirty="0" smtClean="0"/>
              <a:t>中，道路提取仅限于树结构：保证连接和优化、构成重大限制 </a:t>
            </a:r>
            <a:r>
              <a:rPr lang="en-US" altLang="zh-CN" dirty="0" smtClean="0"/>
              <a:t>- </a:t>
            </a:r>
            <a:r>
              <a:rPr lang="zh-CN" altLang="en-US" dirty="0" smtClean="0"/>
              <a:t>道路不是树状结构</a:t>
            </a:r>
          </a:p>
          <a:p>
            <a:r>
              <a:rPr lang="zh-CN" altLang="en-US" dirty="0" smtClean="0"/>
              <a:t>这种方法进一步扩展到</a:t>
            </a:r>
            <a:r>
              <a:rPr lang="en-US" altLang="zh-CN" dirty="0" smtClean="0"/>
              <a:t>[21]</a:t>
            </a:r>
            <a:r>
              <a:rPr lang="zh-CN" altLang="en-US" dirty="0" smtClean="0"/>
              <a:t>中的循环图：通过分支和切割算法近似求解</a:t>
            </a:r>
          </a:p>
          <a:p>
            <a:r>
              <a:rPr lang="en-US" altLang="zh-CN" dirty="0" smtClean="0"/>
              <a:t>Wegner</a:t>
            </a:r>
            <a:r>
              <a:rPr lang="zh-CN" altLang="en-US" dirty="0" smtClean="0"/>
              <a:t>等。 </a:t>
            </a:r>
            <a:r>
              <a:rPr lang="en-US" altLang="zh-CN" dirty="0" smtClean="0"/>
              <a:t>[24,25]</a:t>
            </a:r>
            <a:r>
              <a:rPr lang="zh-CN" altLang="en-US" dirty="0" smtClean="0"/>
              <a:t>将图像分割成超像素：高道路可能性通过最短路径算法连接，目的是创建道路网络的过度完整表示。</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7</a:t>
            </a:fld>
            <a:endParaRPr lang="zh-CN" altLang="en-US"/>
          </a:p>
        </p:txBody>
      </p:sp>
    </p:spTree>
    <p:extLst>
      <p:ext uri="{BB962C8B-B14F-4D97-AF65-F5344CB8AC3E}">
        <p14:creationId xmlns:p14="http://schemas.microsoft.com/office/powerpoint/2010/main" val="2739416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连接：</a:t>
            </a:r>
          </a:p>
          <a:p>
            <a:r>
              <a:rPr lang="en-US" altLang="zh-CN" dirty="0" err="1" smtClean="0"/>
              <a:t>Mattyus</a:t>
            </a:r>
            <a:r>
              <a:rPr lang="zh-CN" altLang="en-US" dirty="0" smtClean="0"/>
              <a:t>等。 </a:t>
            </a:r>
            <a:r>
              <a:rPr lang="en-US" altLang="zh-CN" dirty="0" smtClean="0"/>
              <a:t>[13]</a:t>
            </a:r>
            <a:r>
              <a:rPr lang="zh-CN" altLang="en-US" dirty="0" smtClean="0"/>
              <a:t>通过提取道路宽度信息并通过校正中心线的位置来改进现有的可自由使用的道路地图。</a:t>
            </a:r>
          </a:p>
          <a:p>
            <a:r>
              <a:rPr lang="zh-CN" altLang="en-US" dirty="0" smtClean="0"/>
              <a:t>在</a:t>
            </a:r>
            <a:r>
              <a:rPr lang="en-US" altLang="zh-CN" dirty="0" smtClean="0"/>
              <a:t>[14]</a:t>
            </a:r>
            <a:r>
              <a:rPr lang="zh-CN" altLang="en-US" dirty="0" smtClean="0"/>
              <a:t>中，联合使用空中和地面图像，以提取细粒度的道路信息，如车道数量，人行道和停车道的存在。</a:t>
            </a:r>
          </a:p>
          <a:p>
            <a:r>
              <a:rPr lang="en-US" altLang="zh-CN" dirty="0" smtClean="0"/>
              <a:t>GPS</a:t>
            </a:r>
            <a:r>
              <a:rPr lang="zh-CN" altLang="en-US" dirty="0" smtClean="0"/>
              <a:t>轨迹，</a:t>
            </a:r>
            <a:r>
              <a:rPr lang="en-US" altLang="zh-CN" dirty="0" err="1" smtClean="0"/>
              <a:t>OpenStreetMap</a:t>
            </a:r>
            <a:r>
              <a:rPr lang="zh-CN" altLang="en-US" dirty="0" smtClean="0"/>
              <a:t>项目，录制的</a:t>
            </a:r>
            <a:r>
              <a:rPr lang="en-US" altLang="zh-CN" dirty="0" smtClean="0"/>
              <a:t>GPS</a:t>
            </a:r>
            <a:r>
              <a:rPr lang="zh-CN" altLang="en-US" dirty="0" smtClean="0"/>
              <a:t>轨迹</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8</a:t>
            </a:fld>
            <a:endParaRPr lang="zh-CN" altLang="en-US"/>
          </a:p>
        </p:txBody>
      </p:sp>
    </p:spTree>
    <p:extLst>
      <p:ext uri="{BB962C8B-B14F-4D97-AF65-F5344CB8AC3E}">
        <p14:creationId xmlns:p14="http://schemas.microsoft.com/office/powerpoint/2010/main" val="1374830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道路网络的图形表示：</a:t>
            </a:r>
          </a:p>
          <a:p>
            <a:r>
              <a:rPr lang="zh-CN" altLang="en-US" dirty="0" smtClean="0"/>
              <a:t>节点代表端点</a:t>
            </a:r>
          </a:p>
          <a:p>
            <a:r>
              <a:rPr lang="zh-CN" altLang="en-US" dirty="0" smtClean="0"/>
              <a:t>边缘定义了路段中心线</a:t>
            </a:r>
          </a:p>
          <a:p>
            <a:r>
              <a:rPr lang="zh-CN" altLang="en-US" dirty="0" smtClean="0"/>
              <a:t>为实现这一目标：</a:t>
            </a:r>
          </a:p>
          <a:p>
            <a:r>
              <a:rPr lang="zh-CN" altLang="en-US" dirty="0" smtClean="0"/>
              <a:t>将图像分成类别</a:t>
            </a:r>
          </a:p>
          <a:p>
            <a:r>
              <a:rPr lang="zh-CN" altLang="en-US" dirty="0" smtClean="0"/>
              <a:t>细化提取道路中心线</a:t>
            </a:r>
          </a:p>
          <a:p>
            <a:r>
              <a:rPr lang="zh-CN" altLang="en-US" dirty="0" smtClean="0"/>
              <a:t>覆盖断开连接的连接假设</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9</a:t>
            </a:fld>
            <a:endParaRPr lang="zh-CN" altLang="en-US"/>
          </a:p>
        </p:txBody>
      </p:sp>
    </p:spTree>
    <p:extLst>
      <p:ext uri="{BB962C8B-B14F-4D97-AF65-F5344CB8AC3E}">
        <p14:creationId xmlns:p14="http://schemas.microsoft.com/office/powerpoint/2010/main" val="153447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30428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218907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425067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397981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354569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114003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148959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295938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28656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27410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A5DD0C-F324-4B53-9420-C066FF0D2AF7}" type="datetimeFigureOut">
              <a:rPr lang="zh-CN" altLang="en-US" smtClean="0"/>
              <a:t>18/10/19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150580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5DD0C-F324-4B53-9420-C066FF0D2AF7}" type="datetimeFigureOut">
              <a:rPr lang="zh-CN" altLang="en-US" smtClean="0"/>
              <a:t>18/10/19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357C0-B309-43A1-A42D-6ECDF7655B08}" type="slidenum">
              <a:rPr lang="zh-CN" altLang="en-US" smtClean="0"/>
              <a:t>‹#›</a:t>
            </a:fld>
            <a:endParaRPr lang="zh-CN" altLang="en-US"/>
          </a:p>
        </p:txBody>
      </p:sp>
    </p:spTree>
    <p:extLst>
      <p:ext uri="{BB962C8B-B14F-4D97-AF65-F5344CB8AC3E}">
        <p14:creationId xmlns:p14="http://schemas.microsoft.com/office/powerpoint/2010/main" val="184164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sdn.net/wspba/article/details/57074389"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blog.csdn.net/mmmmsunshine/article/details/7892126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blog.csdn.net/Quincuntial/article/details/76457409?locationNum=7&amp;fps=1"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082448" cy="1323439"/>
          </a:xfrm>
          <a:prstGeom prst="rect">
            <a:avLst/>
          </a:prstGeom>
          <a:noFill/>
        </p:spPr>
        <p:txBody>
          <a:bodyPr wrap="square" rtlCol="0">
            <a:spAutoFit/>
          </a:bodyPr>
          <a:lstStyle/>
          <a:p>
            <a:r>
              <a:rPr lang="en-US" altLang="zh-CN" sz="4000" dirty="0" err="1" smtClean="0"/>
              <a:t>DeepRoadMapper</a:t>
            </a:r>
            <a:r>
              <a:rPr lang="en-US" altLang="zh-CN" sz="4000" dirty="0" smtClean="0"/>
              <a:t>: Extracting </a:t>
            </a:r>
            <a:r>
              <a:rPr lang="en-US" altLang="zh-CN" sz="4000" dirty="0"/>
              <a:t>Road Topology from Aerial Images</a:t>
            </a:r>
            <a:endParaRPr lang="zh-CN" altLang="en-US" sz="4000" dirty="0"/>
          </a:p>
        </p:txBody>
      </p:sp>
      <p:sp>
        <p:nvSpPr>
          <p:cNvPr id="5" name="文本框 4"/>
          <p:cNvSpPr txBox="1"/>
          <p:nvPr/>
        </p:nvSpPr>
        <p:spPr>
          <a:xfrm>
            <a:off x="818866" y="1714813"/>
            <a:ext cx="10577015" cy="3323987"/>
          </a:xfrm>
          <a:prstGeom prst="rect">
            <a:avLst/>
          </a:prstGeom>
          <a:noFill/>
        </p:spPr>
        <p:txBody>
          <a:bodyPr wrap="square" rtlCol="0">
            <a:spAutoFit/>
          </a:bodyPr>
          <a:lstStyle/>
          <a:p>
            <a:pPr>
              <a:lnSpc>
                <a:spcPct val="150000"/>
              </a:lnSpc>
            </a:pPr>
            <a:r>
              <a:rPr lang="en-US" altLang="zh-CN" sz="2800" dirty="0" smtClean="0"/>
              <a:t>An approach that directly estimates road topology from aerial images.</a:t>
            </a:r>
          </a:p>
          <a:p>
            <a:pPr marL="914400" lvl="1" indent="-457200">
              <a:lnSpc>
                <a:spcPct val="150000"/>
              </a:lnSpc>
              <a:buFont typeface="Arial" panose="020B0604020202020204" pitchFamily="34" charset="0"/>
              <a:buChar char="•"/>
            </a:pPr>
            <a:r>
              <a:rPr lang="en-US" altLang="zh-CN" sz="2800" dirty="0" smtClean="0"/>
              <a:t>an </a:t>
            </a:r>
            <a:r>
              <a:rPr lang="en-US" altLang="zh-CN" sz="2800" b="1" dirty="0" smtClean="0"/>
              <a:t>initial segmentation </a:t>
            </a:r>
            <a:r>
              <a:rPr lang="en-US" altLang="zh-CN" sz="2800" dirty="0" smtClean="0"/>
              <a:t>of the aerial images</a:t>
            </a:r>
          </a:p>
          <a:p>
            <a:pPr marL="914400" lvl="1" indent="-457200">
              <a:lnSpc>
                <a:spcPct val="150000"/>
              </a:lnSpc>
              <a:buFont typeface="Arial" panose="020B0604020202020204" pitchFamily="34" charset="0"/>
              <a:buChar char="•"/>
            </a:pPr>
            <a:r>
              <a:rPr lang="en-US" altLang="zh-CN" sz="2800" dirty="0" smtClean="0"/>
              <a:t>an algorithm that reasons about missing connections in the extracted road topology as </a:t>
            </a:r>
            <a:r>
              <a:rPr lang="en-US" altLang="zh-CN" sz="2800" b="1" dirty="0" smtClean="0"/>
              <a:t>a shortest path problem </a:t>
            </a:r>
            <a:r>
              <a:rPr lang="en-US" altLang="zh-CN" sz="2800" dirty="0" smtClean="0"/>
              <a:t>that can be solved efficiently.</a:t>
            </a:r>
            <a:endParaRPr lang="zh-CN" altLang="en-US" sz="2800" dirty="0"/>
          </a:p>
        </p:txBody>
      </p:sp>
    </p:spTree>
    <p:extLst>
      <p:ext uri="{BB962C8B-B14F-4D97-AF65-F5344CB8AC3E}">
        <p14:creationId xmlns:p14="http://schemas.microsoft.com/office/powerpoint/2010/main" val="358359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3.1 Semantic </a:t>
            </a:r>
            <a:r>
              <a:rPr lang="en-US" altLang="zh-CN" sz="4000" dirty="0"/>
              <a:t>segmentation of Aerial Images</a:t>
            </a:r>
            <a:endParaRPr lang="zh-CN" altLang="en-US" sz="4000" dirty="0"/>
          </a:p>
        </p:txBody>
      </p:sp>
      <p:sp>
        <p:nvSpPr>
          <p:cNvPr id="5" name="文本框 4"/>
          <p:cNvSpPr txBox="1"/>
          <p:nvPr/>
        </p:nvSpPr>
        <p:spPr>
          <a:xfrm>
            <a:off x="834106" y="891820"/>
            <a:ext cx="10616676" cy="5909310"/>
          </a:xfrm>
          <a:prstGeom prst="rect">
            <a:avLst/>
          </a:prstGeom>
          <a:noFill/>
        </p:spPr>
        <p:txBody>
          <a:bodyPr wrap="square" rtlCol="0">
            <a:spAutoFit/>
          </a:bodyPr>
          <a:lstStyle/>
          <a:p>
            <a:r>
              <a:rPr lang="en-US" altLang="zh-CN" sz="2800" dirty="0"/>
              <a:t>a variant </a:t>
            </a:r>
            <a:r>
              <a:rPr lang="en-US" altLang="zh-CN" sz="2800" dirty="0" smtClean="0"/>
              <a:t>of </a:t>
            </a:r>
            <a:r>
              <a:rPr lang="en-US" altLang="zh-CN" sz="2800" dirty="0" err="1" smtClean="0"/>
              <a:t>ResNet</a:t>
            </a:r>
            <a:r>
              <a:rPr lang="en-US" altLang="zh-CN" sz="2800" dirty="0" smtClean="0"/>
              <a:t> </a:t>
            </a:r>
            <a:r>
              <a:rPr lang="en-US" altLang="zh-CN" sz="2800" dirty="0" smtClean="0">
                <a:hlinkClick r:id="rId3"/>
              </a:rPr>
              <a:t>[8]</a:t>
            </a:r>
            <a:r>
              <a:rPr lang="en-US" altLang="zh-CN" sz="2800" dirty="0" smtClean="0"/>
              <a:t>, </a:t>
            </a:r>
            <a:r>
              <a:rPr lang="en-US" altLang="zh-CN" sz="2800" dirty="0"/>
              <a:t>Similar to FCN [</a:t>
            </a:r>
            <a:r>
              <a:rPr lang="en-US" altLang="zh-CN" sz="2800" dirty="0">
                <a:hlinkClick r:id="rId4"/>
              </a:rPr>
              <a:t>18</a:t>
            </a:r>
            <a:r>
              <a:rPr lang="en-US" altLang="zh-CN" sz="2800" dirty="0" smtClean="0"/>
              <a:t>]:</a:t>
            </a:r>
          </a:p>
          <a:p>
            <a:pPr marL="914400" lvl="1" indent="-457200">
              <a:lnSpc>
                <a:spcPct val="150000"/>
              </a:lnSpc>
              <a:buFont typeface="Arial" panose="020B0604020202020204" pitchFamily="34" charset="0"/>
              <a:buChar char="•"/>
            </a:pPr>
            <a:r>
              <a:rPr lang="en-US" altLang="zh-CN" sz="2800" dirty="0"/>
              <a:t>an encoder that compresses the image into a </a:t>
            </a:r>
            <a:r>
              <a:rPr lang="en-US" altLang="zh-CN" sz="2800" dirty="0" smtClean="0"/>
              <a:t>small feature map</a:t>
            </a:r>
          </a:p>
          <a:p>
            <a:pPr marL="1371600" lvl="2" indent="-457200">
              <a:buFont typeface="Arial" panose="020B0604020202020204" pitchFamily="34" charset="0"/>
              <a:buChar char="•"/>
            </a:pPr>
            <a:r>
              <a:rPr lang="en-US" altLang="zh-CN" sz="2800" dirty="0"/>
              <a:t>55 convolutional layers with 3 * 3 kernels</a:t>
            </a:r>
          </a:p>
          <a:p>
            <a:pPr marL="1371600" lvl="2" indent="-457200">
              <a:buFont typeface="Arial" panose="020B0604020202020204" pitchFamily="34" charset="0"/>
              <a:buChar char="•"/>
            </a:pPr>
            <a:r>
              <a:rPr lang="en-US" altLang="zh-CN" sz="2800" dirty="0"/>
              <a:t>divides the whole encoding </a:t>
            </a:r>
            <a:r>
              <a:rPr lang="en-US" altLang="zh-CN" sz="2800" dirty="0" smtClean="0"/>
              <a:t>network in </a:t>
            </a:r>
            <a:r>
              <a:rPr lang="en-US" altLang="zh-CN" sz="2800" dirty="0"/>
              <a:t>4 parts, 16, 32, 64 and 128 kernels in each </a:t>
            </a:r>
            <a:r>
              <a:rPr lang="en-US" altLang="zh-CN" sz="2800" dirty="0" smtClean="0"/>
              <a:t>of these parts</a:t>
            </a:r>
          </a:p>
          <a:p>
            <a:pPr marL="914400" lvl="1" indent="-457200">
              <a:lnSpc>
                <a:spcPct val="150000"/>
              </a:lnSpc>
              <a:buFont typeface="Arial" panose="020B0604020202020204" pitchFamily="34" charset="0"/>
              <a:buChar char="•"/>
            </a:pPr>
            <a:r>
              <a:rPr lang="en-US" altLang="zh-CN" sz="2800" dirty="0"/>
              <a:t>a fully convolutional decoder generates the segmentation output </a:t>
            </a:r>
            <a:endParaRPr lang="en-US" altLang="zh-CN" sz="2800" dirty="0" smtClean="0"/>
          </a:p>
          <a:p>
            <a:pPr marL="1371600" lvl="2" indent="-457200">
              <a:buFont typeface="Arial" panose="020B0604020202020204" pitchFamily="34" charset="0"/>
              <a:buChar char="•"/>
            </a:pPr>
            <a:r>
              <a:rPr lang="en-US" altLang="zh-CN" sz="2800" dirty="0" smtClean="0"/>
              <a:t>3 </a:t>
            </a:r>
            <a:r>
              <a:rPr lang="en-US" altLang="zh-CN" sz="2800" dirty="0"/>
              <a:t>fully convolutional layers </a:t>
            </a:r>
            <a:r>
              <a:rPr lang="en-US" altLang="zh-CN" sz="2800" dirty="0" smtClean="0"/>
              <a:t>with number </a:t>
            </a:r>
            <a:r>
              <a:rPr lang="en-US" altLang="zh-CN" sz="2800" dirty="0"/>
              <a:t>of kernels 64, 32 and 16 </a:t>
            </a:r>
            <a:r>
              <a:rPr lang="en-US" altLang="zh-CN" sz="2800" dirty="0" smtClean="0"/>
              <a:t>respectively</a:t>
            </a:r>
          </a:p>
          <a:p>
            <a:pPr marL="1371600" lvl="2" indent="-457200">
              <a:buFont typeface="Arial" panose="020B0604020202020204" pitchFamily="34" charset="0"/>
              <a:buChar char="•"/>
            </a:pPr>
            <a:r>
              <a:rPr lang="en-US" altLang="zh-CN" sz="2800" dirty="0" smtClean="0"/>
              <a:t>each </a:t>
            </a:r>
            <a:r>
              <a:rPr lang="en-US" altLang="zh-CN" sz="2800" dirty="0"/>
              <a:t>of these layers takes </a:t>
            </a:r>
            <a:r>
              <a:rPr lang="en-US" altLang="zh-CN" sz="2800" dirty="0" smtClean="0"/>
              <a:t>feature maps </a:t>
            </a:r>
            <a:r>
              <a:rPr lang="en-US" altLang="zh-CN" sz="2800" dirty="0"/>
              <a:t>directly from the encoder </a:t>
            </a:r>
            <a:r>
              <a:rPr lang="en-US" altLang="zh-CN" sz="2800" dirty="0" smtClean="0"/>
              <a:t>as </a:t>
            </a:r>
            <a:r>
              <a:rPr lang="en-US" altLang="zh-CN" sz="2800" dirty="0"/>
              <a:t>input as </a:t>
            </a:r>
            <a:r>
              <a:rPr lang="en-US" altLang="zh-CN" sz="2800" dirty="0" smtClean="0"/>
              <a:t>well as </a:t>
            </a:r>
            <a:r>
              <a:rPr lang="en-US" altLang="zh-CN" sz="2800" dirty="0"/>
              <a:t>two additional skip connections from the stride convolution</a:t>
            </a:r>
            <a:r>
              <a:rPr lang="en-US" altLang="zh-CN" sz="2800" dirty="0" smtClean="0"/>
              <a:t>.</a:t>
            </a:r>
          </a:p>
          <a:p>
            <a:pPr marL="914400" lvl="1" indent="-457200">
              <a:lnSpc>
                <a:spcPct val="150000"/>
              </a:lnSpc>
              <a:buFont typeface="Arial" panose="020B0604020202020204" pitchFamily="34" charset="0"/>
              <a:buChar char="•"/>
            </a:pPr>
            <a:r>
              <a:rPr lang="en-US" altLang="zh-CN" sz="2800" dirty="0"/>
              <a:t>a convolutional </a:t>
            </a:r>
            <a:r>
              <a:rPr lang="en-US" altLang="zh-CN" sz="2800" dirty="0" smtClean="0"/>
              <a:t>layer to </a:t>
            </a:r>
            <a:r>
              <a:rPr lang="en-US" altLang="zh-CN" sz="2800" dirty="0"/>
              <a:t>output the class </a:t>
            </a:r>
            <a:r>
              <a:rPr lang="en-US" altLang="zh-CN" sz="2800" dirty="0" smtClean="0"/>
              <a:t>labels</a:t>
            </a:r>
          </a:p>
        </p:txBody>
      </p:sp>
    </p:spTree>
    <p:extLst>
      <p:ext uri="{BB962C8B-B14F-4D97-AF65-F5344CB8AC3E}">
        <p14:creationId xmlns:p14="http://schemas.microsoft.com/office/powerpoint/2010/main" val="3818621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3.1 Semantic </a:t>
            </a:r>
            <a:r>
              <a:rPr lang="en-US" altLang="zh-CN" sz="4000" dirty="0"/>
              <a:t>segmentation of Aerial Images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834106" y="891820"/>
                <a:ext cx="10616676" cy="5263749"/>
              </a:xfrm>
              <a:prstGeom prst="rect">
                <a:avLst/>
              </a:prstGeom>
              <a:noFill/>
            </p:spPr>
            <p:txBody>
              <a:bodyPr wrap="square" rtlCol="0">
                <a:spAutoFit/>
              </a:bodyPr>
              <a:lstStyle/>
              <a:p>
                <a:r>
                  <a:rPr lang="en-US" altLang="zh-CN" sz="2800" dirty="0" smtClean="0"/>
                  <a:t>the metric at </a:t>
                </a:r>
                <a:r>
                  <a:rPr lang="en-US" altLang="zh-CN" sz="2800" dirty="0"/>
                  <a:t>test time is </a:t>
                </a:r>
                <a:r>
                  <a:rPr lang="en-US" altLang="zh-CN" sz="2800" dirty="0" smtClean="0"/>
                  <a:t>the </a:t>
                </a:r>
                <a:r>
                  <a:rPr lang="en-US" altLang="zh-CN" sz="2800" dirty="0"/>
                  <a:t>intersection over </a:t>
                </a:r>
                <a:r>
                  <a:rPr lang="en-US" altLang="zh-CN" sz="2800" dirty="0" smtClean="0"/>
                  <a:t>union (</a:t>
                </a:r>
                <a:r>
                  <a:rPr lang="en-US" altLang="zh-CN" sz="2800" dirty="0" err="1" smtClean="0"/>
                  <a:t>IoU</a:t>
                </a:r>
                <a:r>
                  <a:rPr lang="en-US" altLang="zh-CN" sz="2800" dirty="0" smtClean="0"/>
                  <a:t>):</a:t>
                </a:r>
              </a:p>
              <a:p>
                <a:endParaRPr lang="en-US" altLang="zh-CN" sz="2800" dirty="0"/>
              </a:p>
              <a:p>
                <a:endParaRPr lang="en-US" altLang="zh-CN" sz="2800" dirty="0" smtClean="0"/>
              </a:p>
              <a:p>
                <a:pPr lvl="1"/>
                <a:r>
                  <a:rPr lang="en-US" altLang="zh-CN" sz="2800" dirty="0" smtClean="0"/>
                  <a:t>where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𝑖</m:t>
                        </m:r>
                      </m:sub>
                    </m:sSub>
                  </m:oMath>
                </a14:m>
                <a:r>
                  <a:rPr lang="en-US" altLang="zh-CN" sz="2800" dirty="0" smtClean="0"/>
                  <a:t> is </a:t>
                </a:r>
                <a:r>
                  <a:rPr lang="en-US" altLang="zh-CN" sz="2800" dirty="0"/>
                  <a:t>the </a:t>
                </a:r>
                <a:r>
                  <a:rPr lang="en-US" altLang="zh-CN" sz="2800" dirty="0" smtClean="0"/>
                  <a:t>prediction,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m:t>
                        </m:r>
                      </m:sup>
                    </m:sSubSup>
                  </m:oMath>
                </a14:m>
                <a:r>
                  <a:rPr lang="en-US" altLang="zh-CN" sz="2800" dirty="0" smtClean="0"/>
                  <a:t> is </a:t>
                </a:r>
                <a:r>
                  <a:rPr lang="en-US" altLang="zh-CN" sz="2800" dirty="0"/>
                  <a:t>ground </a:t>
                </a:r>
                <a:r>
                  <a:rPr lang="en-US" altLang="zh-CN" sz="2800" dirty="0" smtClean="0"/>
                  <a:t>truth, </a:t>
                </a:r>
                <a14:m>
                  <m:oMath xmlns:m="http://schemas.openxmlformats.org/officeDocument/2006/math">
                    <m:r>
                      <a:rPr lang="en-US" altLang="zh-CN" sz="2800" b="0" i="1" smtClean="0">
                        <a:latin typeface="Cambria Math" panose="02040503050406030204" pitchFamily="18" charset="0"/>
                      </a:rPr>
                      <m:t>𝑐</m:t>
                    </m:r>
                  </m:oMath>
                </a14:m>
                <a:r>
                  <a:rPr lang="en-US" altLang="zh-CN" sz="2800" dirty="0" smtClean="0"/>
                  <a:t> is class label.</a:t>
                </a:r>
                <a:endParaRPr lang="en-US" altLang="zh-CN" sz="2800" dirty="0"/>
              </a:p>
              <a:p>
                <a:endParaRPr lang="en-US" altLang="zh-CN" sz="2800" dirty="0" smtClean="0"/>
              </a:p>
              <a:p>
                <a:r>
                  <a:rPr lang="en-US" altLang="zh-CN" sz="2800" dirty="0" smtClean="0"/>
                  <a:t>a </a:t>
                </a:r>
                <a:r>
                  <a:rPr lang="en-US" altLang="zh-CN" sz="2800" dirty="0"/>
                  <a:t>novel soft </a:t>
                </a:r>
                <a:r>
                  <a:rPr lang="en-US" altLang="zh-CN" sz="2800" dirty="0" err="1"/>
                  <a:t>IoU</a:t>
                </a:r>
                <a:r>
                  <a:rPr lang="en-US" altLang="zh-CN" sz="2800" dirty="0"/>
                  <a:t> </a:t>
                </a:r>
                <a:r>
                  <a:rPr lang="en-US" altLang="zh-CN" sz="2800" dirty="0" smtClean="0"/>
                  <a:t>loss (</a:t>
                </a:r>
                <a:r>
                  <a:rPr lang="en-US" altLang="zh-CN" sz="2800" dirty="0"/>
                  <a:t>differentiable </a:t>
                </a:r>
                <a:r>
                  <a:rPr lang="en-US" altLang="zh-CN" sz="2800" dirty="0" smtClean="0"/>
                  <a:t>):</a:t>
                </a:r>
              </a:p>
              <a:p>
                <a:pPr lvl="1"/>
                <a:r>
                  <a:rPr lang="en-US" altLang="zh-CN" sz="2800" dirty="0"/>
                  <a:t>it is defined by replacing the indicator </a:t>
                </a:r>
                <a:r>
                  <a:rPr lang="en-US" altLang="zh-CN" sz="2800" dirty="0" smtClean="0"/>
                  <a:t>functions with </a:t>
                </a:r>
                <a:r>
                  <a:rPr lang="en-US" altLang="zh-CN" sz="2800" dirty="0"/>
                  <a:t>the </a:t>
                </a:r>
                <a:r>
                  <a:rPr lang="en-US" altLang="zh-CN" sz="2800" dirty="0" err="1"/>
                  <a:t>softmax</a:t>
                </a:r>
                <a:r>
                  <a:rPr lang="en-US" altLang="zh-CN" sz="2800" dirty="0"/>
                  <a:t> outputs</a:t>
                </a:r>
                <a:endParaRPr lang="en-US" altLang="zh-CN" sz="2800" dirty="0" smtClean="0"/>
              </a:p>
              <a:p>
                <a:endParaRPr lang="en-US" altLang="zh-CN" sz="2800" dirty="0"/>
              </a:p>
              <a:p>
                <a:pPr lvl="1"/>
                <a:r>
                  <a:rPr lang="en-US" altLang="zh-CN" sz="2800" dirty="0" smtClean="0"/>
                  <a:t>where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𝑖𝑐</m:t>
                        </m:r>
                      </m:sub>
                    </m:sSub>
                  </m:oMath>
                </a14:m>
                <a:r>
                  <a:rPr lang="en-US" altLang="zh-CN" sz="2800" dirty="0" smtClean="0"/>
                  <a:t> </a:t>
                </a:r>
                <a:r>
                  <a:rPr lang="en-US" altLang="zh-CN" sz="2800" dirty="0"/>
                  <a:t>is the prediction score at </a:t>
                </a:r>
                <a:r>
                  <a:rPr lang="en-US" altLang="zh-CN" sz="2800" dirty="0" smtClean="0"/>
                  <a:t>location </a:t>
                </a:r>
                <a14:m>
                  <m:oMath xmlns:m="http://schemas.openxmlformats.org/officeDocument/2006/math">
                    <m:r>
                      <a:rPr lang="en-US" altLang="zh-CN" sz="2800" b="0" i="1" smtClean="0">
                        <a:latin typeface="Cambria Math" panose="02040503050406030204" pitchFamily="18" charset="0"/>
                      </a:rPr>
                      <m:t>𝑖</m:t>
                    </m:r>
                  </m:oMath>
                </a14:m>
                <a:r>
                  <a:rPr lang="en-US" altLang="zh-CN" sz="2800" dirty="0" smtClean="0"/>
                  <a:t> for class </a:t>
                </a:r>
                <a14:m>
                  <m:oMath xmlns:m="http://schemas.openxmlformats.org/officeDocument/2006/math">
                    <m:r>
                      <a:rPr lang="en-US" altLang="zh-CN" sz="2800" b="0" i="1" smtClean="0">
                        <a:latin typeface="Cambria Math" panose="02040503050406030204" pitchFamily="18" charset="0"/>
                      </a:rPr>
                      <m:t>𝑐</m:t>
                    </m:r>
                  </m:oMath>
                </a14:m>
                <a:r>
                  <a:rPr lang="en-US" altLang="zh-CN" sz="2800" dirty="0" smtClean="0"/>
                  <a:t>,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𝑖𝑐</m:t>
                        </m:r>
                      </m:sub>
                      <m:sup>
                        <m:r>
                          <a:rPr lang="en-US" altLang="zh-CN" sz="2800" b="0" i="1" smtClean="0">
                            <a:latin typeface="Cambria Math" panose="02040503050406030204" pitchFamily="18" charset="0"/>
                          </a:rPr>
                          <m:t>∗</m:t>
                        </m:r>
                      </m:sup>
                    </m:sSubSup>
                  </m:oMath>
                </a14:m>
                <a:r>
                  <a:rPr lang="en-US" altLang="zh-CN" sz="2800" dirty="0" smtClean="0"/>
                  <a:t> is </a:t>
                </a:r>
                <a:r>
                  <a:rPr lang="en-US" altLang="zh-CN" sz="2800" dirty="0"/>
                  <a:t>the ground truth distribution which is a delta </a:t>
                </a:r>
                <a:r>
                  <a:rPr lang="en-US" altLang="zh-CN" sz="2800" dirty="0" smtClean="0"/>
                  <a:t>function at </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m:t>
                        </m:r>
                      </m:sup>
                    </m:sSubSup>
                  </m:oMath>
                </a14:m>
                <a:r>
                  <a:rPr lang="en-US" altLang="zh-CN" sz="2800" dirty="0" smtClean="0"/>
                  <a:t>, </a:t>
                </a:r>
                <a:r>
                  <a:rPr lang="en-US" altLang="zh-CN" sz="2800" dirty="0"/>
                  <a:t>the correct </a:t>
                </a:r>
                <a:r>
                  <a:rPr lang="en-US" altLang="zh-CN" sz="2800" dirty="0" smtClean="0"/>
                  <a:t>label.</a:t>
                </a:r>
              </a:p>
            </p:txBody>
          </p:sp>
        </mc:Choice>
        <mc:Fallback xmlns="">
          <p:sp>
            <p:nvSpPr>
              <p:cNvPr id="5" name="文本框 4"/>
              <p:cNvSpPr txBox="1">
                <a:spLocks noRot="1" noChangeAspect="1" noMove="1" noResize="1" noEditPoints="1" noAdjustHandles="1" noChangeArrowheads="1" noChangeShapeType="1" noTextEdit="1"/>
              </p:cNvSpPr>
              <p:nvPr/>
            </p:nvSpPr>
            <p:spPr>
              <a:xfrm>
                <a:off x="834106" y="891820"/>
                <a:ext cx="10616676" cy="5263749"/>
              </a:xfrm>
              <a:prstGeom prst="rect">
                <a:avLst/>
              </a:prstGeom>
              <a:blipFill rotWithShape="0">
                <a:blip r:embed="rId3"/>
                <a:stretch>
                  <a:fillRect l="-1206" t="-1042" b="-231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3318281" y="1336530"/>
            <a:ext cx="5648325" cy="942975"/>
          </a:xfrm>
          <a:prstGeom prst="rect">
            <a:avLst/>
          </a:prstGeom>
        </p:spPr>
      </p:pic>
      <p:pic>
        <p:nvPicPr>
          <p:cNvPr id="3" name="图片 2"/>
          <p:cNvPicPr>
            <a:picLocks noChangeAspect="1"/>
          </p:cNvPicPr>
          <p:nvPr/>
        </p:nvPicPr>
        <p:blipFill>
          <a:blip r:embed="rId5"/>
          <a:stretch>
            <a:fillRect/>
          </a:stretch>
        </p:blipFill>
        <p:spPr>
          <a:xfrm>
            <a:off x="4008843" y="4037693"/>
            <a:ext cx="4267200" cy="790575"/>
          </a:xfrm>
          <a:prstGeom prst="rect">
            <a:avLst/>
          </a:prstGeom>
        </p:spPr>
      </p:pic>
    </p:spTree>
    <p:extLst>
      <p:ext uri="{BB962C8B-B14F-4D97-AF65-F5344CB8AC3E}">
        <p14:creationId xmlns:p14="http://schemas.microsoft.com/office/powerpoint/2010/main" val="1811267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3.2 Road </a:t>
            </a:r>
            <a:r>
              <a:rPr lang="en-US" altLang="zh-CN" sz="4000" dirty="0"/>
              <a:t>graph generation</a:t>
            </a:r>
            <a:endParaRPr lang="zh-CN" altLang="en-US" sz="4000" dirty="0"/>
          </a:p>
        </p:txBody>
      </p:sp>
      <p:sp>
        <p:nvSpPr>
          <p:cNvPr id="5" name="文本框 4"/>
          <p:cNvSpPr txBox="1"/>
          <p:nvPr/>
        </p:nvSpPr>
        <p:spPr>
          <a:xfrm>
            <a:off x="844497" y="1390584"/>
            <a:ext cx="10616676" cy="3539430"/>
          </a:xfrm>
          <a:prstGeom prst="rect">
            <a:avLst/>
          </a:prstGeom>
          <a:noFill/>
        </p:spPr>
        <p:txBody>
          <a:bodyPr wrap="square" rtlCol="0">
            <a:spAutoFit/>
          </a:bodyPr>
          <a:lstStyle/>
          <a:p>
            <a:r>
              <a:rPr lang="en-US" altLang="zh-CN" sz="2800" dirty="0"/>
              <a:t>produce a graph representing the </a:t>
            </a:r>
            <a:r>
              <a:rPr lang="en-US" altLang="zh-CN" sz="2800" dirty="0" smtClean="0"/>
              <a:t>topology of </a:t>
            </a:r>
            <a:r>
              <a:rPr lang="en-US" altLang="zh-CN" sz="2800" dirty="0"/>
              <a:t>the </a:t>
            </a:r>
            <a:r>
              <a:rPr lang="en-US" altLang="zh-CN" sz="2800" dirty="0" smtClean="0"/>
              <a:t>network:</a:t>
            </a:r>
          </a:p>
          <a:p>
            <a:pPr marL="914400" lvl="1" indent="-457200">
              <a:buFont typeface="Arial" panose="020B0604020202020204" pitchFamily="34" charset="0"/>
              <a:buChar char="•"/>
            </a:pPr>
            <a:r>
              <a:rPr lang="en-US" altLang="zh-CN" sz="2800" dirty="0"/>
              <a:t>we first generate </a:t>
            </a:r>
            <a:r>
              <a:rPr lang="en-US" altLang="zh-CN" sz="2800" dirty="0" smtClean="0"/>
              <a:t>a binary </a:t>
            </a:r>
            <a:r>
              <a:rPr lang="en-US" altLang="zh-CN" sz="2800" dirty="0"/>
              <a:t>mask from the </a:t>
            </a:r>
            <a:r>
              <a:rPr lang="en-US" altLang="zh-CN" sz="2800" dirty="0" err="1"/>
              <a:t>softmax</a:t>
            </a:r>
            <a:r>
              <a:rPr lang="en-US" altLang="zh-CN" sz="2800" dirty="0"/>
              <a:t> </a:t>
            </a:r>
            <a:r>
              <a:rPr lang="en-US" altLang="zh-CN" sz="2800" dirty="0" smtClean="0"/>
              <a:t>output</a:t>
            </a:r>
          </a:p>
          <a:p>
            <a:pPr marL="914400" lvl="1" indent="-457200">
              <a:buFont typeface="Arial" panose="020B0604020202020204" pitchFamily="34" charset="0"/>
              <a:buChar char="•"/>
            </a:pPr>
            <a:r>
              <a:rPr lang="en-US" altLang="zh-CN" sz="2800" dirty="0"/>
              <a:t>Then </a:t>
            </a:r>
            <a:r>
              <a:rPr lang="en-US" altLang="zh-CN" sz="2800" dirty="0" smtClean="0"/>
              <a:t>apply </a:t>
            </a:r>
            <a:r>
              <a:rPr lang="en-US" altLang="zh-CN" sz="2800" dirty="0"/>
              <a:t>thinning [28] to extract the road </a:t>
            </a:r>
            <a:r>
              <a:rPr lang="en-US" altLang="zh-CN" sz="2800" dirty="0" smtClean="0"/>
              <a:t>centerlines</a:t>
            </a:r>
          </a:p>
          <a:p>
            <a:endParaRPr lang="en-US" altLang="zh-CN" sz="2800" dirty="0" smtClean="0"/>
          </a:p>
          <a:p>
            <a:r>
              <a:rPr lang="en-US" altLang="zh-CN" sz="2800" dirty="0" smtClean="0"/>
              <a:t>simplify </a:t>
            </a:r>
            <a:r>
              <a:rPr lang="en-US" altLang="zh-CN" sz="2800" dirty="0"/>
              <a:t>the </a:t>
            </a:r>
            <a:r>
              <a:rPr lang="en-US" altLang="zh-CN" sz="2800" dirty="0" smtClean="0"/>
              <a:t>graph</a:t>
            </a:r>
          </a:p>
          <a:p>
            <a:pPr marL="914400" lvl="1" indent="-457200">
              <a:buFont typeface="Arial" panose="020B0604020202020204" pitchFamily="34" charset="0"/>
              <a:buChar char="•"/>
            </a:pPr>
            <a:r>
              <a:rPr lang="en-US" altLang="zh-CN" sz="2800" dirty="0"/>
              <a:t>remove curves with length smaller than </a:t>
            </a:r>
            <a:r>
              <a:rPr lang="en-US" altLang="zh-CN" sz="2800" dirty="0" smtClean="0"/>
              <a:t>5m</a:t>
            </a:r>
          </a:p>
          <a:p>
            <a:pPr marL="914400" lvl="1" indent="-457200">
              <a:buFont typeface="Arial" panose="020B0604020202020204" pitchFamily="34" charset="0"/>
              <a:buChar char="•"/>
            </a:pPr>
            <a:r>
              <a:rPr lang="en-US" altLang="zh-CN" sz="2800" dirty="0"/>
              <a:t>convert each loop of size </a:t>
            </a:r>
            <a:r>
              <a:rPr lang="en-US" altLang="zh-CN" sz="2800" dirty="0" smtClean="0"/>
              <a:t>smaller than </a:t>
            </a:r>
            <a:r>
              <a:rPr lang="en-US" altLang="zh-CN" sz="2800" dirty="0"/>
              <a:t>100 m into a </a:t>
            </a:r>
            <a:r>
              <a:rPr lang="en-US" altLang="zh-CN" sz="2800" dirty="0" smtClean="0"/>
              <a:t>tree</a:t>
            </a:r>
          </a:p>
          <a:p>
            <a:endParaRPr lang="en-US" altLang="zh-CN" sz="2800" dirty="0" smtClean="0"/>
          </a:p>
        </p:txBody>
      </p:sp>
    </p:spTree>
    <p:extLst>
      <p:ext uri="{BB962C8B-B14F-4D97-AF65-F5344CB8AC3E}">
        <p14:creationId xmlns:p14="http://schemas.microsoft.com/office/powerpoint/2010/main" val="1915187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3.2 Road </a:t>
            </a:r>
            <a:r>
              <a:rPr lang="en-US" altLang="zh-CN" sz="4000" dirty="0"/>
              <a:t>graph generation</a:t>
            </a:r>
            <a:endParaRPr lang="zh-CN" altLang="en-US" sz="4000" dirty="0"/>
          </a:p>
        </p:txBody>
      </p:sp>
      <p:sp>
        <p:nvSpPr>
          <p:cNvPr id="5" name="文本框 4"/>
          <p:cNvSpPr txBox="1"/>
          <p:nvPr/>
        </p:nvSpPr>
        <p:spPr>
          <a:xfrm>
            <a:off x="834106" y="891820"/>
            <a:ext cx="10616676" cy="3539430"/>
          </a:xfrm>
          <a:prstGeom prst="rect">
            <a:avLst/>
          </a:prstGeom>
          <a:noFill/>
        </p:spPr>
        <p:txBody>
          <a:bodyPr wrap="square" rtlCol="0">
            <a:spAutoFit/>
          </a:bodyPr>
          <a:lstStyle/>
          <a:p>
            <a:r>
              <a:rPr lang="en-US" altLang="zh-CN" sz="2800" dirty="0"/>
              <a:t>produce a graph representing the </a:t>
            </a:r>
            <a:r>
              <a:rPr lang="en-US" altLang="zh-CN" sz="2800" dirty="0" smtClean="0"/>
              <a:t>topology of </a:t>
            </a:r>
            <a:r>
              <a:rPr lang="en-US" altLang="zh-CN" sz="2800" dirty="0"/>
              <a:t>the </a:t>
            </a:r>
            <a:r>
              <a:rPr lang="en-US" altLang="zh-CN" sz="2800" dirty="0" smtClean="0"/>
              <a:t>network:</a:t>
            </a:r>
          </a:p>
          <a:p>
            <a:pPr marL="914400" lvl="1" indent="-457200">
              <a:buFont typeface="Arial" panose="020B0604020202020204" pitchFamily="34" charset="0"/>
              <a:buChar char="•"/>
            </a:pPr>
            <a:r>
              <a:rPr lang="en-US" altLang="zh-CN" sz="2800" dirty="0"/>
              <a:t>we first generate </a:t>
            </a:r>
            <a:r>
              <a:rPr lang="en-US" altLang="zh-CN" sz="2800" dirty="0" smtClean="0"/>
              <a:t>a binary </a:t>
            </a:r>
            <a:r>
              <a:rPr lang="en-US" altLang="zh-CN" sz="2800" dirty="0"/>
              <a:t>mask from the </a:t>
            </a:r>
            <a:r>
              <a:rPr lang="en-US" altLang="zh-CN" sz="2800" dirty="0" err="1"/>
              <a:t>softmax</a:t>
            </a:r>
            <a:r>
              <a:rPr lang="en-US" altLang="zh-CN" sz="2800" dirty="0"/>
              <a:t> </a:t>
            </a:r>
            <a:r>
              <a:rPr lang="en-US" altLang="zh-CN" sz="2800" dirty="0" smtClean="0"/>
              <a:t>output</a:t>
            </a:r>
          </a:p>
          <a:p>
            <a:pPr marL="914400" lvl="1" indent="-457200">
              <a:buFont typeface="Arial" panose="020B0604020202020204" pitchFamily="34" charset="0"/>
              <a:buChar char="•"/>
            </a:pPr>
            <a:r>
              <a:rPr lang="en-US" altLang="zh-CN" sz="2800" dirty="0"/>
              <a:t>Then </a:t>
            </a:r>
            <a:r>
              <a:rPr lang="en-US" altLang="zh-CN" sz="2800" dirty="0" smtClean="0"/>
              <a:t>apply </a:t>
            </a:r>
            <a:r>
              <a:rPr lang="en-US" altLang="zh-CN" sz="2800" dirty="0"/>
              <a:t>thinning [28] to extract the road </a:t>
            </a:r>
            <a:r>
              <a:rPr lang="en-US" altLang="zh-CN" sz="2800" dirty="0" smtClean="0"/>
              <a:t>centerlines</a:t>
            </a:r>
          </a:p>
          <a:p>
            <a:endParaRPr lang="en-US" altLang="zh-CN" sz="2800" dirty="0" smtClean="0"/>
          </a:p>
          <a:p>
            <a:r>
              <a:rPr lang="en-US" altLang="zh-CN" sz="2800" dirty="0" smtClean="0"/>
              <a:t>simplify </a:t>
            </a:r>
            <a:r>
              <a:rPr lang="en-US" altLang="zh-CN" sz="2800" dirty="0"/>
              <a:t>the </a:t>
            </a:r>
            <a:r>
              <a:rPr lang="en-US" altLang="zh-CN" sz="2800" dirty="0" smtClean="0"/>
              <a:t>graph</a:t>
            </a:r>
          </a:p>
          <a:p>
            <a:pPr marL="914400" lvl="1" indent="-457200">
              <a:buFont typeface="Arial" panose="020B0604020202020204" pitchFamily="34" charset="0"/>
              <a:buChar char="•"/>
            </a:pPr>
            <a:r>
              <a:rPr lang="en-US" altLang="zh-CN" sz="2800" dirty="0"/>
              <a:t>remove curves with length smaller than </a:t>
            </a:r>
            <a:r>
              <a:rPr lang="en-US" altLang="zh-CN" sz="2800" dirty="0" smtClean="0"/>
              <a:t>5m</a:t>
            </a:r>
          </a:p>
          <a:p>
            <a:pPr marL="914400" lvl="1" indent="-457200">
              <a:buFont typeface="Arial" panose="020B0604020202020204" pitchFamily="34" charset="0"/>
              <a:buChar char="•"/>
            </a:pPr>
            <a:r>
              <a:rPr lang="en-US" altLang="zh-CN" sz="2800" dirty="0"/>
              <a:t>convert each loop of size </a:t>
            </a:r>
            <a:r>
              <a:rPr lang="en-US" altLang="zh-CN" sz="2800" dirty="0" smtClean="0"/>
              <a:t>smaller than </a:t>
            </a:r>
            <a:r>
              <a:rPr lang="en-US" altLang="zh-CN" sz="2800" dirty="0"/>
              <a:t>100 m into a </a:t>
            </a:r>
            <a:r>
              <a:rPr lang="en-US" altLang="zh-CN" sz="2800" dirty="0" smtClean="0"/>
              <a:t>tree</a:t>
            </a:r>
          </a:p>
          <a:p>
            <a:endParaRPr lang="en-US" altLang="zh-CN" sz="2800" dirty="0" smtClean="0"/>
          </a:p>
        </p:txBody>
      </p:sp>
      <p:pic>
        <p:nvPicPr>
          <p:cNvPr id="6" name="图片 5"/>
          <p:cNvPicPr>
            <a:picLocks noChangeAspect="1"/>
          </p:cNvPicPr>
          <p:nvPr/>
        </p:nvPicPr>
        <p:blipFill>
          <a:blip r:embed="rId3"/>
          <a:stretch>
            <a:fillRect/>
          </a:stretch>
        </p:blipFill>
        <p:spPr>
          <a:xfrm>
            <a:off x="2817235" y="1270289"/>
            <a:ext cx="6015038" cy="4519466"/>
          </a:xfrm>
          <a:prstGeom prst="rect">
            <a:avLst/>
          </a:prstGeom>
        </p:spPr>
      </p:pic>
    </p:spTree>
    <p:extLst>
      <p:ext uri="{BB962C8B-B14F-4D97-AF65-F5344CB8AC3E}">
        <p14:creationId xmlns:p14="http://schemas.microsoft.com/office/powerpoint/2010/main" val="584521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3.3 Generating connection hypotheses by </a:t>
                </a:r>
                <a14:m>
                  <m:oMath xmlns:m="http://schemas.openxmlformats.org/officeDocument/2006/math">
                    <m:sSup>
                      <m:sSupPr>
                        <m:ctrlPr>
                          <a:rPr lang="en-US" altLang="zh-CN" sz="4000" i="1" smtClean="0">
                            <a:latin typeface="Cambria Math" panose="02040503050406030204" pitchFamily="18" charset="0"/>
                          </a:rPr>
                        </m:ctrlPr>
                      </m:sSupPr>
                      <m:e>
                        <m:r>
                          <a:rPr lang="en-US" altLang="zh-CN" sz="4000" b="0" i="1" smtClean="0">
                            <a:latin typeface="Cambria Math" panose="02040503050406030204" pitchFamily="18" charset="0"/>
                          </a:rPr>
                          <m:t>𝐴</m:t>
                        </m:r>
                      </m:e>
                      <m:sup>
                        <m:r>
                          <a:rPr lang="en-US" altLang="zh-CN" sz="4000" b="0" i="1" smtClean="0">
                            <a:latin typeface="Cambria Math" panose="02040503050406030204" pitchFamily="18" charset="0"/>
                          </a:rPr>
                          <m:t>∗</m:t>
                        </m:r>
                      </m:sup>
                    </m:sSup>
                  </m:oMath>
                </a14:m>
                <a:r>
                  <a:rPr lang="en-US" altLang="zh-CN" sz="4000" dirty="0" smtClean="0"/>
                  <a:t> search</a:t>
                </a:r>
                <a:endParaRPr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50125" y="204716"/>
                <a:ext cx="11768248" cy="707886"/>
              </a:xfrm>
              <a:prstGeom prst="rect">
                <a:avLst/>
              </a:prstGeom>
              <a:blipFill rotWithShape="0">
                <a:blip r:embed="rId3"/>
                <a:stretch>
                  <a:fillRect l="-1865" t="-15517" b="-362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725911" y="912602"/>
                <a:ext cx="10616676" cy="3108543"/>
              </a:xfrm>
              <a:prstGeom prst="rect">
                <a:avLst/>
              </a:prstGeom>
              <a:noFill/>
            </p:spPr>
            <p:txBody>
              <a:bodyPr wrap="square" rtlCol="0">
                <a:spAutoFit/>
              </a:bodyPr>
              <a:lstStyle/>
              <a:p>
                <a:r>
                  <a:rPr lang="en-US" altLang="zh-CN" sz="2800" dirty="0" smtClean="0"/>
                  <a:t>To alleviate this discontinuities:</a:t>
                </a:r>
              </a:p>
              <a:p>
                <a:pPr marL="914400" lvl="1" indent="-457200">
                  <a:buFont typeface="Arial" panose="020B0604020202020204" pitchFamily="34" charset="0"/>
                  <a:buChar char="•"/>
                </a:pPr>
                <a:r>
                  <a:rPr lang="en-US" altLang="zh-CN" sz="2800" dirty="0"/>
                  <a:t>define a leaf node as a node with a single </a:t>
                </a:r>
                <a:r>
                  <a:rPr lang="en-US" altLang="zh-CN" sz="2800" dirty="0" smtClean="0"/>
                  <a:t>connection, which </a:t>
                </a:r>
                <a:r>
                  <a:rPr lang="en-US" altLang="zh-CN" sz="2800" dirty="0"/>
                  <a:t>represents the end of a </a:t>
                </a:r>
                <a:r>
                  <a:rPr lang="en-US" altLang="zh-CN" sz="2800" dirty="0" smtClean="0"/>
                  <a:t>road</a:t>
                </a:r>
              </a:p>
              <a:p>
                <a:pPr marL="914400" lvl="1" indent="-457200">
                  <a:buFont typeface="Arial" panose="020B0604020202020204" pitchFamily="34" charset="0"/>
                  <a:buChar char="•"/>
                </a:pPr>
                <a:r>
                  <a:rPr lang="en-US" altLang="zh-CN" sz="2800" dirty="0"/>
                  <a:t>generate connections </a:t>
                </a:r>
                <a:r>
                  <a:rPr lang="en-US" altLang="zh-CN" sz="2800" dirty="0" smtClean="0"/>
                  <a:t>from the </a:t>
                </a:r>
                <a:r>
                  <a:rPr lang="en-US" altLang="zh-CN" sz="2800" dirty="0"/>
                  <a:t>leaf nodes to other nodes if they lie within 50m and </a:t>
                </a:r>
                <a:r>
                  <a:rPr lang="en-US" altLang="zh-CN" sz="2800" dirty="0" smtClean="0"/>
                  <a:t>the shortest </a:t>
                </a:r>
                <a:r>
                  <a:rPr lang="en-US" altLang="zh-CN" sz="2800" dirty="0"/>
                  <a:t>path in the graph between the two nodes is </a:t>
                </a:r>
                <a:r>
                  <a:rPr lang="en-US" altLang="zh-CN" sz="2800" dirty="0" smtClean="0"/>
                  <a:t>larger than 100m</a:t>
                </a:r>
              </a:p>
              <a:p>
                <a:pPr marL="914400" lvl="1" indent="-457200">
                  <a:buFont typeface="Arial" panose="020B0604020202020204" pitchFamily="34" charset="0"/>
                  <a:buChar char="•"/>
                </a:pPr>
                <a:r>
                  <a:rPr lang="en-US" altLang="zh-CN" sz="2800" dirty="0" smtClean="0"/>
                  <a:t>exploit </a:t>
                </a:r>
                <a:r>
                  <a:rPr lang="en-US" altLang="zh-CN" sz="2800" dirty="0"/>
                  <a:t>the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𝐴</m:t>
                        </m:r>
                      </m:e>
                      <m:sup>
                        <m:r>
                          <a:rPr lang="en-US" altLang="zh-CN" sz="2800" b="0" i="1" smtClean="0">
                            <a:latin typeface="Cambria Math" panose="02040503050406030204" pitchFamily="18" charset="0"/>
                          </a:rPr>
                          <m:t>∗</m:t>
                        </m:r>
                      </m:sup>
                    </m:sSup>
                  </m:oMath>
                </a14:m>
                <a:r>
                  <a:rPr lang="en-US" altLang="zh-CN" sz="2800" dirty="0" smtClean="0"/>
                  <a:t> algorithm </a:t>
                </a:r>
                <a:r>
                  <a:rPr lang="en-US" altLang="zh-CN" sz="2800" dirty="0"/>
                  <a:t>[7] to </a:t>
                </a:r>
                <a:r>
                  <a:rPr lang="en-US" altLang="zh-CN" sz="2800" dirty="0" smtClean="0"/>
                  <a:t>select from </a:t>
                </a:r>
                <a:r>
                  <a:rPr lang="en-US" altLang="zh-CN" sz="2800" dirty="0"/>
                  <a:t>these </a:t>
                </a:r>
                <a:r>
                  <a:rPr lang="en-US" altLang="zh-CN" sz="2800" dirty="0" smtClean="0"/>
                  <a:t>connections</a:t>
                </a:r>
              </a:p>
            </p:txBody>
          </p:sp>
        </mc:Choice>
        <mc:Fallback xmlns="">
          <p:sp>
            <p:nvSpPr>
              <p:cNvPr id="5" name="文本框 4"/>
              <p:cNvSpPr txBox="1">
                <a:spLocks noRot="1" noChangeAspect="1" noMove="1" noResize="1" noEditPoints="1" noAdjustHandles="1" noChangeArrowheads="1" noChangeShapeType="1" noTextEdit="1"/>
              </p:cNvSpPr>
              <p:nvPr/>
            </p:nvSpPr>
            <p:spPr>
              <a:xfrm>
                <a:off x="725911" y="912602"/>
                <a:ext cx="10616676" cy="3108543"/>
              </a:xfrm>
              <a:prstGeom prst="rect">
                <a:avLst/>
              </a:prstGeom>
              <a:blipFill rotWithShape="0">
                <a:blip r:embed="rId4"/>
                <a:stretch>
                  <a:fillRect l="-1148" t="-1961" b="-4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027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3.3 Generating connection hypotheses by </a:t>
                </a:r>
                <a14:m>
                  <m:oMath xmlns:m="http://schemas.openxmlformats.org/officeDocument/2006/math">
                    <m:sSup>
                      <m:sSupPr>
                        <m:ctrlPr>
                          <a:rPr lang="en-US" altLang="zh-CN" sz="4000" i="1" smtClean="0">
                            <a:latin typeface="Cambria Math" panose="02040503050406030204" pitchFamily="18" charset="0"/>
                          </a:rPr>
                        </m:ctrlPr>
                      </m:sSupPr>
                      <m:e>
                        <m:r>
                          <a:rPr lang="en-US" altLang="zh-CN" sz="4000" b="0" i="1" smtClean="0">
                            <a:latin typeface="Cambria Math" panose="02040503050406030204" pitchFamily="18" charset="0"/>
                          </a:rPr>
                          <m:t>𝐴</m:t>
                        </m:r>
                      </m:e>
                      <m:sup>
                        <m:r>
                          <a:rPr lang="en-US" altLang="zh-CN" sz="4000" b="0" i="1" smtClean="0">
                            <a:latin typeface="Cambria Math" panose="02040503050406030204" pitchFamily="18" charset="0"/>
                          </a:rPr>
                          <m:t>∗</m:t>
                        </m:r>
                      </m:sup>
                    </m:sSup>
                  </m:oMath>
                </a14:m>
                <a:r>
                  <a:rPr lang="en-US" altLang="zh-CN" sz="4000" dirty="0" smtClean="0"/>
                  <a:t> search</a:t>
                </a:r>
                <a:endParaRPr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50125" y="204716"/>
                <a:ext cx="11768248" cy="707886"/>
              </a:xfrm>
              <a:prstGeom prst="rect">
                <a:avLst/>
              </a:prstGeom>
              <a:blipFill rotWithShape="0">
                <a:blip r:embed="rId3"/>
                <a:stretch>
                  <a:fillRect l="-1865" t="-15517" b="-36207"/>
                </a:stretch>
              </a:blipFill>
            </p:spPr>
            <p:txBody>
              <a:bodyPr/>
              <a:lstStyle/>
              <a:p>
                <a:r>
                  <a:rPr lang="zh-CN" altLang="en-US">
                    <a:noFill/>
                  </a:rPr>
                  <a:t> </a:t>
                </a:r>
              </a:p>
            </p:txBody>
          </p:sp>
        </mc:Fallback>
      </mc:AlternateContent>
      <p:sp>
        <p:nvSpPr>
          <p:cNvPr id="5" name="文本框 4"/>
          <p:cNvSpPr txBox="1"/>
          <p:nvPr/>
        </p:nvSpPr>
        <p:spPr>
          <a:xfrm>
            <a:off x="725911" y="912602"/>
            <a:ext cx="10616676" cy="3108543"/>
          </a:xfrm>
          <a:prstGeom prst="rect">
            <a:avLst/>
          </a:prstGeom>
          <a:noFill/>
        </p:spPr>
        <p:txBody>
          <a:bodyPr wrap="square" rtlCol="0">
            <a:spAutoFit/>
          </a:bodyPr>
          <a:lstStyle/>
          <a:p>
            <a:r>
              <a:rPr lang="en-US" altLang="zh-CN" sz="2800" dirty="0"/>
              <a:t>To alleviate </a:t>
            </a:r>
            <a:r>
              <a:rPr lang="en-US" altLang="zh-CN" sz="2800" dirty="0" smtClean="0"/>
              <a:t>this discontinuities:</a:t>
            </a:r>
          </a:p>
          <a:p>
            <a:pPr marL="914400" lvl="1" indent="-457200">
              <a:buFont typeface="Arial" panose="020B0604020202020204" pitchFamily="34" charset="0"/>
              <a:buChar char="•"/>
            </a:pPr>
            <a:r>
              <a:rPr lang="en-US" altLang="zh-CN" sz="2800" dirty="0"/>
              <a:t>define a leaf node as a node with a single </a:t>
            </a:r>
            <a:r>
              <a:rPr lang="en-US" altLang="zh-CN" sz="2800" dirty="0" smtClean="0"/>
              <a:t>connection, which </a:t>
            </a:r>
            <a:r>
              <a:rPr lang="en-US" altLang="zh-CN" sz="2800" dirty="0"/>
              <a:t>represents the end of a </a:t>
            </a:r>
            <a:r>
              <a:rPr lang="en-US" altLang="zh-CN" sz="2800" dirty="0" smtClean="0"/>
              <a:t>road</a:t>
            </a:r>
          </a:p>
          <a:p>
            <a:pPr marL="914400" lvl="1" indent="-457200">
              <a:buFont typeface="Arial" panose="020B0604020202020204" pitchFamily="34" charset="0"/>
              <a:buChar char="•"/>
            </a:pPr>
            <a:r>
              <a:rPr lang="en-US" altLang="zh-CN" sz="2800" dirty="0"/>
              <a:t>generate connections </a:t>
            </a:r>
            <a:r>
              <a:rPr lang="en-US" altLang="zh-CN" sz="2800" dirty="0" smtClean="0"/>
              <a:t>from the </a:t>
            </a:r>
            <a:r>
              <a:rPr lang="en-US" altLang="zh-CN" sz="2800" dirty="0"/>
              <a:t>leaf nodes to other nodes if they lie within 50m and </a:t>
            </a:r>
            <a:r>
              <a:rPr lang="en-US" altLang="zh-CN" sz="2800" dirty="0" smtClean="0"/>
              <a:t>the shortest </a:t>
            </a:r>
            <a:r>
              <a:rPr lang="en-US" altLang="zh-CN" sz="2800" dirty="0"/>
              <a:t>path in the graph between the two nodes is </a:t>
            </a:r>
            <a:r>
              <a:rPr lang="en-US" altLang="zh-CN" sz="2800" dirty="0" smtClean="0"/>
              <a:t>larger than 100m</a:t>
            </a:r>
          </a:p>
          <a:p>
            <a:pPr marL="914400" lvl="1" indent="-457200">
              <a:buFont typeface="Arial" panose="020B0604020202020204" pitchFamily="34" charset="0"/>
              <a:buChar char="•"/>
            </a:pPr>
            <a:r>
              <a:rPr lang="en-US" altLang="zh-CN" sz="2800" dirty="0" smtClean="0"/>
              <a:t>exploit </a:t>
            </a:r>
            <a:r>
              <a:rPr lang="en-US" altLang="zh-CN" sz="2800" dirty="0"/>
              <a:t>the A algorithm [7] to </a:t>
            </a:r>
            <a:r>
              <a:rPr lang="en-US" altLang="zh-CN" sz="2800" dirty="0" smtClean="0"/>
              <a:t>select from </a:t>
            </a:r>
            <a:r>
              <a:rPr lang="en-US" altLang="zh-CN" sz="2800" dirty="0"/>
              <a:t>these </a:t>
            </a:r>
            <a:r>
              <a:rPr lang="en-US" altLang="zh-CN" sz="2800" dirty="0" smtClean="0"/>
              <a:t>connections</a:t>
            </a:r>
          </a:p>
        </p:txBody>
      </p:sp>
      <p:pic>
        <p:nvPicPr>
          <p:cNvPr id="6" name="图片 5"/>
          <p:cNvPicPr>
            <a:picLocks noChangeAspect="1"/>
          </p:cNvPicPr>
          <p:nvPr/>
        </p:nvPicPr>
        <p:blipFill>
          <a:blip r:embed="rId4"/>
          <a:stretch>
            <a:fillRect/>
          </a:stretch>
        </p:blipFill>
        <p:spPr>
          <a:xfrm>
            <a:off x="3082635" y="912602"/>
            <a:ext cx="5843156" cy="5684375"/>
          </a:xfrm>
          <a:prstGeom prst="rect">
            <a:avLst/>
          </a:prstGeom>
        </p:spPr>
      </p:pic>
    </p:spTree>
    <p:extLst>
      <p:ext uri="{BB962C8B-B14F-4D97-AF65-F5344CB8AC3E}">
        <p14:creationId xmlns:p14="http://schemas.microsoft.com/office/powerpoint/2010/main" val="2178090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3.4 Reasoning </a:t>
            </a:r>
            <a:r>
              <a:rPr lang="en-US" altLang="zh-CN" sz="4000" dirty="0"/>
              <a:t>about the connections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9" y="985338"/>
                <a:ext cx="10616676" cy="3539430"/>
              </a:xfrm>
              <a:prstGeom prst="rect">
                <a:avLst/>
              </a:prstGeom>
              <a:noFill/>
            </p:spPr>
            <p:txBody>
              <a:bodyPr wrap="square" rtlCol="0">
                <a:spAutoFit/>
              </a:bodyPr>
              <a:lstStyle/>
              <a:p>
                <a:r>
                  <a:rPr lang="en-US" altLang="zh-CN" sz="2800" dirty="0" smtClean="0"/>
                  <a:t>an algorithm that </a:t>
                </a:r>
                <a:r>
                  <a:rPr lang="en-US" altLang="zh-CN" sz="2800" dirty="0"/>
                  <a:t>decides the validity of hypotheses</a:t>
                </a:r>
                <a:r>
                  <a:rPr lang="en-US" altLang="zh-CN" sz="2800" dirty="0" smtClean="0"/>
                  <a:t> connections:</a:t>
                </a:r>
                <a:endParaRPr lang="en-US" altLang="zh-CN" sz="2800" dirty="0"/>
              </a:p>
              <a:p>
                <a:pPr marL="914400" lvl="1" indent="-457200">
                  <a:buFont typeface="Arial" panose="020B0604020202020204" pitchFamily="34" charset="0"/>
                  <a:buChar char="•"/>
                </a:pPr>
                <a:r>
                  <a:rPr lang="en-US" altLang="zh-CN" sz="2800" dirty="0"/>
                  <a:t>reason about the hypothesized connections as well as the original road segments to </a:t>
                </a:r>
                <a:r>
                  <a:rPr lang="en-US" altLang="zh-CN" sz="2800" b="1" dirty="0"/>
                  <a:t>prune false positives</a:t>
                </a:r>
              </a:p>
              <a:p>
                <a:pPr marL="914400" lvl="1" indent="-457200">
                  <a:buFont typeface="Arial" panose="020B0604020202020204" pitchFamily="34" charset="0"/>
                  <a:buChar char="•"/>
                </a:pPr>
                <a:r>
                  <a:rPr lang="en-US" altLang="zh-CN" sz="2800" dirty="0"/>
                  <a:t>represent each road segment/connection with a binary variable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={0, 1}</m:t>
                    </m:r>
                  </m:oMath>
                </a14:m>
                <a:r>
                  <a:rPr lang="en-US" altLang="zh-CN" sz="2800" dirty="0"/>
                  <a:t> representing the presence/absence of that road segment</a:t>
                </a:r>
                <a:r>
                  <a:rPr lang="en-US" altLang="zh-CN" sz="2800" dirty="0" smtClean="0"/>
                  <a:t>.</a:t>
                </a:r>
              </a:p>
              <a:p>
                <a:pPr marL="914400" lvl="1" indent="-457200">
                  <a:buFont typeface="Arial" panose="020B0604020202020204" pitchFamily="34" charset="0"/>
                  <a:buChar char="•"/>
                </a:pPr>
                <a:r>
                  <a:rPr lang="en-US" altLang="zh-CN" sz="2800" dirty="0"/>
                  <a:t>this </a:t>
                </a:r>
                <a:r>
                  <a:rPr lang="en-US" altLang="zh-CN" sz="2800" dirty="0" smtClean="0"/>
                  <a:t>is the </a:t>
                </a:r>
                <a:r>
                  <a:rPr lang="en-US" altLang="zh-CN" sz="2800" dirty="0"/>
                  <a:t>dual of the graph </a:t>
                </a:r>
                <a:r>
                  <a:rPr lang="en-US" altLang="zh-CN" sz="2800" dirty="0" smtClean="0"/>
                  <a:t>which describes </a:t>
                </a:r>
                <a:r>
                  <a:rPr lang="en-US" altLang="zh-CN" sz="2800" dirty="0"/>
                  <a:t>our road network</a:t>
                </a:r>
                <a:endParaRPr lang="en-US" altLang="zh-CN" sz="2800" dirty="0" smtClean="0"/>
              </a:p>
              <a:p>
                <a:endParaRPr lang="en-US" altLang="zh-CN" sz="28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705129" y="985338"/>
                <a:ext cx="10616676" cy="3539430"/>
              </a:xfrm>
              <a:prstGeom prst="rect">
                <a:avLst/>
              </a:prstGeom>
              <a:blipFill rotWithShape="0">
                <a:blip r:embed="rId3"/>
                <a:stretch>
                  <a:fillRect l="-1206" t="-1724" r="-15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117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3.4 Reasoning </a:t>
            </a:r>
            <a:r>
              <a:rPr lang="en-US" altLang="zh-CN" sz="4000" dirty="0"/>
              <a:t>about the connections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9" y="985338"/>
                <a:ext cx="10616676" cy="3539430"/>
              </a:xfrm>
              <a:prstGeom prst="rect">
                <a:avLst/>
              </a:prstGeom>
              <a:noFill/>
            </p:spPr>
            <p:txBody>
              <a:bodyPr wrap="square" rtlCol="0">
                <a:spAutoFit/>
              </a:bodyPr>
              <a:lstStyle/>
              <a:p>
                <a:r>
                  <a:rPr lang="en-US" altLang="zh-CN" sz="2800" dirty="0" smtClean="0"/>
                  <a:t>an algorithm that </a:t>
                </a:r>
                <a:r>
                  <a:rPr lang="en-US" altLang="zh-CN" sz="2800" dirty="0"/>
                  <a:t>decides the validity of hypotheses</a:t>
                </a:r>
                <a:r>
                  <a:rPr lang="en-US" altLang="zh-CN" sz="2800" dirty="0" smtClean="0"/>
                  <a:t> connections:</a:t>
                </a:r>
                <a:endParaRPr lang="en-US" altLang="zh-CN" sz="2800" dirty="0"/>
              </a:p>
              <a:p>
                <a:pPr marL="914400" lvl="1" indent="-457200">
                  <a:buFont typeface="Arial" panose="020B0604020202020204" pitchFamily="34" charset="0"/>
                  <a:buChar char="•"/>
                </a:pPr>
                <a:r>
                  <a:rPr lang="en-US" altLang="zh-CN" sz="2800" dirty="0"/>
                  <a:t>reason about the hypothesized connections as well as the original road segments to </a:t>
                </a:r>
                <a:r>
                  <a:rPr lang="en-US" altLang="zh-CN" sz="2800" b="1" dirty="0"/>
                  <a:t>prune false positives</a:t>
                </a:r>
              </a:p>
              <a:p>
                <a:pPr marL="914400" lvl="1" indent="-457200">
                  <a:buFont typeface="Arial" panose="020B0604020202020204" pitchFamily="34" charset="0"/>
                  <a:buChar char="•"/>
                </a:pPr>
                <a:r>
                  <a:rPr lang="en-US" altLang="zh-CN" sz="2800" dirty="0"/>
                  <a:t>represent each road segment/connection with a binary variable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={0, 1}</m:t>
                    </m:r>
                  </m:oMath>
                </a14:m>
                <a:r>
                  <a:rPr lang="en-US" altLang="zh-CN" sz="2800" dirty="0"/>
                  <a:t> representing the presence/absence of that road segment</a:t>
                </a:r>
                <a:r>
                  <a:rPr lang="en-US" altLang="zh-CN" sz="2800" dirty="0" smtClean="0"/>
                  <a:t>.</a:t>
                </a:r>
              </a:p>
              <a:p>
                <a:pPr marL="914400" lvl="1" indent="-457200">
                  <a:buFont typeface="Arial" panose="020B0604020202020204" pitchFamily="34" charset="0"/>
                  <a:buChar char="•"/>
                </a:pPr>
                <a:r>
                  <a:rPr lang="en-US" altLang="zh-CN" sz="2800" dirty="0"/>
                  <a:t>this </a:t>
                </a:r>
                <a:r>
                  <a:rPr lang="en-US" altLang="zh-CN" sz="2800" dirty="0" smtClean="0"/>
                  <a:t>is the </a:t>
                </a:r>
                <a:r>
                  <a:rPr lang="en-US" altLang="zh-CN" sz="2800" dirty="0"/>
                  <a:t>dual of the graph </a:t>
                </a:r>
                <a:r>
                  <a:rPr lang="en-US" altLang="zh-CN" sz="2800" dirty="0" smtClean="0"/>
                  <a:t>which describes </a:t>
                </a:r>
                <a:r>
                  <a:rPr lang="en-US" altLang="zh-CN" sz="2800" dirty="0"/>
                  <a:t>our road network</a:t>
                </a:r>
                <a:endParaRPr lang="en-US" altLang="zh-CN" sz="2800" dirty="0" smtClean="0"/>
              </a:p>
              <a:p>
                <a:endParaRPr lang="en-US" altLang="zh-CN" sz="28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705129" y="985338"/>
                <a:ext cx="10616676" cy="3539430"/>
              </a:xfrm>
              <a:prstGeom prst="rect">
                <a:avLst/>
              </a:prstGeom>
              <a:blipFill rotWithShape="0">
                <a:blip r:embed="rId3"/>
                <a:stretch>
                  <a:fillRect l="-1206" t="-1724" r="-1551"/>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2713758" y="1638300"/>
            <a:ext cx="5943599" cy="3962399"/>
          </a:xfrm>
          <a:prstGeom prst="rect">
            <a:avLst/>
          </a:prstGeom>
        </p:spPr>
      </p:pic>
    </p:spTree>
    <p:extLst>
      <p:ext uri="{BB962C8B-B14F-4D97-AF65-F5344CB8AC3E}">
        <p14:creationId xmlns:p14="http://schemas.microsoft.com/office/powerpoint/2010/main" val="2993000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3.4 Reasoning </a:t>
            </a:r>
            <a:r>
              <a:rPr lang="en-US" altLang="zh-CN" sz="4000" dirty="0"/>
              <a:t>about the connections</a:t>
            </a:r>
            <a:endParaRPr lang="zh-CN" altLang="en-US" sz="4000" dirty="0"/>
          </a:p>
        </p:txBody>
      </p:sp>
      <p:sp>
        <p:nvSpPr>
          <p:cNvPr id="5" name="文本框 4"/>
          <p:cNvSpPr txBox="1"/>
          <p:nvPr/>
        </p:nvSpPr>
        <p:spPr>
          <a:xfrm>
            <a:off x="705129" y="985338"/>
            <a:ext cx="10616676" cy="5262979"/>
          </a:xfrm>
          <a:prstGeom prst="rect">
            <a:avLst/>
          </a:prstGeom>
          <a:noFill/>
        </p:spPr>
        <p:txBody>
          <a:bodyPr wrap="square" rtlCol="0">
            <a:spAutoFit/>
          </a:bodyPr>
          <a:lstStyle/>
          <a:p>
            <a:r>
              <a:rPr lang="en-US" altLang="zh-CN" sz="2800" dirty="0"/>
              <a:t>calculate the features by employing different pooling to form additional </a:t>
            </a:r>
            <a:r>
              <a:rPr lang="en-US" altLang="zh-CN" sz="2800" dirty="0" smtClean="0"/>
              <a:t>features:</a:t>
            </a:r>
            <a:endParaRPr lang="en-US" altLang="zh-CN" sz="2800" dirty="0"/>
          </a:p>
          <a:p>
            <a:pPr marL="914400" lvl="1" indent="-457200">
              <a:buFont typeface="Arial" panose="020B0604020202020204" pitchFamily="34" charset="0"/>
              <a:buChar char="•"/>
            </a:pPr>
            <a:r>
              <a:rPr lang="en-US" altLang="zh-CN" sz="2800" dirty="0"/>
              <a:t>the soft-max scores </a:t>
            </a:r>
            <a:r>
              <a:rPr lang="en-US" altLang="zh-CN" sz="2800" dirty="0" smtClean="0"/>
              <a:t>along </a:t>
            </a:r>
            <a:r>
              <a:rPr lang="en-US" altLang="zh-CN" sz="2800" dirty="0"/>
              <a:t>the road segment</a:t>
            </a:r>
          </a:p>
          <a:p>
            <a:pPr marL="914400" lvl="1" indent="-457200">
              <a:buFont typeface="Arial" panose="020B0604020202020204" pitchFamily="34" charset="0"/>
              <a:buChar char="•"/>
            </a:pPr>
            <a:r>
              <a:rPr lang="en-US" altLang="zh-CN" sz="2800" dirty="0"/>
              <a:t>the distance to the closest non road pixel</a:t>
            </a:r>
          </a:p>
          <a:p>
            <a:pPr marL="914400" lvl="1" indent="-457200">
              <a:buFont typeface="Arial" panose="020B0604020202020204" pitchFamily="34" charset="0"/>
              <a:buChar char="•"/>
            </a:pPr>
            <a:r>
              <a:rPr lang="en-US" altLang="zh-CN" sz="2800" dirty="0"/>
              <a:t>the length of the segment</a:t>
            </a:r>
          </a:p>
          <a:p>
            <a:pPr marL="914400" lvl="1" indent="-457200">
              <a:buFont typeface="Arial" panose="020B0604020202020204" pitchFamily="34" charset="0"/>
              <a:buChar char="•"/>
            </a:pPr>
            <a:r>
              <a:rPr lang="en-US" altLang="zh-CN" sz="2800" dirty="0"/>
              <a:t>a binary feature encoding if the node represents a connection hypothesis</a:t>
            </a:r>
          </a:p>
          <a:p>
            <a:pPr marL="914400" lvl="1" indent="-457200">
              <a:buFont typeface="Arial" panose="020B0604020202020204" pitchFamily="34" charset="0"/>
              <a:buChar char="•"/>
            </a:pPr>
            <a:r>
              <a:rPr lang="en-US" altLang="zh-CN" sz="2800" dirty="0"/>
              <a:t>the number of connections to other road </a:t>
            </a:r>
            <a:r>
              <a:rPr lang="en-US" altLang="zh-CN" sz="2800" dirty="0" smtClean="0"/>
              <a:t>sections</a:t>
            </a:r>
          </a:p>
          <a:p>
            <a:r>
              <a:rPr lang="en-US" altLang="zh-CN" sz="2800" dirty="0" smtClean="0"/>
              <a:t>An </a:t>
            </a:r>
            <a:r>
              <a:rPr lang="en-US" altLang="zh-CN" sz="2800" b="1" dirty="0" smtClean="0"/>
              <a:t>Inception </a:t>
            </a:r>
            <a:r>
              <a:rPr lang="en-US" altLang="zh-CN" sz="2800" b="1" dirty="0"/>
              <a:t>network </a:t>
            </a:r>
            <a:r>
              <a:rPr lang="en-US" altLang="zh-CN" sz="2800" dirty="0"/>
              <a:t>[</a:t>
            </a:r>
            <a:r>
              <a:rPr lang="en-US" altLang="zh-CN" sz="2800" dirty="0">
                <a:hlinkClick r:id="rId3"/>
              </a:rPr>
              <a:t>20</a:t>
            </a:r>
            <a:r>
              <a:rPr lang="en-US" altLang="zh-CN" sz="2800" dirty="0"/>
              <a:t>] to perform this </a:t>
            </a:r>
            <a:r>
              <a:rPr lang="en-US" altLang="zh-CN" sz="2800" dirty="0" smtClean="0"/>
              <a:t>classification:</a:t>
            </a:r>
          </a:p>
          <a:p>
            <a:pPr marL="914400" lvl="1" indent="-457200">
              <a:buFont typeface="Arial" panose="020B0604020202020204" pitchFamily="34" charset="0"/>
              <a:buChar char="•"/>
            </a:pPr>
            <a:r>
              <a:rPr lang="en-US" altLang="zh-CN" sz="2800" dirty="0" smtClean="0"/>
              <a:t>The input is </a:t>
            </a:r>
            <a:r>
              <a:rPr lang="en-US" altLang="zh-CN" sz="2800" dirty="0"/>
              <a:t>a cropped image around </a:t>
            </a:r>
            <a:r>
              <a:rPr lang="en-US" altLang="zh-CN" sz="2800" dirty="0" smtClean="0"/>
              <a:t>the connection </a:t>
            </a:r>
            <a:r>
              <a:rPr lang="en-US" altLang="zh-CN" sz="2800" dirty="0"/>
              <a:t>with the connection drawn on the </a:t>
            </a:r>
            <a:r>
              <a:rPr lang="en-US" altLang="zh-CN" sz="2800" dirty="0" smtClean="0"/>
              <a:t>image</a:t>
            </a:r>
          </a:p>
          <a:p>
            <a:pPr marL="914400" lvl="1" indent="-457200">
              <a:buFont typeface="Arial" panose="020B0604020202020204" pitchFamily="34" charset="0"/>
              <a:buChar char="•"/>
            </a:pPr>
            <a:r>
              <a:rPr lang="en-US" altLang="zh-CN" sz="2800" dirty="0" smtClean="0"/>
              <a:t>The output is an </a:t>
            </a:r>
            <a:r>
              <a:rPr lang="en-US" altLang="zh-CN" sz="2800" dirty="0"/>
              <a:t>additional feature</a:t>
            </a:r>
          </a:p>
        </p:txBody>
      </p:sp>
    </p:spTree>
    <p:extLst>
      <p:ext uri="{BB962C8B-B14F-4D97-AF65-F5344CB8AC3E}">
        <p14:creationId xmlns:p14="http://schemas.microsoft.com/office/powerpoint/2010/main" val="725031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3.4 Reasoning </a:t>
            </a:r>
            <a:r>
              <a:rPr lang="en-US" altLang="zh-CN" sz="4000" dirty="0"/>
              <a:t>about the connections</a:t>
            </a:r>
            <a:endParaRPr lang="zh-CN" altLang="en-US" sz="4000" dirty="0"/>
          </a:p>
        </p:txBody>
      </p:sp>
      <p:sp>
        <p:nvSpPr>
          <p:cNvPr id="5" name="文本框 4"/>
          <p:cNvSpPr txBox="1"/>
          <p:nvPr/>
        </p:nvSpPr>
        <p:spPr>
          <a:xfrm>
            <a:off x="705129" y="985338"/>
            <a:ext cx="10616676" cy="5262979"/>
          </a:xfrm>
          <a:prstGeom prst="rect">
            <a:avLst/>
          </a:prstGeom>
          <a:noFill/>
        </p:spPr>
        <p:txBody>
          <a:bodyPr wrap="square" rtlCol="0">
            <a:spAutoFit/>
          </a:bodyPr>
          <a:lstStyle/>
          <a:p>
            <a:r>
              <a:rPr lang="en-US" altLang="zh-CN" sz="2800" dirty="0"/>
              <a:t>calculate the features by employing different pooling to form additional </a:t>
            </a:r>
            <a:r>
              <a:rPr lang="en-US" altLang="zh-CN" sz="2800" dirty="0" smtClean="0"/>
              <a:t>features:</a:t>
            </a:r>
            <a:endParaRPr lang="en-US" altLang="zh-CN" sz="2800" dirty="0"/>
          </a:p>
          <a:p>
            <a:pPr marL="914400" lvl="1" indent="-457200">
              <a:buFont typeface="Arial" panose="020B0604020202020204" pitchFamily="34" charset="0"/>
              <a:buChar char="•"/>
            </a:pPr>
            <a:r>
              <a:rPr lang="en-US" altLang="zh-CN" sz="2800" dirty="0"/>
              <a:t>the soft-max scores </a:t>
            </a:r>
            <a:r>
              <a:rPr lang="en-US" altLang="zh-CN" sz="2800" dirty="0" smtClean="0"/>
              <a:t>along </a:t>
            </a:r>
            <a:r>
              <a:rPr lang="en-US" altLang="zh-CN" sz="2800" dirty="0"/>
              <a:t>the road segment</a:t>
            </a:r>
          </a:p>
          <a:p>
            <a:pPr marL="914400" lvl="1" indent="-457200">
              <a:buFont typeface="Arial" panose="020B0604020202020204" pitchFamily="34" charset="0"/>
              <a:buChar char="•"/>
            </a:pPr>
            <a:r>
              <a:rPr lang="en-US" altLang="zh-CN" sz="2800" dirty="0"/>
              <a:t>the distance to the closest non road pixel</a:t>
            </a:r>
          </a:p>
          <a:p>
            <a:pPr marL="914400" lvl="1" indent="-457200">
              <a:buFont typeface="Arial" panose="020B0604020202020204" pitchFamily="34" charset="0"/>
              <a:buChar char="•"/>
            </a:pPr>
            <a:r>
              <a:rPr lang="en-US" altLang="zh-CN" sz="2800" dirty="0"/>
              <a:t>the length of the segment</a:t>
            </a:r>
          </a:p>
          <a:p>
            <a:pPr marL="914400" lvl="1" indent="-457200">
              <a:buFont typeface="Arial" panose="020B0604020202020204" pitchFamily="34" charset="0"/>
              <a:buChar char="•"/>
            </a:pPr>
            <a:r>
              <a:rPr lang="en-US" altLang="zh-CN" sz="2800" dirty="0"/>
              <a:t>a binary feature encoding if the node represents a connection hypothesis</a:t>
            </a:r>
          </a:p>
          <a:p>
            <a:pPr marL="914400" lvl="1" indent="-457200">
              <a:buFont typeface="Arial" panose="020B0604020202020204" pitchFamily="34" charset="0"/>
              <a:buChar char="•"/>
            </a:pPr>
            <a:r>
              <a:rPr lang="en-US" altLang="zh-CN" sz="2800" dirty="0"/>
              <a:t>the number of connections to other road </a:t>
            </a:r>
            <a:r>
              <a:rPr lang="en-US" altLang="zh-CN" sz="2800" dirty="0" smtClean="0"/>
              <a:t>sections</a:t>
            </a:r>
          </a:p>
          <a:p>
            <a:r>
              <a:rPr lang="en-US" altLang="zh-CN" sz="2800" dirty="0" smtClean="0"/>
              <a:t>An Inception </a:t>
            </a:r>
            <a:r>
              <a:rPr lang="en-US" altLang="zh-CN" sz="2800" dirty="0"/>
              <a:t>network [20] to perform this </a:t>
            </a:r>
            <a:r>
              <a:rPr lang="en-US" altLang="zh-CN" sz="2800" dirty="0" smtClean="0"/>
              <a:t>classification:</a:t>
            </a:r>
          </a:p>
          <a:p>
            <a:pPr marL="914400" lvl="1" indent="-457200">
              <a:buFont typeface="Arial" panose="020B0604020202020204" pitchFamily="34" charset="0"/>
              <a:buChar char="•"/>
            </a:pPr>
            <a:r>
              <a:rPr lang="en-US" altLang="zh-CN" sz="2800" dirty="0" smtClean="0"/>
              <a:t>The input is </a:t>
            </a:r>
            <a:r>
              <a:rPr lang="en-US" altLang="zh-CN" sz="2800" dirty="0"/>
              <a:t>a cropped image around </a:t>
            </a:r>
            <a:r>
              <a:rPr lang="en-US" altLang="zh-CN" sz="2800" dirty="0" smtClean="0"/>
              <a:t>the connection </a:t>
            </a:r>
            <a:r>
              <a:rPr lang="en-US" altLang="zh-CN" sz="2800" dirty="0"/>
              <a:t>with the connection drawn on the </a:t>
            </a:r>
            <a:r>
              <a:rPr lang="en-US" altLang="zh-CN" sz="2800" dirty="0" smtClean="0"/>
              <a:t>image</a:t>
            </a:r>
          </a:p>
          <a:p>
            <a:pPr marL="914400" lvl="1" indent="-457200">
              <a:buFont typeface="Arial" panose="020B0604020202020204" pitchFamily="34" charset="0"/>
              <a:buChar char="•"/>
            </a:pPr>
            <a:r>
              <a:rPr lang="en-US" altLang="zh-CN" sz="2800" dirty="0" smtClean="0"/>
              <a:t>The output is an </a:t>
            </a:r>
            <a:r>
              <a:rPr lang="en-US" altLang="zh-CN" sz="2800" dirty="0"/>
              <a:t>additional feature</a:t>
            </a:r>
          </a:p>
        </p:txBody>
      </p:sp>
      <p:pic>
        <p:nvPicPr>
          <p:cNvPr id="2" name="图片 1"/>
          <p:cNvPicPr>
            <a:picLocks noChangeAspect="1"/>
          </p:cNvPicPr>
          <p:nvPr/>
        </p:nvPicPr>
        <p:blipFill>
          <a:blip r:embed="rId3"/>
          <a:stretch>
            <a:fillRect/>
          </a:stretch>
        </p:blipFill>
        <p:spPr>
          <a:xfrm>
            <a:off x="2140472" y="115165"/>
            <a:ext cx="7787554" cy="4691967"/>
          </a:xfrm>
          <a:prstGeom prst="rect">
            <a:avLst/>
          </a:prstGeom>
        </p:spPr>
      </p:pic>
    </p:spTree>
    <p:extLst>
      <p:ext uri="{BB962C8B-B14F-4D97-AF65-F5344CB8AC3E}">
        <p14:creationId xmlns:p14="http://schemas.microsoft.com/office/powerpoint/2010/main" val="47759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1 Introduction</a:t>
            </a:r>
            <a:endParaRPr lang="zh-CN" altLang="en-US" sz="4000" dirty="0"/>
          </a:p>
        </p:txBody>
      </p:sp>
      <p:sp>
        <p:nvSpPr>
          <p:cNvPr id="5" name="文本框 4"/>
          <p:cNvSpPr txBox="1"/>
          <p:nvPr/>
        </p:nvSpPr>
        <p:spPr>
          <a:xfrm>
            <a:off x="834106" y="912602"/>
            <a:ext cx="10413014" cy="1815882"/>
          </a:xfrm>
          <a:prstGeom prst="rect">
            <a:avLst/>
          </a:prstGeom>
          <a:noFill/>
        </p:spPr>
        <p:txBody>
          <a:bodyPr wrap="square" rtlCol="0">
            <a:spAutoFit/>
          </a:bodyPr>
          <a:lstStyle/>
          <a:p>
            <a:r>
              <a:rPr lang="en-US" altLang="zh-CN" sz="2800" dirty="0"/>
              <a:t>Creating maps of our roads is a fundamental step in </a:t>
            </a:r>
            <a:r>
              <a:rPr lang="en-US" altLang="zh-CN" sz="2800" dirty="0" smtClean="0"/>
              <a:t>many application </a:t>
            </a:r>
            <a:r>
              <a:rPr lang="en-US" altLang="zh-CN" sz="2800" dirty="0"/>
              <a:t>domains.</a:t>
            </a:r>
            <a:endParaRPr lang="en-US" altLang="zh-CN" sz="2800" dirty="0" smtClean="0"/>
          </a:p>
          <a:p>
            <a:pPr marL="914400" lvl="1" indent="-457200">
              <a:buFont typeface="Arial" panose="020B0604020202020204" pitchFamily="34" charset="0"/>
              <a:buChar char="•"/>
            </a:pPr>
            <a:r>
              <a:rPr lang="en-US" altLang="zh-CN" sz="2800" dirty="0" smtClean="0"/>
              <a:t>Autonomous driving</a:t>
            </a:r>
          </a:p>
          <a:p>
            <a:pPr marL="914400" lvl="1" indent="-457200">
              <a:buFont typeface="Arial" panose="020B0604020202020204" pitchFamily="34" charset="0"/>
              <a:buChar char="•"/>
            </a:pPr>
            <a:r>
              <a:rPr lang="en-US" altLang="zh-CN" sz="2800" dirty="0" smtClean="0"/>
              <a:t>Building </a:t>
            </a:r>
            <a:r>
              <a:rPr lang="en-US" altLang="zh-CN" sz="2800" dirty="0"/>
              <a:t>smart </a:t>
            </a:r>
            <a:r>
              <a:rPr lang="en-US" altLang="zh-CN" sz="2800" dirty="0" smtClean="0"/>
              <a:t>cities</a:t>
            </a:r>
          </a:p>
        </p:txBody>
      </p:sp>
      <p:sp>
        <p:nvSpPr>
          <p:cNvPr id="6" name="文本框 5"/>
          <p:cNvSpPr txBox="1"/>
          <p:nvPr/>
        </p:nvSpPr>
        <p:spPr>
          <a:xfrm>
            <a:off x="834106" y="2728484"/>
            <a:ext cx="10413014" cy="3539430"/>
          </a:xfrm>
          <a:prstGeom prst="rect">
            <a:avLst/>
          </a:prstGeom>
          <a:noFill/>
        </p:spPr>
        <p:txBody>
          <a:bodyPr wrap="square" rtlCol="0">
            <a:spAutoFit/>
          </a:bodyPr>
          <a:lstStyle/>
          <a:p>
            <a:r>
              <a:rPr lang="en-US" altLang="zh-CN" sz="2800" dirty="0"/>
              <a:t>Most </a:t>
            </a:r>
            <a:r>
              <a:rPr lang="en-US" altLang="zh-CN" sz="2800" dirty="0" smtClean="0"/>
              <a:t>companies use sensors to capture LIDAR point clouds. A semi-manual </a:t>
            </a:r>
            <a:r>
              <a:rPr lang="en-US" altLang="zh-CN" sz="2800" dirty="0"/>
              <a:t>process is then utilized to create the road network</a:t>
            </a:r>
            <a:r>
              <a:rPr lang="en-US" altLang="zh-CN" sz="2800" dirty="0" smtClean="0"/>
              <a:t>.</a:t>
            </a:r>
          </a:p>
          <a:p>
            <a:pPr marL="914400" lvl="1" indent="-457200">
              <a:buFont typeface="Arial" panose="020B0604020202020204" pitchFamily="34" charset="0"/>
              <a:buChar char="•"/>
            </a:pPr>
            <a:r>
              <a:rPr lang="en-US" altLang="zh-CN" sz="2800" dirty="0" smtClean="0"/>
              <a:t>can achieve very </a:t>
            </a:r>
            <a:r>
              <a:rPr lang="en-US" altLang="zh-CN" sz="2800" dirty="0"/>
              <a:t>accurate </a:t>
            </a:r>
            <a:r>
              <a:rPr lang="en-US" altLang="zh-CN" sz="2800" dirty="0" smtClean="0"/>
              <a:t>results</a:t>
            </a:r>
            <a:r>
              <a:rPr lang="en-US" altLang="zh-CN" sz="2800" dirty="0"/>
              <a:t>,</a:t>
            </a:r>
            <a:r>
              <a:rPr lang="en-US" altLang="zh-CN" sz="2800" dirty="0" smtClean="0"/>
              <a:t> but coverage </a:t>
            </a:r>
            <a:r>
              <a:rPr lang="en-US" altLang="zh-CN" sz="2800" dirty="0"/>
              <a:t>is very </a:t>
            </a:r>
            <a:r>
              <a:rPr lang="en-US" altLang="zh-CN" sz="2800" dirty="0" smtClean="0"/>
              <a:t>limited</a:t>
            </a:r>
          </a:p>
          <a:p>
            <a:pPr marL="914400" lvl="1" indent="-457200">
              <a:buFont typeface="Arial" panose="020B0604020202020204" pitchFamily="34" charset="0"/>
              <a:buChar char="•"/>
            </a:pPr>
            <a:r>
              <a:rPr lang="en-US" altLang="zh-CN" sz="2800" dirty="0"/>
              <a:t>HD maps are available for only a small </a:t>
            </a:r>
            <a:r>
              <a:rPr lang="en-US" altLang="zh-CN" sz="2800" dirty="0" smtClean="0"/>
              <a:t>region</a:t>
            </a:r>
          </a:p>
          <a:p>
            <a:r>
              <a:rPr lang="en-US" altLang="zh-CN" sz="2800" dirty="0"/>
              <a:t>An alternative approach is to use aerial and satellite </a:t>
            </a:r>
            <a:r>
              <a:rPr lang="en-US" altLang="zh-CN" sz="2800" dirty="0" smtClean="0"/>
              <a:t>images</a:t>
            </a:r>
          </a:p>
          <a:p>
            <a:pPr marL="914400" lvl="1" indent="-457200">
              <a:buFont typeface="Arial" panose="020B0604020202020204" pitchFamily="34" charset="0"/>
              <a:buChar char="•"/>
            </a:pPr>
            <a:r>
              <a:rPr lang="en-US" altLang="zh-CN" sz="2800" dirty="0" smtClean="0"/>
              <a:t>they have much larger coverage, but the </a:t>
            </a:r>
            <a:r>
              <a:rPr lang="en-US" altLang="zh-CN" sz="2800" dirty="0"/>
              <a:t>resolution is </a:t>
            </a:r>
            <a:r>
              <a:rPr lang="en-US" altLang="zh-CN" sz="2800" dirty="0" smtClean="0"/>
              <a:t>lower</a:t>
            </a:r>
          </a:p>
          <a:p>
            <a:pPr marL="914400" lvl="1" indent="-457200">
              <a:buFont typeface="Arial" panose="020B0604020202020204" pitchFamily="34" charset="0"/>
              <a:buChar char="•"/>
            </a:pPr>
            <a:r>
              <a:rPr lang="en-US" altLang="zh-CN" sz="2800" dirty="0" smtClean="0"/>
              <a:t>Occlusion (e.g., trees) and large shadows cast by tall buildings are difficult to handle</a:t>
            </a:r>
          </a:p>
        </p:txBody>
      </p:sp>
    </p:spTree>
    <p:extLst>
      <p:ext uri="{BB962C8B-B14F-4D97-AF65-F5344CB8AC3E}">
        <p14:creationId xmlns:p14="http://schemas.microsoft.com/office/powerpoint/2010/main" val="386167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4 Learning </a:t>
            </a:r>
            <a:r>
              <a:rPr lang="en-US" altLang="zh-CN" sz="4000" dirty="0"/>
              <a:t>and Metrics</a:t>
            </a:r>
            <a:endParaRPr lang="zh-CN" altLang="en-US" sz="4000" dirty="0"/>
          </a:p>
        </p:txBody>
      </p:sp>
      <p:sp>
        <p:nvSpPr>
          <p:cNvPr id="5" name="文本框 4"/>
          <p:cNvSpPr txBox="1"/>
          <p:nvPr/>
        </p:nvSpPr>
        <p:spPr>
          <a:xfrm>
            <a:off x="705129" y="985338"/>
            <a:ext cx="10616676" cy="224676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the ground truth graph and the estimated graph have </a:t>
            </a:r>
            <a:r>
              <a:rPr lang="en-US" altLang="zh-CN" sz="2800" dirty="0" smtClean="0"/>
              <a:t>different topology</a:t>
            </a:r>
          </a:p>
          <a:p>
            <a:pPr marL="457200" indent="-457200">
              <a:buFont typeface="Arial" panose="020B0604020202020204" pitchFamily="34" charset="0"/>
              <a:buChar char="•"/>
            </a:pPr>
            <a:r>
              <a:rPr lang="en-US" altLang="zh-CN" sz="2800" dirty="0"/>
              <a:t>the road hypothesis on </a:t>
            </a:r>
            <a:r>
              <a:rPr lang="en-US" altLang="zh-CN" sz="2800" dirty="0" smtClean="0"/>
              <a:t>both graphs </a:t>
            </a:r>
            <a:r>
              <a:rPr lang="en-US" altLang="zh-CN" sz="2800" dirty="0"/>
              <a:t>have also different </a:t>
            </a:r>
            <a:r>
              <a:rPr lang="en-US" altLang="zh-CN" sz="2800" dirty="0" smtClean="0"/>
              <a:t>shape</a:t>
            </a:r>
            <a:endParaRPr lang="en-US" altLang="zh-CN" sz="2800" dirty="0"/>
          </a:p>
          <a:p>
            <a:endParaRPr lang="en-US" altLang="zh-CN" sz="2800" dirty="0" smtClean="0"/>
          </a:p>
          <a:p>
            <a:r>
              <a:rPr lang="en-US" altLang="zh-CN" sz="2800" dirty="0" smtClean="0"/>
              <a:t>How to </a:t>
            </a:r>
            <a:r>
              <a:rPr lang="en-US" altLang="zh-CN" sz="2800" dirty="0"/>
              <a:t>do </a:t>
            </a:r>
            <a:r>
              <a:rPr lang="en-US" altLang="zh-CN" sz="2800" dirty="0" smtClean="0"/>
              <a:t>learning and </a:t>
            </a:r>
            <a:r>
              <a:rPr lang="en-US" altLang="zh-CN" sz="2800" dirty="0"/>
              <a:t>evaluate our </a:t>
            </a:r>
            <a:r>
              <a:rPr lang="en-US" altLang="zh-CN" sz="2800" dirty="0" smtClean="0"/>
              <a:t>results?</a:t>
            </a:r>
            <a:endParaRPr lang="en-US" altLang="zh-CN" sz="2800" dirty="0"/>
          </a:p>
        </p:txBody>
      </p:sp>
    </p:spTree>
    <p:extLst>
      <p:ext uri="{BB962C8B-B14F-4D97-AF65-F5344CB8AC3E}">
        <p14:creationId xmlns:p14="http://schemas.microsoft.com/office/powerpoint/2010/main" val="850940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4.1 </a:t>
            </a:r>
            <a:r>
              <a:rPr lang="en-US" altLang="zh-CN" sz="4000" dirty="0"/>
              <a:t>Assignment of GT roads to extracted roads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9" y="985338"/>
                <a:ext cx="10616676" cy="5262979"/>
              </a:xfrm>
              <a:prstGeom prst="rect">
                <a:avLst/>
              </a:prstGeom>
              <a:noFill/>
            </p:spPr>
            <p:txBody>
              <a:bodyPr wrap="square" rtlCol="0">
                <a:spAutoFit/>
              </a:bodyPr>
              <a:lstStyle/>
              <a:p>
                <a:r>
                  <a:rPr lang="en-US" altLang="zh-CN" sz="2800" dirty="0" smtClean="0"/>
                  <a:t>this assignment as a set of shortest path problems defined</a:t>
                </a:r>
              </a:p>
              <a:p>
                <a:pPr marL="914400" lvl="1" indent="-457200">
                  <a:buFont typeface="Arial" panose="020B0604020202020204" pitchFamily="34" charset="0"/>
                  <a:buChar char="•"/>
                </a:pPr>
                <a:r>
                  <a:rPr lang="en-US" altLang="zh-CN" sz="2800" dirty="0"/>
                  <a:t>each intersection and the road ends connected to that intersection in the ground truth network</a:t>
                </a:r>
              </a:p>
              <a:p>
                <a:pPr marL="914400" lvl="1" indent="-457200">
                  <a:buFont typeface="Arial" panose="020B0604020202020204" pitchFamily="34" charset="0"/>
                  <a:buChar char="•"/>
                </a:pPr>
                <a:r>
                  <a:rPr lang="en-US" altLang="zh-CN" sz="2800" dirty="0"/>
                  <a:t>only include as hypothesis the extracted roads located in </a:t>
                </a:r>
                <a:r>
                  <a:rPr lang="en-US" altLang="zh-CN" sz="2800" b="1" dirty="0"/>
                  <a:t>a fix radius </a:t>
                </a:r>
                <a:r>
                  <a:rPr lang="en-US" altLang="zh-CN" sz="2800" dirty="0"/>
                  <a:t>around the ground truth</a:t>
                </a:r>
              </a:p>
              <a:p>
                <a:r>
                  <a:rPr lang="en-US" altLang="zh-CN" sz="2800" dirty="0"/>
                  <a:t>the distance </a:t>
                </a:r>
                <a:r>
                  <a:rPr lang="en-US" altLang="zh-CN" sz="2800" dirty="0" smtClean="0"/>
                  <a:t>between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m:t>
                        </m:r>
                      </m:sub>
                    </m:sSub>
                  </m:oMath>
                </a14:m>
                <a:r>
                  <a:rPr lang="en-US" altLang="zh-CN" sz="2800" dirty="0" smtClean="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𝑖</m:t>
                        </m:r>
                        <m:r>
                          <a:rPr lang="en-US" altLang="zh-CN" sz="2800" b="0" i="1" smtClean="0">
                            <a:latin typeface="Cambria Math" panose="02040503050406030204" pitchFamily="18" charset="0"/>
                          </a:rPr>
                          <m:t>+1</m:t>
                        </m:r>
                      </m:sub>
                    </m:sSub>
                  </m:oMath>
                </a14:m>
                <a:r>
                  <a:rPr lang="en-US" altLang="zh-CN" sz="2800" dirty="0" smtClean="0"/>
                  <a:t> is </a:t>
                </a:r>
              </a:p>
              <a:p>
                <a:endParaRPr lang="en-US" altLang="zh-CN" sz="2800" dirty="0"/>
              </a:p>
              <a:p>
                <a:endParaRPr lang="en-US" altLang="zh-CN" sz="2800" dirty="0" smtClean="0"/>
              </a:p>
              <a:p>
                <a:pPr lvl="1"/>
                <a14:m>
                  <m:oMath xmlns:m="http://schemas.openxmlformats.org/officeDocument/2006/math">
                    <m:r>
                      <a:rPr lang="zh-CN" altLang="en-US" sz="2000" i="1" smtClean="0">
                        <a:latin typeface="Cambria Math" panose="02040503050406030204" pitchFamily="18" charset="0"/>
                      </a:rPr>
                      <m:t>𝜆</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=1</m:t>
                    </m:r>
                  </m:oMath>
                </a14:m>
                <a:r>
                  <a:rPr lang="en-US" altLang="zh-CN" sz="2000" dirty="0" smtClean="0"/>
                  <a:t> </a:t>
                </a:r>
                <a:r>
                  <a:rPr lang="en-US" altLang="zh-CN" sz="2400" dirty="0" smtClean="0"/>
                  <a:t>if </a:t>
                </a:r>
                <a:r>
                  <a:rPr lang="en-US" altLang="zh-CN" sz="2400" dirty="0"/>
                  <a:t>the edge </a:t>
                </a:r>
                <a:r>
                  <a:rPr lang="en-US" altLang="zh-CN" sz="2400" dirty="0" smtClean="0"/>
                  <a:t>existed, </a:t>
                </a:r>
                <a14:m>
                  <m:oMath xmlns:m="http://schemas.openxmlformats.org/officeDocument/2006/math">
                    <m:r>
                      <a:rPr lang="zh-CN" altLang="en-US" sz="2000" i="1">
                        <a:latin typeface="Cambria Math" panose="02040503050406030204" pitchFamily="18" charset="0"/>
                      </a:rPr>
                      <m:t>𝜆</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r>
                      <a:rPr lang="en-US" altLang="zh-CN" sz="2000" b="0" i="1" smtClean="0">
                        <a:latin typeface="Cambria Math" panose="02040503050406030204" pitchFamily="18" charset="0"/>
                      </a:rPr>
                      <m:t>𝑐</m:t>
                    </m:r>
                  </m:oMath>
                </a14:m>
                <a:r>
                  <a:rPr lang="en-US" altLang="zh-CN" sz="2400" dirty="0"/>
                  <a:t> </a:t>
                </a:r>
                <a:r>
                  <a:rPr lang="en-US" altLang="zh-CN" sz="2400" dirty="0" smtClean="0"/>
                  <a:t>and </a:t>
                </a:r>
                <a14:m>
                  <m:oMath xmlns:m="http://schemas.openxmlformats.org/officeDocument/2006/math">
                    <m:r>
                      <a:rPr lang="en-US" altLang="zh-CN" sz="2400" i="1">
                        <a:latin typeface="Cambria Math" panose="02040503050406030204" pitchFamily="18" charset="0"/>
                      </a:rPr>
                      <m:t>𝑐</m:t>
                    </m:r>
                  </m:oMath>
                </a14:m>
                <a:r>
                  <a:rPr lang="en-US" altLang="zh-CN" sz="2400" dirty="0" smtClean="0"/>
                  <a:t> </a:t>
                </a:r>
                <a:r>
                  <a:rPr lang="en-US" altLang="zh-CN" sz="2400" dirty="0"/>
                  <a:t>as a large constant if the edge is an </a:t>
                </a:r>
                <a:r>
                  <a:rPr lang="en-US" altLang="zh-CN" sz="2400" dirty="0" smtClean="0"/>
                  <a:t>augmented edge.</a:t>
                </a:r>
              </a:p>
              <a:p>
                <a:pPr lvl="1"/>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𝜙</m:t>
                        </m:r>
                      </m:e>
                      <m:sub>
                        <m:r>
                          <a:rPr lang="en-US" altLang="zh-CN" sz="2000" b="0" i="1" smtClean="0">
                            <a:latin typeface="Cambria Math" panose="02040503050406030204" pitchFamily="18" charset="0"/>
                          </a:rPr>
                          <m:t>𝑑</m:t>
                        </m:r>
                      </m:sub>
                    </m:sSub>
                    <m:r>
                      <a:rPr lang="zh-CN" altLang="en-US" sz="2000" i="1" smtClean="0">
                        <a:latin typeface="Cambria Math" panose="02040503050406030204" pitchFamily="18" charset="0"/>
                      </a:rPr>
                      <m:t> </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a14:m>
                <a:r>
                  <a:rPr lang="en-US" altLang="zh-CN" sz="2000" dirty="0"/>
                  <a:t> </a:t>
                </a:r>
                <a:r>
                  <a:rPr lang="en-US" altLang="zh-CN" sz="2400" dirty="0"/>
                  <a:t>measurs the distance to the closest </a:t>
                </a:r>
                <a:r>
                  <a:rPr lang="en-US" altLang="zh-CN" sz="2400" dirty="0" smtClean="0"/>
                  <a:t>ground truth </a:t>
                </a:r>
                <a:r>
                  <a:rPr lang="en-US" altLang="zh-CN" sz="2400" dirty="0"/>
                  <a:t>road </a:t>
                </a:r>
                <a:r>
                  <a:rPr lang="en-US" altLang="zh-CN" sz="2400" dirty="0" smtClean="0"/>
                  <a:t>edge</a:t>
                </a:r>
                <a:endParaRPr lang="en-US" altLang="zh-CN" sz="2400" dirty="0"/>
              </a:p>
              <a:p>
                <a:pPr>
                  <a:lnSpc>
                    <a:spcPct val="150000"/>
                  </a:lnSpc>
                </a:pPr>
                <a:r>
                  <a:rPr lang="en-US" altLang="zh-CN" sz="2800" dirty="0"/>
                  <a:t>The minimum path can be solved by the Dijkstra algorithm [5</a:t>
                </a:r>
                <a:r>
                  <a:rPr lang="en-US" altLang="zh-CN" sz="2800" dirty="0" smtClean="0"/>
                  <a:t>].</a:t>
                </a:r>
              </a:p>
            </p:txBody>
          </p:sp>
        </mc:Choice>
        <mc:Fallback xmlns="">
          <p:sp>
            <p:nvSpPr>
              <p:cNvPr id="5" name="文本框 4"/>
              <p:cNvSpPr txBox="1">
                <a:spLocks noRot="1" noChangeAspect="1" noMove="1" noResize="1" noEditPoints="1" noAdjustHandles="1" noChangeArrowheads="1" noChangeShapeType="1" noTextEdit="1"/>
              </p:cNvSpPr>
              <p:nvPr/>
            </p:nvSpPr>
            <p:spPr>
              <a:xfrm>
                <a:off x="705129" y="985338"/>
                <a:ext cx="10616676" cy="5262979"/>
              </a:xfrm>
              <a:prstGeom prst="rect">
                <a:avLst/>
              </a:prstGeom>
              <a:blipFill rotWithShape="0">
                <a:blip r:embed="rId3"/>
                <a:stretch>
                  <a:fillRect l="-1206" t="-1159" b="-1738"/>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3520514" y="3653269"/>
            <a:ext cx="5038730" cy="856385"/>
          </a:xfrm>
          <a:prstGeom prst="rect">
            <a:avLst/>
          </a:prstGeom>
        </p:spPr>
      </p:pic>
    </p:spTree>
    <p:extLst>
      <p:ext uri="{BB962C8B-B14F-4D97-AF65-F5344CB8AC3E}">
        <p14:creationId xmlns:p14="http://schemas.microsoft.com/office/powerpoint/2010/main" val="2152509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4.1 </a:t>
            </a:r>
            <a:r>
              <a:rPr lang="en-US" altLang="zh-CN" sz="4000" dirty="0"/>
              <a:t>Assignment of GT roads to extracted roads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9" y="985338"/>
                <a:ext cx="10616676" cy="5262979"/>
              </a:xfrm>
              <a:prstGeom prst="rect">
                <a:avLst/>
              </a:prstGeom>
              <a:noFill/>
            </p:spPr>
            <p:txBody>
              <a:bodyPr wrap="square" rtlCol="0">
                <a:spAutoFit/>
              </a:bodyPr>
              <a:lstStyle/>
              <a:p>
                <a:r>
                  <a:rPr lang="en-US" altLang="zh-CN" sz="2800" dirty="0" smtClean="0"/>
                  <a:t>this assignment as a set of shortest path problems defined</a:t>
                </a:r>
              </a:p>
              <a:p>
                <a:pPr marL="914400" lvl="1" indent="-457200">
                  <a:buFont typeface="Arial" panose="020B0604020202020204" pitchFamily="34" charset="0"/>
                  <a:buChar char="•"/>
                </a:pPr>
                <a:r>
                  <a:rPr lang="en-US" altLang="zh-CN" sz="2800" dirty="0"/>
                  <a:t>each intersection and the road ends connected to that intersection in the ground truth network</a:t>
                </a:r>
              </a:p>
              <a:p>
                <a:pPr marL="914400" lvl="1" indent="-457200">
                  <a:buFont typeface="Arial" panose="020B0604020202020204" pitchFamily="34" charset="0"/>
                  <a:buChar char="•"/>
                </a:pPr>
                <a:r>
                  <a:rPr lang="en-US" altLang="zh-CN" sz="2800" dirty="0"/>
                  <a:t>only include as hypothesis the extracted roads located in </a:t>
                </a:r>
                <a:r>
                  <a:rPr lang="en-US" altLang="zh-CN" sz="2800" b="1" dirty="0"/>
                  <a:t>a fix radius </a:t>
                </a:r>
                <a:r>
                  <a:rPr lang="en-US" altLang="zh-CN" sz="2800" dirty="0"/>
                  <a:t>around the ground truth</a:t>
                </a:r>
              </a:p>
              <a:p>
                <a:r>
                  <a:rPr lang="en-US" altLang="zh-CN" sz="2800" dirty="0"/>
                  <a:t>the distance </a:t>
                </a:r>
                <a:r>
                  <a:rPr lang="en-US" altLang="zh-CN" sz="2800" dirty="0" smtClean="0"/>
                  <a:t>between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m:t>
                        </m:r>
                      </m:sub>
                    </m:sSub>
                  </m:oMath>
                </a14:m>
                <a:r>
                  <a:rPr lang="en-US" altLang="zh-CN" sz="2800" dirty="0" smtClean="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𝑖</m:t>
                        </m:r>
                        <m:r>
                          <a:rPr lang="en-US" altLang="zh-CN" sz="2800" b="0" i="1" smtClean="0">
                            <a:latin typeface="Cambria Math" panose="02040503050406030204" pitchFamily="18" charset="0"/>
                          </a:rPr>
                          <m:t>+1</m:t>
                        </m:r>
                      </m:sub>
                    </m:sSub>
                  </m:oMath>
                </a14:m>
                <a:r>
                  <a:rPr lang="en-US" altLang="zh-CN" sz="2800" dirty="0" smtClean="0"/>
                  <a:t> is </a:t>
                </a:r>
              </a:p>
              <a:p>
                <a:endParaRPr lang="en-US" altLang="zh-CN" sz="2800" dirty="0"/>
              </a:p>
              <a:p>
                <a:endParaRPr lang="en-US" altLang="zh-CN" sz="2800" dirty="0" smtClean="0"/>
              </a:p>
              <a:p>
                <a:pPr lvl="1"/>
                <a14:m>
                  <m:oMath xmlns:m="http://schemas.openxmlformats.org/officeDocument/2006/math">
                    <m:r>
                      <a:rPr lang="zh-CN" altLang="en-US" sz="2000" i="1" smtClean="0">
                        <a:latin typeface="Cambria Math" panose="02040503050406030204" pitchFamily="18" charset="0"/>
                      </a:rPr>
                      <m:t>𝜆</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=1</m:t>
                    </m:r>
                  </m:oMath>
                </a14:m>
                <a:r>
                  <a:rPr lang="en-US" altLang="zh-CN" sz="2000" dirty="0" smtClean="0"/>
                  <a:t> </a:t>
                </a:r>
                <a:r>
                  <a:rPr lang="en-US" altLang="zh-CN" sz="2400" dirty="0" smtClean="0"/>
                  <a:t>if </a:t>
                </a:r>
                <a:r>
                  <a:rPr lang="en-US" altLang="zh-CN" sz="2400" dirty="0"/>
                  <a:t>the edge </a:t>
                </a:r>
                <a:r>
                  <a:rPr lang="en-US" altLang="zh-CN" sz="2400" dirty="0" smtClean="0"/>
                  <a:t>existed, </a:t>
                </a:r>
                <a14:m>
                  <m:oMath xmlns:m="http://schemas.openxmlformats.org/officeDocument/2006/math">
                    <m:r>
                      <a:rPr lang="zh-CN" altLang="en-US" sz="2000" i="1">
                        <a:latin typeface="Cambria Math" panose="02040503050406030204" pitchFamily="18" charset="0"/>
                      </a:rPr>
                      <m:t>𝜆</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r>
                      <a:rPr lang="en-US" altLang="zh-CN" sz="2000" b="0" i="1" smtClean="0">
                        <a:latin typeface="Cambria Math" panose="02040503050406030204" pitchFamily="18" charset="0"/>
                      </a:rPr>
                      <m:t>𝑐</m:t>
                    </m:r>
                  </m:oMath>
                </a14:m>
                <a:r>
                  <a:rPr lang="en-US" altLang="zh-CN" sz="2400" dirty="0"/>
                  <a:t> </a:t>
                </a:r>
                <a:r>
                  <a:rPr lang="en-US" altLang="zh-CN" sz="2400" dirty="0" smtClean="0"/>
                  <a:t>and </a:t>
                </a:r>
                <a14:m>
                  <m:oMath xmlns:m="http://schemas.openxmlformats.org/officeDocument/2006/math">
                    <m:r>
                      <a:rPr lang="en-US" altLang="zh-CN" sz="2400" i="1">
                        <a:latin typeface="Cambria Math" panose="02040503050406030204" pitchFamily="18" charset="0"/>
                      </a:rPr>
                      <m:t>𝑐</m:t>
                    </m:r>
                  </m:oMath>
                </a14:m>
                <a:r>
                  <a:rPr lang="en-US" altLang="zh-CN" sz="2400" dirty="0" smtClean="0"/>
                  <a:t> </a:t>
                </a:r>
                <a:r>
                  <a:rPr lang="en-US" altLang="zh-CN" sz="2400" dirty="0"/>
                  <a:t>as a large constant if the edge is an </a:t>
                </a:r>
                <a:r>
                  <a:rPr lang="en-US" altLang="zh-CN" sz="2400" dirty="0" smtClean="0"/>
                  <a:t>augmented edge.</a:t>
                </a:r>
              </a:p>
              <a:p>
                <a:pPr lvl="1"/>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𝜙</m:t>
                        </m:r>
                      </m:e>
                      <m:sub>
                        <m:r>
                          <a:rPr lang="en-US" altLang="zh-CN" sz="2000" b="0" i="1" smtClean="0">
                            <a:latin typeface="Cambria Math" panose="02040503050406030204" pitchFamily="18" charset="0"/>
                          </a:rPr>
                          <m:t>𝑑</m:t>
                        </m:r>
                      </m:sub>
                    </m:sSub>
                    <m:r>
                      <a:rPr lang="zh-CN" altLang="en-US" sz="2000" i="1" smtClean="0">
                        <a:latin typeface="Cambria Math" panose="02040503050406030204" pitchFamily="18" charset="0"/>
                      </a:rPr>
                      <m:t> </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a14:m>
                <a:r>
                  <a:rPr lang="en-US" altLang="zh-CN" sz="2000" dirty="0"/>
                  <a:t> </a:t>
                </a:r>
                <a:r>
                  <a:rPr lang="en-US" altLang="zh-CN" sz="2400" dirty="0"/>
                  <a:t>measurs the distance to the closest </a:t>
                </a:r>
                <a:r>
                  <a:rPr lang="en-US" altLang="zh-CN" sz="2400" dirty="0" smtClean="0"/>
                  <a:t>ground truth </a:t>
                </a:r>
                <a:r>
                  <a:rPr lang="en-US" altLang="zh-CN" sz="2400" dirty="0"/>
                  <a:t>road </a:t>
                </a:r>
                <a:r>
                  <a:rPr lang="en-US" altLang="zh-CN" sz="2400" dirty="0" smtClean="0"/>
                  <a:t>edge</a:t>
                </a:r>
                <a:endParaRPr lang="en-US" altLang="zh-CN" sz="2400" dirty="0"/>
              </a:p>
              <a:p>
                <a:pPr>
                  <a:lnSpc>
                    <a:spcPct val="150000"/>
                  </a:lnSpc>
                </a:pPr>
                <a:r>
                  <a:rPr lang="en-US" altLang="zh-CN" sz="2800" dirty="0"/>
                  <a:t>The minimum path can be solved by the Dijkstra algorithm [5</a:t>
                </a:r>
                <a:r>
                  <a:rPr lang="en-US" altLang="zh-CN" sz="2800" dirty="0" smtClean="0"/>
                  <a:t>].</a:t>
                </a:r>
              </a:p>
            </p:txBody>
          </p:sp>
        </mc:Choice>
        <mc:Fallback xmlns="">
          <p:sp>
            <p:nvSpPr>
              <p:cNvPr id="5" name="文本框 4"/>
              <p:cNvSpPr txBox="1">
                <a:spLocks noRot="1" noChangeAspect="1" noMove="1" noResize="1" noEditPoints="1" noAdjustHandles="1" noChangeArrowheads="1" noChangeShapeType="1" noTextEdit="1"/>
              </p:cNvSpPr>
              <p:nvPr/>
            </p:nvSpPr>
            <p:spPr>
              <a:xfrm>
                <a:off x="705129" y="985338"/>
                <a:ext cx="10616676" cy="5262979"/>
              </a:xfrm>
              <a:prstGeom prst="rect">
                <a:avLst/>
              </a:prstGeom>
              <a:blipFill rotWithShape="0">
                <a:blip r:embed="rId3"/>
                <a:stretch>
                  <a:fillRect l="-1206" t="-1159" b="-1738"/>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3520514" y="3653269"/>
            <a:ext cx="5038730" cy="856385"/>
          </a:xfrm>
          <a:prstGeom prst="rect">
            <a:avLst/>
          </a:prstGeom>
        </p:spPr>
      </p:pic>
      <p:pic>
        <p:nvPicPr>
          <p:cNvPr id="6" name="图片 5"/>
          <p:cNvPicPr>
            <a:picLocks noChangeAspect="1"/>
          </p:cNvPicPr>
          <p:nvPr/>
        </p:nvPicPr>
        <p:blipFill>
          <a:blip r:embed="rId5"/>
          <a:stretch>
            <a:fillRect/>
          </a:stretch>
        </p:blipFill>
        <p:spPr>
          <a:xfrm>
            <a:off x="2833063" y="1110029"/>
            <a:ext cx="6360807" cy="5362373"/>
          </a:xfrm>
          <a:prstGeom prst="rect">
            <a:avLst/>
          </a:prstGeom>
        </p:spPr>
      </p:pic>
    </p:spTree>
    <p:extLst>
      <p:ext uri="{BB962C8B-B14F-4D97-AF65-F5344CB8AC3E}">
        <p14:creationId xmlns:p14="http://schemas.microsoft.com/office/powerpoint/2010/main" val="2502822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4.2 </a:t>
            </a:r>
            <a:r>
              <a:rPr lang="en-US" altLang="zh-CN" sz="4000" dirty="0"/>
              <a:t>Learning</a:t>
            </a:r>
            <a:endParaRPr lang="zh-CN" altLang="en-US" sz="4000" dirty="0"/>
          </a:p>
        </p:txBody>
      </p:sp>
      <p:sp>
        <p:nvSpPr>
          <p:cNvPr id="5" name="文本框 4"/>
          <p:cNvSpPr txBox="1"/>
          <p:nvPr/>
        </p:nvSpPr>
        <p:spPr>
          <a:xfrm>
            <a:off x="705128" y="985338"/>
            <a:ext cx="10631353"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all the original edges on the shortest path are considered as true </a:t>
            </a:r>
            <a:r>
              <a:rPr lang="en-US" altLang="zh-CN" sz="2800" dirty="0" smtClean="0"/>
              <a:t>positives</a:t>
            </a:r>
          </a:p>
          <a:p>
            <a:pPr marL="457200" indent="-457200">
              <a:buFont typeface="Arial" panose="020B0604020202020204" pitchFamily="34" charset="0"/>
              <a:buChar char="•"/>
            </a:pPr>
            <a:r>
              <a:rPr lang="en-US" altLang="zh-CN" sz="2800" dirty="0" smtClean="0"/>
              <a:t>the </a:t>
            </a:r>
            <a:r>
              <a:rPr lang="en-US" altLang="zh-CN" sz="2800" dirty="0"/>
              <a:t>edges that are not part of any shortest path are considered as false </a:t>
            </a:r>
            <a:r>
              <a:rPr lang="en-US" altLang="zh-CN" sz="2800" dirty="0" smtClean="0"/>
              <a:t>positives</a:t>
            </a:r>
          </a:p>
          <a:p>
            <a:endParaRPr lang="en-US" altLang="zh-CN" sz="2800" dirty="0"/>
          </a:p>
          <a:p>
            <a:pPr marL="457200" indent="-457200">
              <a:buFont typeface="Arial" panose="020B0604020202020204" pitchFamily="34" charset="0"/>
              <a:buChar char="•"/>
            </a:pPr>
            <a:r>
              <a:rPr lang="en-US" altLang="zh-CN" sz="2800" dirty="0" smtClean="0"/>
              <a:t>train model </a:t>
            </a:r>
            <a:r>
              <a:rPr lang="en-US" altLang="zh-CN" sz="2800" dirty="0"/>
              <a:t>using max margin loss </a:t>
            </a:r>
            <a:endParaRPr lang="en-US" altLang="zh-CN" sz="2800" dirty="0" smtClean="0"/>
          </a:p>
          <a:p>
            <a:pPr marL="457200" indent="-457200">
              <a:buFont typeface="Arial" panose="020B0604020202020204" pitchFamily="34" charset="0"/>
              <a:buChar char="•"/>
            </a:pPr>
            <a:r>
              <a:rPr lang="en-US" altLang="zh-CN" sz="2800" dirty="0" smtClean="0"/>
              <a:t>use </a:t>
            </a:r>
            <a:r>
              <a:rPr lang="en-US" altLang="zh-CN" sz="2800" dirty="0"/>
              <a:t>the Hamming distance as the task </a:t>
            </a:r>
            <a:r>
              <a:rPr lang="en-US" altLang="zh-CN" sz="2800" dirty="0" smtClean="0"/>
              <a:t>loss</a:t>
            </a:r>
            <a:endParaRPr lang="en-US" altLang="zh-CN" sz="2800" dirty="0"/>
          </a:p>
        </p:txBody>
      </p:sp>
    </p:spTree>
    <p:extLst>
      <p:ext uri="{BB962C8B-B14F-4D97-AF65-F5344CB8AC3E}">
        <p14:creationId xmlns:p14="http://schemas.microsoft.com/office/powerpoint/2010/main" val="1597730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4.3 </a:t>
            </a:r>
            <a:r>
              <a:rPr lang="en-US" altLang="zh-CN" sz="4000" dirty="0"/>
              <a:t>Evaluating Topology</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8" y="1006120"/>
                <a:ext cx="10616676" cy="3174972"/>
              </a:xfrm>
              <a:prstGeom prst="rect">
                <a:avLst/>
              </a:prstGeom>
              <a:noFill/>
            </p:spPr>
            <p:txBody>
              <a:bodyPr wrap="square" rtlCol="0">
                <a:spAutoFit/>
              </a:bodyPr>
              <a:lstStyle/>
              <a:p>
                <a:r>
                  <a:rPr lang="en-US" altLang="zh-CN" sz="2800" dirty="0" smtClean="0"/>
                  <a:t>a new set of metrics:</a:t>
                </a:r>
              </a:p>
              <a:p>
                <a:pPr marL="914400" lvl="1" indent="-457200">
                  <a:buFont typeface="Arial" panose="020B0604020202020204" pitchFamily="34" charset="0"/>
                  <a:buChar char="•"/>
                </a:pPr>
                <a:r>
                  <a:rPr lang="en-US" altLang="zh-CN" sz="2800" dirty="0" smtClean="0"/>
                  <a:t>the </a:t>
                </a:r>
                <a:r>
                  <a:rPr lang="en-US" altLang="zh-CN" sz="2800" dirty="0"/>
                  <a:t>precision of each segment </a:t>
                </a:r>
                <a:r>
                  <a:rPr lang="en-US" altLang="zh-CN" sz="2800" dirty="0" smtClean="0"/>
                  <a:t>is </a:t>
                </a:r>
                <a:r>
                  <a:rPr lang="en-US" altLang="zh-CN" sz="2800" dirty="0"/>
                  <a:t>the ratio of the true positive length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𝑝</m:t>
                        </m:r>
                      </m:sub>
                      <m:sup>
                        <m:r>
                          <a:rPr lang="en-US" altLang="zh-CN" sz="2800" b="0" i="1" smtClean="0">
                            <a:latin typeface="Cambria Math" panose="02040503050406030204" pitchFamily="18" charset="0"/>
                          </a:rPr>
                          <m:t>∗</m:t>
                        </m:r>
                      </m:sup>
                    </m:sSubSup>
                  </m:oMath>
                </a14:m>
                <a:r>
                  <a:rPr lang="en-US" altLang="zh-CN" sz="2800" dirty="0" smtClean="0"/>
                  <a:t> to </a:t>
                </a:r>
                <a:r>
                  <a:rPr lang="en-US" altLang="zh-CN" sz="2800" dirty="0"/>
                  <a:t>the extracted </a:t>
                </a:r>
                <a:r>
                  <a:rPr lang="en-US" altLang="zh-CN" sz="2800" dirty="0" smtClean="0"/>
                  <a:t>length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𝑝</m:t>
                        </m:r>
                      </m:sub>
                    </m:sSub>
                  </m:oMath>
                </a14:m>
                <a:r>
                  <a:rPr lang="en-US" altLang="zh-CN" sz="2800" dirty="0" smtClean="0"/>
                  <a:t>. </a:t>
                </a:r>
              </a:p>
              <a:p>
                <a:pPr marL="914400" lvl="1" indent="-457200">
                  <a:buFont typeface="Arial" panose="020B0604020202020204" pitchFamily="34" charset="0"/>
                  <a:buChar char="•"/>
                </a:pPr>
                <a:r>
                  <a:rPr lang="en-US" altLang="zh-CN" sz="2800" dirty="0" smtClean="0"/>
                  <a:t>the </a:t>
                </a:r>
                <a:r>
                  <a:rPr lang="en-US" altLang="zh-CN" sz="2800" dirty="0"/>
                  <a:t>final precision </a:t>
                </a:r>
                <a:r>
                  <a:rPr lang="en-US" altLang="zh-CN" sz="2800" dirty="0" smtClean="0"/>
                  <a:t>is </a:t>
                </a:r>
                <a:r>
                  <a:rPr lang="en-US" altLang="zh-CN" sz="2800" dirty="0"/>
                  <a:t>the average precision of each segment weighted by its ground truth length </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𝑑</m:t>
                        </m:r>
                      </m:e>
                      <m:sub>
                        <m:r>
                          <a:rPr lang="en-US" altLang="zh-CN" sz="2800" i="1">
                            <a:latin typeface="Cambria Math" panose="02040503050406030204" pitchFamily="18" charset="0"/>
                          </a:rPr>
                          <m:t>𝑝</m:t>
                        </m:r>
                      </m:sub>
                      <m:sup>
                        <m:r>
                          <a:rPr lang="en-US" altLang="zh-CN" sz="2800" i="1">
                            <a:latin typeface="Cambria Math" panose="02040503050406030204" pitchFamily="18" charset="0"/>
                          </a:rPr>
                          <m:t>∗</m:t>
                        </m:r>
                      </m:sup>
                    </m:sSubSup>
                  </m:oMath>
                </a14:m>
                <a:endParaRPr lang="en-US" altLang="zh-CN" sz="2800" dirty="0" smtClean="0"/>
              </a:p>
              <a:p>
                <a:endParaRPr lang="en-US" altLang="zh-CN" sz="2800" dirty="0"/>
              </a:p>
              <a:p>
                <a:endParaRPr lang="en-US" altLang="zh-CN" sz="28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705128" y="1006120"/>
                <a:ext cx="10616676" cy="3174972"/>
              </a:xfrm>
              <a:prstGeom prst="rect">
                <a:avLst/>
              </a:prstGeom>
              <a:blipFill rotWithShape="0">
                <a:blip r:embed="rId3"/>
                <a:stretch>
                  <a:fillRect l="-1206" t="-1727"/>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3019770" y="3458456"/>
            <a:ext cx="6019133" cy="1632307"/>
          </a:xfrm>
          <a:prstGeom prst="rect">
            <a:avLst/>
          </a:prstGeom>
        </p:spPr>
      </p:pic>
    </p:spTree>
    <p:extLst>
      <p:ext uri="{BB962C8B-B14F-4D97-AF65-F5344CB8AC3E}">
        <p14:creationId xmlns:p14="http://schemas.microsoft.com/office/powerpoint/2010/main" val="2829587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4.3 </a:t>
            </a:r>
            <a:r>
              <a:rPr lang="en-US" altLang="zh-CN" sz="4000" dirty="0"/>
              <a:t>Evaluating Topology</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8" y="1006120"/>
                <a:ext cx="10616676" cy="5570756"/>
              </a:xfrm>
              <a:prstGeom prst="rect">
                <a:avLst/>
              </a:prstGeom>
              <a:noFill/>
            </p:spPr>
            <p:txBody>
              <a:bodyPr wrap="square" rtlCol="0">
                <a:spAutoFit/>
              </a:bodyPr>
              <a:lstStyle/>
              <a:p>
                <a:r>
                  <a:rPr lang="en-US" altLang="zh-CN" sz="2800" dirty="0" smtClean="0"/>
                  <a:t>We </a:t>
                </a:r>
                <a:r>
                  <a:rPr lang="en-US" altLang="zh-CN" sz="2800" dirty="0"/>
                  <a:t>define recall </a:t>
                </a:r>
                <a:r>
                  <a:rPr lang="en-US" altLang="zh-CN" sz="2800" dirty="0" smtClean="0"/>
                  <a:t>as</a:t>
                </a:r>
              </a:p>
              <a:p>
                <a:endParaRPr lang="en-US" altLang="zh-CN" sz="2800" dirty="0" smtClean="0"/>
              </a:p>
              <a:p>
                <a:endParaRPr lang="en-US" altLang="zh-CN" sz="2800" dirty="0" smtClean="0"/>
              </a:p>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1</m:t>
                        </m:r>
                      </m:sub>
                    </m:sSub>
                  </m:oMath>
                </a14:m>
                <a:r>
                  <a:rPr lang="en-US" altLang="zh-CN" sz="2800" dirty="0" smtClean="0"/>
                  <a:t> is </a:t>
                </a:r>
                <a:r>
                  <a:rPr lang="en-US" altLang="zh-CN" sz="2800" dirty="0"/>
                  <a:t>the harmonic mean of precision </a:t>
                </a:r>
                <a:r>
                  <a:rPr lang="en-US" altLang="zh-CN" sz="2800" dirty="0" smtClean="0"/>
                  <a:t>and recall, </a:t>
                </a:r>
              </a:p>
              <a:p>
                <a:endParaRPr lang="en-US" altLang="zh-CN" sz="2800" dirty="0"/>
              </a:p>
              <a:p>
                <a:endParaRPr lang="en-US" altLang="zh-CN" sz="2800" dirty="0" smtClean="0"/>
              </a:p>
              <a:p>
                <a:endParaRPr lang="en-US" altLang="zh-CN" sz="2800" dirty="0"/>
              </a:p>
              <a:p>
                <a:r>
                  <a:rPr lang="en-US" altLang="zh-CN" sz="2800" dirty="0"/>
                  <a:t>Connected Road Ratio (CRR</a:t>
                </a:r>
                <a:r>
                  <a:rPr lang="en-US" altLang="zh-CN" sz="2800" dirty="0" smtClean="0"/>
                  <a:t>) captures the </a:t>
                </a:r>
                <a:r>
                  <a:rPr lang="en-US" altLang="zh-CN" sz="2800" dirty="0"/>
                  <a:t>ratio of </a:t>
                </a:r>
                <a:r>
                  <a:rPr lang="en-US" altLang="zh-CN" sz="2800" dirty="0" smtClean="0"/>
                  <a:t>road segments </a:t>
                </a:r>
                <a:r>
                  <a:rPr lang="en-US" altLang="zh-CN" sz="2800" dirty="0"/>
                  <a:t>which were estimated without </a:t>
                </a:r>
                <a:r>
                  <a:rPr lang="en-US" altLang="zh-CN" sz="2800" dirty="0" smtClean="0"/>
                  <a:t>discontinuities</a:t>
                </a:r>
              </a:p>
              <a:p>
                <a:endParaRPr lang="en-US" altLang="zh-CN" sz="2800" dirty="0"/>
              </a:p>
              <a:p>
                <a:endParaRPr lang="en-US" altLang="zh-CN" sz="2800" dirty="0" smtClean="0"/>
              </a:p>
              <a:p>
                <a:pPr lvl="1"/>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𝑐𝑜𝑛</m:t>
                        </m:r>
                      </m:sub>
                    </m:sSub>
                  </m:oMath>
                </a14:m>
                <a:r>
                  <a:rPr lang="en-US" altLang="zh-CN" sz="2400" dirty="0" smtClean="0"/>
                  <a:t> the </a:t>
                </a:r>
                <a:r>
                  <a:rPr lang="en-US" altLang="zh-CN" sz="2400" dirty="0"/>
                  <a:t>number of road segments extracted </a:t>
                </a:r>
                <a:r>
                  <a:rPr lang="en-US" altLang="zh-CN" sz="2400" dirty="0" smtClean="0"/>
                  <a:t>without discontinuities,</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b="0" i="1" smtClean="0">
                            <a:latin typeface="Cambria Math" panose="02040503050406030204" pitchFamily="18" charset="0"/>
                          </a:rPr>
                          <m:t>𝑔𝑡</m:t>
                        </m:r>
                      </m:sub>
                    </m:sSub>
                  </m:oMath>
                </a14:m>
                <a:r>
                  <a:rPr lang="en-US" altLang="zh-CN" sz="2400" dirty="0" smtClean="0"/>
                  <a:t> </a:t>
                </a:r>
                <a:r>
                  <a:rPr lang="en-US" altLang="zh-CN" sz="2400" dirty="0"/>
                  <a:t>the number of GT </a:t>
                </a:r>
                <a:r>
                  <a:rPr lang="en-US" altLang="zh-CN" sz="2400" dirty="0" smtClean="0"/>
                  <a:t>segments</a:t>
                </a:r>
                <a:endParaRPr lang="en-US" altLang="zh-CN"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705128" y="1006120"/>
                <a:ext cx="10616676" cy="5570756"/>
              </a:xfrm>
              <a:prstGeom prst="rect">
                <a:avLst/>
              </a:prstGeom>
              <a:blipFill rotWithShape="0">
                <a:blip r:embed="rId3"/>
                <a:stretch>
                  <a:fillRect l="-1206" t="-985" r="-115" b="-2079"/>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3687625" y="1093828"/>
            <a:ext cx="2520628" cy="1108549"/>
          </a:xfrm>
          <a:prstGeom prst="rect">
            <a:avLst/>
          </a:prstGeom>
        </p:spPr>
      </p:pic>
      <p:pic>
        <p:nvPicPr>
          <p:cNvPr id="7" name="图片 6"/>
          <p:cNvPicPr>
            <a:picLocks noChangeAspect="1"/>
          </p:cNvPicPr>
          <p:nvPr/>
        </p:nvPicPr>
        <p:blipFill>
          <a:blip r:embed="rId5"/>
          <a:stretch>
            <a:fillRect/>
          </a:stretch>
        </p:blipFill>
        <p:spPr>
          <a:xfrm>
            <a:off x="3687626" y="2688569"/>
            <a:ext cx="3035292" cy="1027573"/>
          </a:xfrm>
          <a:prstGeom prst="rect">
            <a:avLst/>
          </a:prstGeom>
        </p:spPr>
      </p:pic>
      <p:pic>
        <p:nvPicPr>
          <p:cNvPr id="2" name="图片 1"/>
          <p:cNvPicPr>
            <a:picLocks noChangeAspect="1"/>
          </p:cNvPicPr>
          <p:nvPr/>
        </p:nvPicPr>
        <p:blipFill>
          <a:blip r:embed="rId6"/>
          <a:stretch>
            <a:fillRect/>
          </a:stretch>
        </p:blipFill>
        <p:spPr>
          <a:xfrm>
            <a:off x="4363749" y="4853046"/>
            <a:ext cx="1948414" cy="848696"/>
          </a:xfrm>
          <a:prstGeom prst="rect">
            <a:avLst/>
          </a:prstGeom>
        </p:spPr>
      </p:pic>
    </p:spTree>
    <p:extLst>
      <p:ext uri="{BB962C8B-B14F-4D97-AF65-F5344CB8AC3E}">
        <p14:creationId xmlns:p14="http://schemas.microsoft.com/office/powerpoint/2010/main" val="2285494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8" y="1006120"/>
                <a:ext cx="10616676" cy="4462760"/>
              </a:xfrm>
              <a:prstGeom prst="rect">
                <a:avLst/>
              </a:prstGeom>
              <a:noFill/>
            </p:spPr>
            <p:txBody>
              <a:bodyPr wrap="square" rtlCol="0">
                <a:spAutoFit/>
              </a:bodyPr>
              <a:lstStyle/>
              <a:p>
                <a:r>
                  <a:rPr lang="en-US" altLang="zh-CN" sz="2800" dirty="0" smtClean="0"/>
                  <a:t>We </a:t>
                </a:r>
                <a:r>
                  <a:rPr lang="en-US" altLang="zh-CN" sz="2800" dirty="0"/>
                  <a:t>use the </a:t>
                </a:r>
                <a:r>
                  <a:rPr lang="en-US" altLang="zh-CN" sz="2800" dirty="0" err="1"/>
                  <a:t>pixelwise</a:t>
                </a:r>
                <a:r>
                  <a:rPr lang="en-US" altLang="zh-CN" sz="2800" dirty="0"/>
                  <a:t> </a:t>
                </a:r>
                <a:r>
                  <a:rPr lang="en-US" altLang="zh-CN" sz="2800" dirty="0" smtClean="0"/>
                  <a:t>annotations of </a:t>
                </a:r>
                <a:r>
                  <a:rPr lang="en-US" altLang="zh-CN" sz="2800" dirty="0" err="1"/>
                  <a:t>TorontoCity</a:t>
                </a:r>
                <a:r>
                  <a:rPr lang="en-US" altLang="zh-CN" sz="2800" dirty="0"/>
                  <a:t> dataset [</a:t>
                </a:r>
                <a:r>
                  <a:rPr lang="en-US" altLang="zh-CN" sz="2800" dirty="0" smtClean="0"/>
                  <a:t>23] to </a:t>
                </a:r>
                <a:r>
                  <a:rPr lang="en-US" altLang="zh-CN" sz="2800" dirty="0"/>
                  <a:t>train our semantic segmentation </a:t>
                </a:r>
                <a:r>
                  <a:rPr lang="en-US" altLang="zh-CN" sz="2800" dirty="0" smtClean="0"/>
                  <a:t>network with </a:t>
                </a:r>
                <a:r>
                  <a:rPr lang="en-US" altLang="zh-CN" sz="2800" dirty="0"/>
                  <a:t>3 classes (i.e., background, road, building</a:t>
                </a:r>
                <a:r>
                  <a:rPr lang="en-US" altLang="zh-CN" sz="2800" dirty="0" smtClean="0"/>
                  <a:t>).</a:t>
                </a:r>
              </a:p>
              <a:p>
                <a:endParaRPr lang="en-US" altLang="zh-CN" sz="2800" dirty="0" smtClean="0"/>
              </a:p>
              <a:p>
                <a:r>
                  <a:rPr lang="en-US" altLang="zh-CN" sz="2800" dirty="0" smtClean="0"/>
                  <a:t>Dataset:</a:t>
                </a:r>
                <a:endParaRPr lang="en-US" altLang="zh-CN" sz="2400" dirty="0" smtClean="0"/>
              </a:p>
              <a:p>
                <a:pPr lvl="1"/>
                <a:r>
                  <a:rPr lang="en-US" altLang="zh-CN" sz="2400" dirty="0" smtClean="0"/>
                  <a:t>25</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𝑘𝑚</m:t>
                        </m:r>
                      </m:e>
                      <m:sup>
                        <m:r>
                          <a:rPr lang="en-US" altLang="zh-CN" sz="2400" b="0" i="1" smtClean="0">
                            <a:latin typeface="Cambria Math" panose="02040503050406030204" pitchFamily="18" charset="0"/>
                          </a:rPr>
                          <m:t>2</m:t>
                        </m:r>
                      </m:sup>
                    </m:sSup>
                  </m:oMath>
                </a14:m>
                <a:r>
                  <a:rPr lang="en-US" altLang="zh-CN" sz="2400" dirty="0" smtClean="0"/>
                  <a:t> </a:t>
                </a:r>
                <a:r>
                  <a:rPr lang="en-US" altLang="zh-CN" sz="2400" dirty="0"/>
                  <a:t>for training, 12</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𝑘𝑚</m:t>
                        </m:r>
                      </m:e>
                      <m:sup>
                        <m:r>
                          <a:rPr lang="en-US" altLang="zh-CN" sz="2400" i="1">
                            <a:latin typeface="Cambria Math" panose="02040503050406030204" pitchFamily="18" charset="0"/>
                          </a:rPr>
                          <m:t>2</m:t>
                        </m:r>
                      </m:sup>
                    </m:sSup>
                  </m:oMath>
                </a14:m>
                <a:r>
                  <a:rPr lang="en-US" altLang="zh-CN" sz="2400" dirty="0" smtClean="0"/>
                  <a:t> for </a:t>
                </a:r>
                <a:r>
                  <a:rPr lang="en-US" altLang="zh-CN" sz="2400" dirty="0"/>
                  <a:t>validation </a:t>
                </a:r>
                <a:r>
                  <a:rPr lang="en-US" altLang="zh-CN" sz="2400" dirty="0" smtClean="0"/>
                  <a:t>and 17.5</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𝑘𝑚</m:t>
                        </m:r>
                      </m:e>
                      <m:sup>
                        <m:r>
                          <a:rPr lang="en-US" altLang="zh-CN" sz="2400" i="1">
                            <a:latin typeface="Cambria Math" panose="02040503050406030204" pitchFamily="18" charset="0"/>
                          </a:rPr>
                          <m:t>2</m:t>
                        </m:r>
                      </m:sup>
                    </m:sSup>
                  </m:oMath>
                </a14:m>
                <a:r>
                  <a:rPr lang="en-US" altLang="zh-CN" sz="2400" dirty="0" smtClean="0"/>
                  <a:t> for </a:t>
                </a:r>
                <a:r>
                  <a:rPr lang="en-US" altLang="zh-CN" sz="2400" dirty="0"/>
                  <a:t>test.</a:t>
                </a:r>
              </a:p>
              <a:p>
                <a:pPr lvl="1"/>
                <a:r>
                  <a:rPr lang="en-US" altLang="zh-CN" sz="2400" dirty="0" smtClean="0"/>
                  <a:t>The imagery </a:t>
                </a:r>
                <a:r>
                  <a:rPr lang="en-US" altLang="zh-CN" sz="2400" dirty="0"/>
                  <a:t>consists of 5000 x</a:t>
                </a:r>
                <a:r>
                  <a:rPr lang="en-US" altLang="zh-CN" sz="2400" dirty="0" smtClean="0"/>
                  <a:t> </a:t>
                </a:r>
                <a:r>
                  <a:rPr lang="en-US" altLang="zh-CN" sz="2400" dirty="0"/>
                  <a:t>5000 pixel </a:t>
                </a:r>
                <a:r>
                  <a:rPr lang="en-US" altLang="zh-CN" sz="2400" dirty="0" err="1"/>
                  <a:t>orthorectified</a:t>
                </a:r>
                <a:r>
                  <a:rPr lang="en-US" altLang="zh-CN" sz="2400" dirty="0"/>
                  <a:t> </a:t>
                </a:r>
                <a:r>
                  <a:rPr lang="en-US" altLang="zh-CN" sz="2400" dirty="0" smtClean="0"/>
                  <a:t>images with </a:t>
                </a:r>
                <a:r>
                  <a:rPr lang="en-US" altLang="zh-CN" sz="2400" dirty="0"/>
                  <a:t>10 cm/pixel resolution and RGB color channels.</a:t>
                </a:r>
              </a:p>
              <a:p>
                <a:pPr lvl="1"/>
                <a:r>
                  <a:rPr lang="en-US" altLang="zh-CN" sz="2400" dirty="0" smtClean="0"/>
                  <a:t>The </a:t>
                </a:r>
                <a:r>
                  <a:rPr lang="en-US" altLang="zh-CN" sz="2400" dirty="0"/>
                  <a:t>dataset provides </a:t>
                </a:r>
                <a:r>
                  <a:rPr lang="en-US" altLang="zh-CN" sz="2400" dirty="0" err="1"/>
                  <a:t>pixelwise</a:t>
                </a:r>
                <a:r>
                  <a:rPr lang="en-US" altLang="zh-CN" sz="2400" dirty="0"/>
                  <a:t> annotation of the road surfaces and the buildings plus vector data defining the road center lines and the connectivity between the roads (i.e. the road graph).</a:t>
                </a:r>
                <a:endParaRPr lang="en-US" altLang="zh-CN" sz="24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705128" y="1006120"/>
                <a:ext cx="10616676" cy="4462760"/>
              </a:xfrm>
              <a:prstGeom prst="rect">
                <a:avLst/>
              </a:prstGeom>
              <a:blipFill rotWithShape="0">
                <a:blip r:embed="rId3"/>
                <a:stretch>
                  <a:fillRect l="-1206" t="-1230" r="-1379" b="-21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5021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8" y="1006120"/>
                <a:ext cx="10616676" cy="4462760"/>
              </a:xfrm>
              <a:prstGeom prst="rect">
                <a:avLst/>
              </a:prstGeom>
              <a:noFill/>
            </p:spPr>
            <p:txBody>
              <a:bodyPr wrap="square" rtlCol="0">
                <a:spAutoFit/>
              </a:bodyPr>
              <a:lstStyle/>
              <a:p>
                <a:r>
                  <a:rPr lang="en-US" altLang="zh-CN" sz="2800" dirty="0" smtClean="0"/>
                  <a:t>We </a:t>
                </a:r>
                <a:r>
                  <a:rPr lang="en-US" altLang="zh-CN" sz="2800" dirty="0"/>
                  <a:t>use the </a:t>
                </a:r>
                <a:r>
                  <a:rPr lang="en-US" altLang="zh-CN" sz="2800" dirty="0" err="1"/>
                  <a:t>pixelwise</a:t>
                </a:r>
                <a:r>
                  <a:rPr lang="en-US" altLang="zh-CN" sz="2800" dirty="0"/>
                  <a:t> </a:t>
                </a:r>
                <a:r>
                  <a:rPr lang="en-US" altLang="zh-CN" sz="2800" dirty="0" smtClean="0"/>
                  <a:t>annotations of </a:t>
                </a:r>
                <a:r>
                  <a:rPr lang="en-US" altLang="zh-CN" sz="2800" dirty="0" err="1"/>
                  <a:t>TorontoCity</a:t>
                </a:r>
                <a:r>
                  <a:rPr lang="en-US" altLang="zh-CN" sz="2800" dirty="0"/>
                  <a:t> dataset [</a:t>
                </a:r>
                <a:r>
                  <a:rPr lang="en-US" altLang="zh-CN" sz="2800" dirty="0" smtClean="0"/>
                  <a:t>23] to </a:t>
                </a:r>
                <a:r>
                  <a:rPr lang="en-US" altLang="zh-CN" sz="2800" dirty="0"/>
                  <a:t>train our semantic segmentation </a:t>
                </a:r>
                <a:r>
                  <a:rPr lang="en-US" altLang="zh-CN" sz="2800" dirty="0" smtClean="0"/>
                  <a:t>network with </a:t>
                </a:r>
                <a:r>
                  <a:rPr lang="en-US" altLang="zh-CN" sz="2800" dirty="0"/>
                  <a:t>3 classes (i.e., background, road, building</a:t>
                </a:r>
                <a:r>
                  <a:rPr lang="en-US" altLang="zh-CN" sz="2800" dirty="0" smtClean="0"/>
                  <a:t>).</a:t>
                </a:r>
              </a:p>
              <a:p>
                <a:endParaRPr lang="en-US" altLang="zh-CN" sz="2800" dirty="0" smtClean="0"/>
              </a:p>
              <a:p>
                <a:r>
                  <a:rPr lang="en-US" altLang="zh-CN" sz="2800" dirty="0" smtClean="0"/>
                  <a:t>Dataset:</a:t>
                </a:r>
                <a:endParaRPr lang="en-US" altLang="zh-CN" sz="2400" dirty="0" smtClean="0"/>
              </a:p>
              <a:p>
                <a:pPr lvl="1"/>
                <a:r>
                  <a:rPr lang="en-US" altLang="zh-CN" sz="2400" dirty="0" smtClean="0"/>
                  <a:t>25</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𝑘𝑚</m:t>
                        </m:r>
                      </m:e>
                      <m:sup>
                        <m:r>
                          <a:rPr lang="en-US" altLang="zh-CN" sz="2400" b="0" i="1" smtClean="0">
                            <a:latin typeface="Cambria Math" panose="02040503050406030204" pitchFamily="18" charset="0"/>
                          </a:rPr>
                          <m:t>2</m:t>
                        </m:r>
                      </m:sup>
                    </m:sSup>
                  </m:oMath>
                </a14:m>
                <a:r>
                  <a:rPr lang="en-US" altLang="zh-CN" sz="2400" dirty="0" smtClean="0"/>
                  <a:t> </a:t>
                </a:r>
                <a:r>
                  <a:rPr lang="en-US" altLang="zh-CN" sz="2400" dirty="0"/>
                  <a:t>for training, 12</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𝑘𝑚</m:t>
                        </m:r>
                      </m:e>
                      <m:sup>
                        <m:r>
                          <a:rPr lang="en-US" altLang="zh-CN" sz="2400" i="1">
                            <a:latin typeface="Cambria Math" panose="02040503050406030204" pitchFamily="18" charset="0"/>
                          </a:rPr>
                          <m:t>2</m:t>
                        </m:r>
                      </m:sup>
                    </m:sSup>
                  </m:oMath>
                </a14:m>
                <a:r>
                  <a:rPr lang="en-US" altLang="zh-CN" sz="2400" dirty="0" smtClean="0"/>
                  <a:t> for </a:t>
                </a:r>
                <a:r>
                  <a:rPr lang="en-US" altLang="zh-CN" sz="2400" dirty="0"/>
                  <a:t>validation </a:t>
                </a:r>
                <a:r>
                  <a:rPr lang="en-US" altLang="zh-CN" sz="2400" dirty="0" smtClean="0"/>
                  <a:t>and 17.5</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𝑘𝑚</m:t>
                        </m:r>
                      </m:e>
                      <m:sup>
                        <m:r>
                          <a:rPr lang="en-US" altLang="zh-CN" sz="2400" i="1">
                            <a:latin typeface="Cambria Math" panose="02040503050406030204" pitchFamily="18" charset="0"/>
                          </a:rPr>
                          <m:t>2</m:t>
                        </m:r>
                      </m:sup>
                    </m:sSup>
                  </m:oMath>
                </a14:m>
                <a:r>
                  <a:rPr lang="en-US" altLang="zh-CN" sz="2400" dirty="0" smtClean="0"/>
                  <a:t> for </a:t>
                </a:r>
                <a:r>
                  <a:rPr lang="en-US" altLang="zh-CN" sz="2400" dirty="0"/>
                  <a:t>test.</a:t>
                </a:r>
              </a:p>
              <a:p>
                <a:pPr lvl="1"/>
                <a:r>
                  <a:rPr lang="en-US" altLang="zh-CN" sz="2400" dirty="0" smtClean="0"/>
                  <a:t>The imagery </a:t>
                </a:r>
                <a:r>
                  <a:rPr lang="en-US" altLang="zh-CN" sz="2400" dirty="0"/>
                  <a:t>consists of 5000 x</a:t>
                </a:r>
                <a:r>
                  <a:rPr lang="en-US" altLang="zh-CN" sz="2400" dirty="0" smtClean="0"/>
                  <a:t> </a:t>
                </a:r>
                <a:r>
                  <a:rPr lang="en-US" altLang="zh-CN" sz="2400" dirty="0"/>
                  <a:t>5000 pixel </a:t>
                </a:r>
                <a:r>
                  <a:rPr lang="en-US" altLang="zh-CN" sz="2400" dirty="0" err="1"/>
                  <a:t>orthorectified</a:t>
                </a:r>
                <a:r>
                  <a:rPr lang="en-US" altLang="zh-CN" sz="2400" dirty="0"/>
                  <a:t> </a:t>
                </a:r>
                <a:r>
                  <a:rPr lang="en-US" altLang="zh-CN" sz="2400" dirty="0" smtClean="0"/>
                  <a:t>images with </a:t>
                </a:r>
                <a:r>
                  <a:rPr lang="en-US" altLang="zh-CN" sz="2400" dirty="0"/>
                  <a:t>10 cm/pixel resolution and RGB color channels.</a:t>
                </a:r>
              </a:p>
              <a:p>
                <a:pPr lvl="1"/>
                <a:r>
                  <a:rPr lang="en-US" altLang="zh-CN" sz="2400" dirty="0" smtClean="0"/>
                  <a:t>The </a:t>
                </a:r>
                <a:r>
                  <a:rPr lang="en-US" altLang="zh-CN" sz="2400" dirty="0"/>
                  <a:t>dataset provides </a:t>
                </a:r>
                <a:r>
                  <a:rPr lang="en-US" altLang="zh-CN" sz="2400" dirty="0" err="1"/>
                  <a:t>pixelwise</a:t>
                </a:r>
                <a:r>
                  <a:rPr lang="en-US" altLang="zh-CN" sz="2400" dirty="0"/>
                  <a:t> annotation of the road surfaces and the buildings plus vector data defining the road center lines and the connectivity between the roads (i.e. the road graph).</a:t>
                </a:r>
                <a:endParaRPr lang="en-US" altLang="zh-CN" sz="24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705128" y="1006120"/>
                <a:ext cx="10616676" cy="4462760"/>
              </a:xfrm>
              <a:prstGeom prst="rect">
                <a:avLst/>
              </a:prstGeom>
              <a:blipFill rotWithShape="0">
                <a:blip r:embed="rId3"/>
                <a:stretch>
                  <a:fillRect l="-1206" t="-1230" r="-1379" b="-2186"/>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1946996" y="1079355"/>
            <a:ext cx="7934758" cy="4914706"/>
          </a:xfrm>
          <a:prstGeom prst="rect">
            <a:avLst/>
          </a:prstGeom>
        </p:spPr>
      </p:pic>
    </p:spTree>
    <p:extLst>
      <p:ext uri="{BB962C8B-B14F-4D97-AF65-F5344CB8AC3E}">
        <p14:creationId xmlns:p14="http://schemas.microsoft.com/office/powerpoint/2010/main" val="3506403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p:sp>
        <p:nvSpPr>
          <p:cNvPr id="5" name="文本框 4"/>
          <p:cNvSpPr txBox="1"/>
          <p:nvPr/>
        </p:nvSpPr>
        <p:spPr>
          <a:xfrm>
            <a:off x="705128" y="1006120"/>
            <a:ext cx="10616676" cy="2369880"/>
          </a:xfrm>
          <a:prstGeom prst="rect">
            <a:avLst/>
          </a:prstGeom>
          <a:noFill/>
        </p:spPr>
        <p:txBody>
          <a:bodyPr wrap="square" rtlCol="0">
            <a:spAutoFit/>
          </a:bodyPr>
          <a:lstStyle/>
          <a:p>
            <a:r>
              <a:rPr lang="en-US" altLang="zh-CN" sz="2800" dirty="0"/>
              <a:t>Baselines</a:t>
            </a:r>
            <a:r>
              <a:rPr lang="en-US" altLang="zh-CN" sz="2800" dirty="0" smtClean="0"/>
              <a:t>:</a:t>
            </a:r>
          </a:p>
          <a:p>
            <a:pPr lvl="1"/>
            <a:r>
              <a:rPr lang="en-US" altLang="zh-CN" sz="2400" dirty="0"/>
              <a:t>we compare to the freely </a:t>
            </a:r>
            <a:r>
              <a:rPr lang="en-US" altLang="zh-CN" sz="2400" dirty="0" smtClean="0"/>
              <a:t>available </a:t>
            </a:r>
            <a:r>
              <a:rPr lang="en-US" altLang="zh-CN" sz="2400" dirty="0" err="1" smtClean="0"/>
              <a:t>OpenStreetMap</a:t>
            </a:r>
            <a:r>
              <a:rPr lang="en-US" altLang="zh-CN" sz="2400" dirty="0" smtClean="0"/>
              <a:t> </a:t>
            </a:r>
            <a:r>
              <a:rPr lang="en-US" altLang="zh-CN" sz="2400" dirty="0"/>
              <a:t>project [1] road maps as baseline</a:t>
            </a:r>
            <a:r>
              <a:rPr lang="en-US" altLang="zh-CN" sz="2400" dirty="0" smtClean="0"/>
              <a:t>.</a:t>
            </a:r>
          </a:p>
          <a:p>
            <a:pPr lvl="1"/>
            <a:r>
              <a:rPr lang="en-US" altLang="zh-CN" sz="2400" dirty="0" smtClean="0"/>
              <a:t>We compare </a:t>
            </a:r>
            <a:r>
              <a:rPr lang="en-US" altLang="zh-CN" sz="2400" dirty="0"/>
              <a:t>our method to the work </a:t>
            </a:r>
            <a:r>
              <a:rPr lang="en-US" altLang="zh-CN" sz="2400" dirty="0" smtClean="0"/>
              <a:t>of Wenger </a:t>
            </a:r>
            <a:r>
              <a:rPr lang="en-US" altLang="zh-CN" sz="2400" dirty="0"/>
              <a:t>et al. [24, 25</a:t>
            </a:r>
            <a:r>
              <a:rPr lang="en-US" altLang="zh-CN" sz="2400" dirty="0" smtClean="0"/>
              <a:t>]</a:t>
            </a:r>
          </a:p>
          <a:p>
            <a:pPr lvl="1"/>
            <a:r>
              <a:rPr lang="en-US" altLang="zh-CN" sz="2400" dirty="0"/>
              <a:t>We compare also to HED [26] which predicts </a:t>
            </a:r>
            <a:r>
              <a:rPr lang="en-US" altLang="zh-CN" sz="2400" dirty="0" smtClean="0"/>
              <a:t>the road </a:t>
            </a:r>
            <a:r>
              <a:rPr lang="en-US" altLang="zh-CN" sz="2400" dirty="0"/>
              <a:t>centerlines directly by a deep net.</a:t>
            </a:r>
          </a:p>
        </p:txBody>
      </p:sp>
      <p:pic>
        <p:nvPicPr>
          <p:cNvPr id="2" name="图片 1"/>
          <p:cNvPicPr>
            <a:picLocks noChangeAspect="1"/>
          </p:cNvPicPr>
          <p:nvPr/>
        </p:nvPicPr>
        <p:blipFill rotWithShape="1">
          <a:blip r:embed="rId3"/>
          <a:srcRect b="59378"/>
          <a:stretch/>
        </p:blipFill>
        <p:spPr>
          <a:xfrm>
            <a:off x="264425" y="3931392"/>
            <a:ext cx="5819775" cy="2058445"/>
          </a:xfrm>
          <a:prstGeom prst="rect">
            <a:avLst/>
          </a:prstGeom>
        </p:spPr>
      </p:pic>
      <p:pic>
        <p:nvPicPr>
          <p:cNvPr id="6" name="图片 5"/>
          <p:cNvPicPr>
            <a:picLocks noChangeAspect="1"/>
          </p:cNvPicPr>
          <p:nvPr/>
        </p:nvPicPr>
        <p:blipFill rotWithShape="1">
          <a:blip r:embed="rId3"/>
          <a:srcRect t="41148"/>
          <a:stretch/>
        </p:blipFill>
        <p:spPr>
          <a:xfrm>
            <a:off x="5895270" y="3459127"/>
            <a:ext cx="5819775" cy="2982191"/>
          </a:xfrm>
          <a:prstGeom prst="rect">
            <a:avLst/>
          </a:prstGeom>
        </p:spPr>
      </p:pic>
    </p:spTree>
    <p:extLst>
      <p:ext uri="{BB962C8B-B14F-4D97-AF65-F5344CB8AC3E}">
        <p14:creationId xmlns:p14="http://schemas.microsoft.com/office/powerpoint/2010/main" val="3629942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p:sp>
        <p:nvSpPr>
          <p:cNvPr id="5" name="文本框 4"/>
          <p:cNvSpPr txBox="1"/>
          <p:nvPr/>
        </p:nvSpPr>
        <p:spPr>
          <a:xfrm>
            <a:off x="705128" y="1006120"/>
            <a:ext cx="10616676" cy="5693866"/>
          </a:xfrm>
          <a:prstGeom prst="rect">
            <a:avLst/>
          </a:prstGeom>
          <a:noFill/>
        </p:spPr>
        <p:txBody>
          <a:bodyPr wrap="square" rtlCol="0">
            <a:spAutoFit/>
          </a:bodyPr>
          <a:lstStyle/>
          <a:p>
            <a:r>
              <a:rPr lang="en-US" altLang="zh-CN" sz="2800" dirty="0"/>
              <a:t>Learning details:</a:t>
            </a:r>
          </a:p>
          <a:p>
            <a:pPr marL="914400" lvl="1" indent="-457200">
              <a:buFont typeface="Arial" panose="020B0604020202020204" pitchFamily="34" charset="0"/>
              <a:buChar char="•"/>
            </a:pPr>
            <a:r>
              <a:rPr lang="en-US" altLang="zh-CN" sz="2800" dirty="0"/>
              <a:t>The inputs is 1440 x 1440 resolution patches randomly cropped from the raw </a:t>
            </a:r>
            <a:r>
              <a:rPr lang="en-US" altLang="zh-CN" sz="2800" dirty="0" smtClean="0"/>
              <a:t>images</a:t>
            </a:r>
          </a:p>
          <a:p>
            <a:pPr marL="914400" lvl="1" indent="-457200">
              <a:buFont typeface="Arial" panose="020B0604020202020204" pitchFamily="34" charset="0"/>
              <a:buChar char="•"/>
            </a:pPr>
            <a:r>
              <a:rPr lang="en-US" altLang="zh-CN" sz="2800" dirty="0" smtClean="0"/>
              <a:t>The </a:t>
            </a:r>
            <a:r>
              <a:rPr lang="en-US" altLang="zh-CN" sz="2800" dirty="0"/>
              <a:t>network is trained with Adam [12] for 80 rounds</a:t>
            </a:r>
          </a:p>
          <a:p>
            <a:pPr marL="914400" lvl="1" indent="-457200">
              <a:buFont typeface="Arial" panose="020B0604020202020204" pitchFamily="34" charset="0"/>
              <a:buChar char="•"/>
            </a:pPr>
            <a:r>
              <a:rPr lang="en-US" altLang="zh-CN" sz="2800" dirty="0"/>
              <a:t>We use batch size of 3 perform 300 iterations for each round.</a:t>
            </a:r>
          </a:p>
          <a:p>
            <a:pPr marL="914400" lvl="1" indent="-457200">
              <a:buFont typeface="Arial" panose="020B0604020202020204" pitchFamily="34" charset="0"/>
              <a:buChar char="•"/>
            </a:pPr>
            <a:r>
              <a:rPr lang="en-US" altLang="zh-CN" sz="2800" dirty="0"/>
              <a:t>The weights are initialized using MSR initialization [9</a:t>
            </a:r>
            <a:r>
              <a:rPr lang="en-US" altLang="zh-CN" sz="2800" dirty="0" smtClean="0"/>
              <a:t>]</a:t>
            </a:r>
          </a:p>
          <a:p>
            <a:r>
              <a:rPr lang="en-US" altLang="zh-CN" sz="2800" dirty="0" smtClean="0"/>
              <a:t>To </a:t>
            </a:r>
            <a:r>
              <a:rPr lang="en-US" altLang="zh-CN" sz="2800" dirty="0"/>
              <a:t>train the Inception </a:t>
            </a:r>
            <a:r>
              <a:rPr lang="en-US" altLang="zh-CN" sz="2800" dirty="0" smtClean="0"/>
              <a:t>network:</a:t>
            </a:r>
          </a:p>
          <a:p>
            <a:pPr lvl="1"/>
            <a:r>
              <a:rPr lang="en-US" altLang="zh-CN" sz="2800" dirty="0"/>
              <a:t>a training set of </a:t>
            </a:r>
            <a:r>
              <a:rPr lang="en-US" altLang="zh-CN" sz="2800" dirty="0" smtClean="0"/>
              <a:t>22000 images</a:t>
            </a:r>
          </a:p>
          <a:p>
            <a:pPr marL="1371600" lvl="2" indent="-457200">
              <a:buFont typeface="Arial" panose="020B0604020202020204" pitchFamily="34" charset="0"/>
              <a:buChar char="•"/>
            </a:pPr>
            <a:r>
              <a:rPr lang="en-US" altLang="zh-CN" sz="2800" dirty="0" smtClean="0"/>
              <a:t>1/3 creating </a:t>
            </a:r>
            <a:r>
              <a:rPr lang="en-US" altLang="zh-CN" sz="2800" dirty="0"/>
              <a:t>connection hypotheses on the training set</a:t>
            </a:r>
            <a:endParaRPr lang="en-US" altLang="zh-CN" sz="2800" dirty="0" smtClean="0"/>
          </a:p>
          <a:p>
            <a:pPr marL="1371600" lvl="2" indent="-457200">
              <a:buFont typeface="Arial" panose="020B0604020202020204" pitchFamily="34" charset="0"/>
              <a:buChar char="•"/>
            </a:pPr>
            <a:r>
              <a:rPr lang="en-US" altLang="zh-CN" sz="2800" dirty="0" smtClean="0"/>
              <a:t>1/3 generating </a:t>
            </a:r>
            <a:r>
              <a:rPr lang="en-US" altLang="zh-CN" sz="2800" dirty="0"/>
              <a:t>additional examples from </a:t>
            </a:r>
            <a:r>
              <a:rPr lang="en-US" altLang="zh-CN" sz="2800" dirty="0" smtClean="0"/>
              <a:t>the road graph</a:t>
            </a:r>
          </a:p>
          <a:p>
            <a:pPr marL="1371600" lvl="2" indent="-457200">
              <a:buFont typeface="Arial" panose="020B0604020202020204" pitchFamily="34" charset="0"/>
              <a:buChar char="•"/>
            </a:pPr>
            <a:r>
              <a:rPr lang="en-US" altLang="zh-CN" sz="2800" dirty="0" smtClean="0"/>
              <a:t>1/3 adding </a:t>
            </a:r>
            <a:r>
              <a:rPr lang="en-US" altLang="zh-CN" sz="2800" dirty="0"/>
              <a:t>negative </a:t>
            </a:r>
            <a:r>
              <a:rPr lang="en-US" altLang="zh-CN" sz="2800" dirty="0" smtClean="0"/>
              <a:t>examples</a:t>
            </a:r>
            <a:endParaRPr lang="en-US" altLang="zh-CN" sz="2800" dirty="0"/>
          </a:p>
          <a:p>
            <a:r>
              <a:rPr lang="en-US" altLang="zh-CN" sz="2800" dirty="0"/>
              <a:t>For training we </a:t>
            </a:r>
            <a:r>
              <a:rPr lang="en-US" altLang="zh-CN" sz="2800" dirty="0" smtClean="0"/>
              <a:t>use a </a:t>
            </a:r>
            <a:r>
              <a:rPr lang="en-US" altLang="zh-CN" sz="2800" dirty="0"/>
              <a:t>learning rate of </a:t>
            </a:r>
            <a:r>
              <a:rPr lang="en-US" altLang="zh-CN" sz="2800" dirty="0" smtClean="0"/>
              <a:t>0.001</a:t>
            </a:r>
            <a:r>
              <a:rPr lang="en-US" altLang="zh-CN" sz="2800" dirty="0"/>
              <a:t>, a momentum of </a:t>
            </a:r>
            <a:r>
              <a:rPr lang="en-US" altLang="zh-CN" sz="2800" dirty="0" smtClean="0"/>
              <a:t>0.9 </a:t>
            </a:r>
            <a:r>
              <a:rPr lang="en-US" altLang="zh-CN" sz="2800" dirty="0"/>
              <a:t>and train </a:t>
            </a:r>
            <a:r>
              <a:rPr lang="en-US" altLang="zh-CN" sz="2800" dirty="0" smtClean="0"/>
              <a:t>the network </a:t>
            </a:r>
            <a:r>
              <a:rPr lang="en-US" altLang="zh-CN" sz="2800" dirty="0"/>
              <a:t>for 100 epochs.</a:t>
            </a:r>
          </a:p>
        </p:txBody>
      </p:sp>
    </p:spTree>
    <p:extLst>
      <p:ext uri="{BB962C8B-B14F-4D97-AF65-F5344CB8AC3E}">
        <p14:creationId xmlns:p14="http://schemas.microsoft.com/office/powerpoint/2010/main" val="689441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1 Introduction</a:t>
            </a:r>
            <a:endParaRPr lang="zh-CN" altLang="en-US" sz="4000" dirty="0"/>
          </a:p>
        </p:txBody>
      </p:sp>
      <p:sp>
        <p:nvSpPr>
          <p:cNvPr id="5" name="文本框 4"/>
          <p:cNvSpPr txBox="1"/>
          <p:nvPr/>
        </p:nvSpPr>
        <p:spPr>
          <a:xfrm>
            <a:off x="834106" y="912602"/>
            <a:ext cx="10413014"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Most existing approaches cast the problem as semantic segmentation, but these approaches ignore topology.</a:t>
            </a:r>
          </a:p>
          <a:p>
            <a:pPr marL="457200" indent="-457200">
              <a:buFont typeface="Arial" panose="020B0604020202020204" pitchFamily="34" charset="0"/>
              <a:buChar char="•"/>
            </a:pPr>
            <a:endParaRPr lang="en-US" altLang="zh-CN" sz="2800" dirty="0" smtClean="0"/>
          </a:p>
          <a:p>
            <a:pPr marL="457200" indent="-457200">
              <a:buFont typeface="Arial" panose="020B0604020202020204" pitchFamily="34" charset="0"/>
              <a:buChar char="•"/>
            </a:pPr>
            <a:r>
              <a:rPr lang="en-US" altLang="zh-CN" sz="2800" dirty="0" smtClean="0"/>
              <a:t>Recently, another approach leveraged existing maps to enhance them with road-width as well as information about the number of lanes, their location, parking spaces and sidewalks.</a:t>
            </a:r>
          </a:p>
          <a:p>
            <a:endParaRPr lang="en-US" altLang="zh-CN" sz="2800" dirty="0" smtClean="0"/>
          </a:p>
          <a:p>
            <a:r>
              <a:rPr lang="en-US" altLang="zh-CN" sz="2800" dirty="0" smtClean="0"/>
              <a:t>these approaches cannot reason about roads that are not present in the initial coarse map.</a:t>
            </a:r>
            <a:endParaRPr lang="en-US" altLang="zh-CN" sz="2800" dirty="0"/>
          </a:p>
        </p:txBody>
      </p:sp>
    </p:spTree>
    <p:extLst>
      <p:ext uri="{BB962C8B-B14F-4D97-AF65-F5344CB8AC3E}">
        <p14:creationId xmlns:p14="http://schemas.microsoft.com/office/powerpoint/2010/main" val="2719421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705128" y="1006120"/>
                <a:ext cx="10616676" cy="5693866"/>
              </a:xfrm>
              <a:prstGeom prst="rect">
                <a:avLst/>
              </a:prstGeom>
              <a:noFill/>
            </p:spPr>
            <p:txBody>
              <a:bodyPr wrap="square" rtlCol="0">
                <a:spAutoFit/>
              </a:bodyPr>
              <a:lstStyle/>
              <a:p>
                <a:r>
                  <a:rPr lang="en-US" altLang="zh-CN" sz="2800" dirty="0" smtClean="0"/>
                  <a:t>Metrics:</a:t>
                </a:r>
                <a:endParaRPr lang="en-US" altLang="zh-CN" sz="2800" dirty="0"/>
              </a:p>
              <a:p>
                <a:pPr marL="914400" lvl="1" indent="-457200">
                  <a:buFont typeface="Arial" panose="020B0604020202020204" pitchFamily="34" charset="0"/>
                  <a:buChar char="•"/>
                </a:pPr>
                <a:r>
                  <a:rPr lang="en-US" altLang="zh-CN" sz="2800" dirty="0"/>
                  <a:t>intersection over union (</a:t>
                </a:r>
                <a:r>
                  <a:rPr lang="en-US" altLang="zh-CN" sz="2800" dirty="0" err="1"/>
                  <a:t>IoU</a:t>
                </a:r>
                <a:r>
                  <a:rPr lang="en-US" altLang="zh-CN" sz="2800" dirty="0" smtClean="0"/>
                  <a:t>)</a:t>
                </a:r>
              </a:p>
              <a:p>
                <a:pPr marL="914400" lvl="1" indent="-457200">
                  <a:buFont typeface="Arial" panose="020B0604020202020204" pitchFamily="34" charset="0"/>
                  <a:buChar char="•"/>
                </a:pPr>
                <a:r>
                  <a:rPr lang="en-US" altLang="zh-CN" sz="2800" dirty="0" smtClean="0"/>
                  <a:t>precision</a:t>
                </a:r>
                <a:endParaRPr lang="en-US" altLang="zh-CN" sz="2800" dirty="0"/>
              </a:p>
              <a:p>
                <a:pPr marL="914400" lvl="1" indent="-457200">
                  <a:buFont typeface="Arial" panose="020B0604020202020204" pitchFamily="34" charset="0"/>
                  <a:buChar char="•"/>
                </a:pPr>
                <a:r>
                  <a:rPr lang="en-US" altLang="zh-CN" sz="2800" dirty="0" smtClean="0"/>
                  <a:t>recall</a:t>
                </a:r>
                <a:endParaRPr lang="en-US" altLang="zh-CN" sz="2800" dirty="0"/>
              </a:p>
              <a:p>
                <a:pPr marL="914400" lvl="1" indent="-457200">
                  <a:buFont typeface="Arial" panose="020B0604020202020204" pitchFamily="34" charset="0"/>
                  <a:buChar char="•"/>
                </a:pP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1</m:t>
                        </m:r>
                      </m:sub>
                    </m:sSub>
                  </m:oMath>
                </a14:m>
                <a:endParaRPr lang="en-US" altLang="zh-CN" sz="2800" dirty="0" smtClean="0"/>
              </a:p>
              <a:p>
                <a:pPr marL="914400" lvl="1" indent="-457200">
                  <a:buFont typeface="Arial" panose="020B0604020202020204" pitchFamily="34" charset="0"/>
                  <a:buChar char="•"/>
                </a:pPr>
                <a:r>
                  <a:rPr lang="en-US" altLang="zh-CN" sz="2800" dirty="0"/>
                  <a:t>the accuracy of the shape and topology of </a:t>
                </a:r>
                <a:r>
                  <a:rPr lang="en-US" altLang="zh-CN" sz="2800" dirty="0" smtClean="0"/>
                  <a:t>the road </a:t>
                </a:r>
                <a:r>
                  <a:rPr lang="en-US" altLang="zh-CN" sz="2800" dirty="0"/>
                  <a:t>network</a:t>
                </a:r>
                <a:r>
                  <a:rPr lang="en-US" altLang="zh-CN" sz="2800" dirty="0" smtClean="0"/>
                  <a:t>.</a:t>
                </a:r>
              </a:p>
              <a:p>
                <a:endParaRPr lang="en-US" altLang="zh-CN" sz="2800" dirty="0" smtClean="0"/>
              </a:p>
              <a:p>
                <a:r>
                  <a:rPr lang="en-US" altLang="zh-CN" sz="2800" dirty="0" smtClean="0"/>
                  <a:t>Soft </a:t>
                </a:r>
                <a:r>
                  <a:rPr lang="en-US" altLang="zh-CN" sz="2800" dirty="0" err="1"/>
                  <a:t>IoU</a:t>
                </a:r>
                <a:r>
                  <a:rPr lang="en-US" altLang="zh-CN" sz="2800" dirty="0"/>
                  <a:t> vs. cross-entropy loss:</a:t>
                </a:r>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705128" y="1006120"/>
                <a:ext cx="10616676" cy="5693866"/>
              </a:xfrm>
              <a:prstGeom prst="rect">
                <a:avLst/>
              </a:prstGeom>
              <a:blipFill rotWithShape="0">
                <a:blip r:embed="rId3"/>
                <a:stretch>
                  <a:fillRect l="-1206" t="-964"/>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2226684" y="4531735"/>
            <a:ext cx="6957574" cy="1910629"/>
          </a:xfrm>
          <a:prstGeom prst="rect">
            <a:avLst/>
          </a:prstGeom>
        </p:spPr>
      </p:pic>
    </p:spTree>
    <p:extLst>
      <p:ext uri="{BB962C8B-B14F-4D97-AF65-F5344CB8AC3E}">
        <p14:creationId xmlns:p14="http://schemas.microsoft.com/office/powerpoint/2010/main" val="390038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p:sp>
        <p:nvSpPr>
          <p:cNvPr id="5" name="文本框 4"/>
          <p:cNvSpPr txBox="1"/>
          <p:nvPr/>
        </p:nvSpPr>
        <p:spPr>
          <a:xfrm>
            <a:off x="705128" y="1006120"/>
            <a:ext cx="10616676" cy="1815882"/>
          </a:xfrm>
          <a:prstGeom prst="rect">
            <a:avLst/>
          </a:prstGeom>
          <a:noFill/>
        </p:spPr>
        <p:txBody>
          <a:bodyPr wrap="square" rtlCol="0">
            <a:spAutoFit/>
          </a:bodyPr>
          <a:lstStyle/>
          <a:p>
            <a:r>
              <a:rPr lang="en-US" altLang="zh-CN" sz="2800" dirty="0"/>
              <a:t>Comparison to the state-of-the-art</a:t>
            </a:r>
            <a:r>
              <a:rPr lang="en-US" altLang="zh-CN" sz="2800" dirty="0" smtClean="0"/>
              <a:t>:</a:t>
            </a:r>
            <a:endParaRPr lang="en-US" altLang="zh-CN" sz="2800" dirty="0"/>
          </a:p>
          <a:p>
            <a:endParaRPr lang="en-US" altLang="zh-CN" sz="2800" dirty="0" smtClean="0"/>
          </a:p>
          <a:p>
            <a:endParaRPr lang="en-US" altLang="zh-CN" sz="2800" dirty="0"/>
          </a:p>
          <a:p>
            <a:endParaRPr lang="en-US" altLang="zh-CN" sz="2800" dirty="0"/>
          </a:p>
        </p:txBody>
      </p:sp>
      <p:pic>
        <p:nvPicPr>
          <p:cNvPr id="3" name="图片 2"/>
          <p:cNvPicPr>
            <a:picLocks noChangeAspect="1"/>
          </p:cNvPicPr>
          <p:nvPr/>
        </p:nvPicPr>
        <p:blipFill>
          <a:blip r:embed="rId3"/>
          <a:stretch>
            <a:fillRect/>
          </a:stretch>
        </p:blipFill>
        <p:spPr>
          <a:xfrm>
            <a:off x="846426" y="1556904"/>
            <a:ext cx="10603865" cy="4542559"/>
          </a:xfrm>
          <a:prstGeom prst="rect">
            <a:avLst/>
          </a:prstGeom>
        </p:spPr>
      </p:pic>
    </p:spTree>
    <p:extLst>
      <p:ext uri="{BB962C8B-B14F-4D97-AF65-F5344CB8AC3E}">
        <p14:creationId xmlns:p14="http://schemas.microsoft.com/office/powerpoint/2010/main" val="4183328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p:sp>
        <p:nvSpPr>
          <p:cNvPr id="5" name="文本框 4"/>
          <p:cNvSpPr txBox="1"/>
          <p:nvPr/>
        </p:nvSpPr>
        <p:spPr>
          <a:xfrm>
            <a:off x="705128" y="1006120"/>
            <a:ext cx="10616676" cy="4832092"/>
          </a:xfrm>
          <a:prstGeom prst="rect">
            <a:avLst/>
          </a:prstGeom>
          <a:noFill/>
        </p:spPr>
        <p:txBody>
          <a:bodyPr wrap="square" rtlCol="0">
            <a:spAutoFit/>
          </a:bodyPr>
          <a:lstStyle/>
          <a:p>
            <a:r>
              <a:rPr lang="en-US" altLang="zh-CN" sz="2800" dirty="0"/>
              <a:t>Ablation </a:t>
            </a:r>
            <a:r>
              <a:rPr lang="en-US" altLang="zh-CN" sz="2800" dirty="0" smtClean="0"/>
              <a:t>studies:</a:t>
            </a:r>
            <a:endParaRPr lang="en-US" altLang="zh-CN" sz="2800" dirty="0"/>
          </a:p>
          <a:p>
            <a:pPr marL="914400" lvl="1" indent="-457200">
              <a:buFont typeface="Arial" panose="020B0604020202020204" pitchFamily="34" charset="0"/>
              <a:buChar char="•"/>
            </a:pPr>
            <a:r>
              <a:rPr lang="en-US" altLang="zh-CN" sz="2800" dirty="0"/>
              <a:t>Our basic algorithm only extracts </a:t>
            </a:r>
            <a:r>
              <a:rPr lang="en-US" altLang="zh-CN" sz="2800" dirty="0" smtClean="0"/>
              <a:t>the road </a:t>
            </a:r>
            <a:r>
              <a:rPr lang="en-US" altLang="zh-CN" sz="2800" dirty="0"/>
              <a:t>center line from our semantic segmentation </a:t>
            </a:r>
            <a:r>
              <a:rPr lang="en-US" altLang="zh-CN" sz="2800" dirty="0" smtClean="0"/>
              <a:t>without reasoning </a:t>
            </a:r>
            <a:r>
              <a:rPr lang="en-US" altLang="zh-CN" sz="2800" dirty="0"/>
              <a:t>about connectivity</a:t>
            </a:r>
            <a:r>
              <a:rPr lang="en-US" altLang="zh-CN" sz="2800" dirty="0" smtClean="0"/>
              <a:t>.</a:t>
            </a:r>
          </a:p>
          <a:p>
            <a:pPr marL="914400" lvl="1" indent="-457200">
              <a:buFont typeface="Arial" panose="020B0604020202020204" pitchFamily="34" charset="0"/>
              <a:buChar char="•"/>
            </a:pPr>
            <a:r>
              <a:rPr lang="en-US" altLang="zh-CN" sz="2800" dirty="0"/>
              <a:t>Our second version </a:t>
            </a:r>
            <a:r>
              <a:rPr lang="en-US" altLang="zh-CN" sz="2800" dirty="0" smtClean="0"/>
              <a:t>reasons about </a:t>
            </a:r>
            <a:r>
              <a:rPr lang="en-US" altLang="zh-CN" sz="2800" dirty="0"/>
              <a:t>connectivity but does not utilize the Inception classifier</a:t>
            </a:r>
            <a:r>
              <a:rPr lang="en-US" altLang="zh-CN" sz="2800" dirty="0" smtClean="0"/>
              <a:t>.</a:t>
            </a:r>
          </a:p>
          <a:p>
            <a:pPr marL="914400" lvl="1" indent="-457200">
              <a:buFont typeface="Arial" panose="020B0604020202020204" pitchFamily="34" charset="0"/>
              <a:buChar char="•"/>
            </a:pPr>
            <a:r>
              <a:rPr lang="en-US" altLang="zh-CN" sz="2800" dirty="0"/>
              <a:t>The last version is our full model</a:t>
            </a:r>
            <a:r>
              <a:rPr lang="en-US" altLang="zh-CN" sz="2800" dirty="0" smtClean="0"/>
              <a:t>.</a:t>
            </a:r>
          </a:p>
          <a:p>
            <a:r>
              <a:rPr lang="en-US" altLang="zh-CN" sz="2800" dirty="0"/>
              <a:t>Adding the deep unary </a:t>
            </a:r>
            <a:r>
              <a:rPr lang="en-US" altLang="zh-CN" sz="2800" dirty="0" smtClean="0"/>
              <a:t>connection classifier </a:t>
            </a:r>
            <a:r>
              <a:rPr lang="en-US" altLang="zh-CN" sz="2800" dirty="0"/>
              <a:t>improves the performance only slightly.</a:t>
            </a:r>
          </a:p>
          <a:p>
            <a:endParaRPr lang="en-US" altLang="zh-CN" sz="2800" dirty="0" smtClean="0"/>
          </a:p>
          <a:p>
            <a:endParaRPr lang="en-US" altLang="zh-CN" sz="2800" dirty="0"/>
          </a:p>
          <a:p>
            <a:endParaRPr lang="en-US" altLang="zh-CN" sz="2800" dirty="0"/>
          </a:p>
        </p:txBody>
      </p:sp>
      <p:pic>
        <p:nvPicPr>
          <p:cNvPr id="2" name="图片 1"/>
          <p:cNvPicPr>
            <a:picLocks noChangeAspect="1"/>
          </p:cNvPicPr>
          <p:nvPr/>
        </p:nvPicPr>
        <p:blipFill>
          <a:blip r:embed="rId3"/>
          <a:stretch>
            <a:fillRect/>
          </a:stretch>
        </p:blipFill>
        <p:spPr>
          <a:xfrm>
            <a:off x="2805545" y="4265720"/>
            <a:ext cx="6600732" cy="2114297"/>
          </a:xfrm>
          <a:prstGeom prst="rect">
            <a:avLst/>
          </a:prstGeom>
        </p:spPr>
      </p:pic>
    </p:spTree>
    <p:extLst>
      <p:ext uri="{BB962C8B-B14F-4D97-AF65-F5344CB8AC3E}">
        <p14:creationId xmlns:p14="http://schemas.microsoft.com/office/powerpoint/2010/main" val="3295326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5 Experiments</a:t>
            </a:r>
            <a:endParaRPr lang="zh-CN" altLang="en-US" sz="4000" dirty="0"/>
          </a:p>
        </p:txBody>
      </p:sp>
      <p:sp>
        <p:nvSpPr>
          <p:cNvPr id="5" name="文本框 4"/>
          <p:cNvSpPr txBox="1"/>
          <p:nvPr/>
        </p:nvSpPr>
        <p:spPr>
          <a:xfrm>
            <a:off x="705128" y="1006120"/>
            <a:ext cx="10616676" cy="523220"/>
          </a:xfrm>
          <a:prstGeom prst="rect">
            <a:avLst/>
          </a:prstGeom>
          <a:noFill/>
        </p:spPr>
        <p:txBody>
          <a:bodyPr wrap="square" rtlCol="0">
            <a:spAutoFit/>
          </a:bodyPr>
          <a:lstStyle/>
          <a:p>
            <a:r>
              <a:rPr lang="en-US" altLang="zh-CN" sz="2800" dirty="0"/>
              <a:t>Qualitative Results</a:t>
            </a:r>
            <a:r>
              <a:rPr lang="en-US" altLang="zh-CN" sz="2800" dirty="0" smtClean="0"/>
              <a:t>:</a:t>
            </a:r>
            <a:endParaRPr lang="en-US" altLang="zh-CN" sz="2800" dirty="0"/>
          </a:p>
        </p:txBody>
      </p:sp>
      <p:pic>
        <p:nvPicPr>
          <p:cNvPr id="3" name="图片 2"/>
          <p:cNvPicPr>
            <a:picLocks noChangeAspect="1"/>
          </p:cNvPicPr>
          <p:nvPr/>
        </p:nvPicPr>
        <p:blipFill>
          <a:blip r:embed="rId3"/>
          <a:stretch>
            <a:fillRect/>
          </a:stretch>
        </p:blipFill>
        <p:spPr>
          <a:xfrm>
            <a:off x="2566555" y="1529340"/>
            <a:ext cx="6577445" cy="5149081"/>
          </a:xfrm>
          <a:prstGeom prst="rect">
            <a:avLst/>
          </a:prstGeom>
        </p:spPr>
      </p:pic>
    </p:spTree>
    <p:extLst>
      <p:ext uri="{BB962C8B-B14F-4D97-AF65-F5344CB8AC3E}">
        <p14:creationId xmlns:p14="http://schemas.microsoft.com/office/powerpoint/2010/main" val="750127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768248" cy="707886"/>
          </a:xfrm>
          <a:prstGeom prst="rect">
            <a:avLst/>
          </a:prstGeom>
          <a:noFill/>
        </p:spPr>
        <p:txBody>
          <a:bodyPr wrap="square" rtlCol="0">
            <a:spAutoFit/>
          </a:bodyPr>
          <a:lstStyle/>
          <a:p>
            <a:r>
              <a:rPr lang="en-US" altLang="zh-CN" sz="4000" dirty="0" smtClean="0"/>
              <a:t>6 Conclusion</a:t>
            </a:r>
            <a:endParaRPr lang="zh-CN" altLang="en-US" sz="4000" dirty="0"/>
          </a:p>
        </p:txBody>
      </p:sp>
      <p:sp>
        <p:nvSpPr>
          <p:cNvPr id="5" name="文本框 4"/>
          <p:cNvSpPr txBox="1"/>
          <p:nvPr/>
        </p:nvSpPr>
        <p:spPr>
          <a:xfrm>
            <a:off x="705128" y="1006120"/>
            <a:ext cx="10616676" cy="4832092"/>
          </a:xfrm>
          <a:prstGeom prst="rect">
            <a:avLst/>
          </a:prstGeom>
          <a:noFill/>
        </p:spPr>
        <p:txBody>
          <a:bodyPr wrap="square" rtlCol="0">
            <a:spAutoFit/>
          </a:bodyPr>
          <a:lstStyle/>
          <a:p>
            <a:r>
              <a:rPr lang="en-US" altLang="zh-CN" sz="2800" dirty="0" smtClean="0"/>
              <a:t>In this paper we have presented an approach that directly</a:t>
            </a:r>
          </a:p>
          <a:p>
            <a:r>
              <a:rPr lang="en-US" altLang="zh-CN" sz="2800" dirty="0" smtClean="0"/>
              <a:t>estimates road topology from aerial images. </a:t>
            </a:r>
          </a:p>
          <a:p>
            <a:pPr marL="914400" lvl="1" indent="-457200">
              <a:buFont typeface="Arial" panose="020B0604020202020204" pitchFamily="34" charset="0"/>
              <a:buChar char="•"/>
            </a:pPr>
            <a:r>
              <a:rPr lang="en-US" altLang="zh-CN" sz="2800" dirty="0" smtClean="0"/>
              <a:t>We have taken advantage of the latest developments in deep learning to have an initial segmentation of the aerial images. </a:t>
            </a:r>
          </a:p>
          <a:p>
            <a:pPr marL="914400" lvl="1" indent="-457200">
              <a:buFont typeface="Arial" panose="020B0604020202020204" pitchFamily="34" charset="0"/>
              <a:buChar char="•"/>
            </a:pPr>
            <a:r>
              <a:rPr lang="en-US" altLang="zh-CN" sz="2800" dirty="0" smtClean="0"/>
              <a:t>We have then derived an algorithm that reasons about missing connections in the extracted road topology as a shortest path problem. </a:t>
            </a:r>
          </a:p>
          <a:p>
            <a:pPr marL="914400" lvl="1" indent="-457200">
              <a:buFont typeface="Arial" panose="020B0604020202020204" pitchFamily="34" charset="0"/>
              <a:buChar char="•"/>
            </a:pPr>
            <a:r>
              <a:rPr lang="en-US" altLang="zh-CN" sz="2800" dirty="0" smtClean="0"/>
              <a:t>We have demonstrated our approach in the </a:t>
            </a:r>
            <a:r>
              <a:rPr lang="en-US" altLang="zh-CN" sz="2800" dirty="0" err="1" smtClean="0"/>
              <a:t>TorontoCity</a:t>
            </a:r>
            <a:r>
              <a:rPr lang="en-US" altLang="zh-CN" sz="2800" dirty="0" smtClean="0"/>
              <a:t> dataset [23] and show improvements over the state-of-the-art [25].</a:t>
            </a:r>
          </a:p>
          <a:p>
            <a:r>
              <a:rPr lang="en-US" altLang="zh-CN" sz="2800" dirty="0" smtClean="0"/>
              <a:t>In the future we plan to extract additional information such as building footprints in order to enrich our maps.</a:t>
            </a:r>
            <a:endParaRPr lang="en-US" altLang="zh-CN" sz="2800" dirty="0"/>
          </a:p>
        </p:txBody>
      </p:sp>
    </p:spTree>
    <p:extLst>
      <p:ext uri="{BB962C8B-B14F-4D97-AF65-F5344CB8AC3E}">
        <p14:creationId xmlns:p14="http://schemas.microsoft.com/office/powerpoint/2010/main" val="382548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2 Related </a:t>
            </a:r>
            <a:r>
              <a:rPr lang="en-US" altLang="zh-CN" sz="4000" dirty="0"/>
              <a:t>work</a:t>
            </a:r>
            <a:endParaRPr lang="zh-CN" altLang="en-US" sz="4000" dirty="0"/>
          </a:p>
        </p:txBody>
      </p:sp>
      <p:sp>
        <p:nvSpPr>
          <p:cNvPr id="5" name="文本框 4"/>
          <p:cNvSpPr txBox="1"/>
          <p:nvPr/>
        </p:nvSpPr>
        <p:spPr>
          <a:xfrm>
            <a:off x="834106" y="891820"/>
            <a:ext cx="10413014" cy="5262979"/>
          </a:xfrm>
          <a:prstGeom prst="rect">
            <a:avLst/>
          </a:prstGeom>
          <a:noFill/>
        </p:spPr>
        <p:txBody>
          <a:bodyPr wrap="square" rtlCol="0">
            <a:spAutoFit/>
          </a:bodyPr>
          <a:lstStyle/>
          <a:p>
            <a:r>
              <a:rPr lang="en-US" altLang="zh-CN" sz="2800" dirty="0"/>
              <a:t>Several methods extract low level features and define </a:t>
            </a:r>
            <a:r>
              <a:rPr lang="en-US" altLang="zh-CN" sz="2800" b="1" dirty="0"/>
              <a:t>heuristic rules</a:t>
            </a:r>
          </a:p>
          <a:p>
            <a:pPr lvl="1"/>
            <a:r>
              <a:rPr lang="en-US" altLang="zh-CN" sz="2800" dirty="0" smtClean="0"/>
              <a:t>e. g. Geometric-stochastic </a:t>
            </a:r>
            <a:r>
              <a:rPr lang="en-US" altLang="zh-CN" sz="2800" dirty="0"/>
              <a:t>road models </a:t>
            </a:r>
          </a:p>
          <a:p>
            <a:pPr marL="1371600" lvl="2" indent="-457200">
              <a:buFont typeface="Arial" panose="020B0604020202020204" pitchFamily="34" charset="0"/>
              <a:buChar char="•"/>
            </a:pPr>
            <a:r>
              <a:rPr lang="en-US" altLang="zh-CN" sz="2800" dirty="0"/>
              <a:t>the width, length and curvature of the road </a:t>
            </a:r>
          </a:p>
          <a:p>
            <a:pPr marL="1371600" lvl="2" indent="-457200">
              <a:buFont typeface="Arial" panose="020B0604020202020204" pitchFamily="34" charset="0"/>
              <a:buChar char="•"/>
            </a:pPr>
            <a:r>
              <a:rPr lang="en-US" altLang="zh-CN" sz="2800" dirty="0"/>
              <a:t>the pixel intensities</a:t>
            </a:r>
          </a:p>
          <a:p>
            <a:pPr marL="1371600" lvl="2" indent="-457200">
              <a:buFont typeface="Arial" panose="020B0604020202020204" pitchFamily="34" charset="0"/>
              <a:buChar char="•"/>
            </a:pPr>
            <a:r>
              <a:rPr lang="en-US" altLang="zh-CN" sz="2800" dirty="0"/>
              <a:t>their context including knowledge about their radiometry, </a:t>
            </a:r>
            <a:r>
              <a:rPr lang="en-US" altLang="zh-CN" sz="2800" dirty="0" smtClean="0"/>
              <a:t>geometry and </a:t>
            </a:r>
            <a:r>
              <a:rPr lang="en-US" altLang="zh-CN" sz="2800" dirty="0"/>
              <a:t>topology</a:t>
            </a:r>
          </a:p>
          <a:p>
            <a:pPr marL="1371600" lvl="2" indent="-457200">
              <a:buFont typeface="Arial" panose="020B0604020202020204" pitchFamily="34" charset="0"/>
              <a:buChar char="•"/>
            </a:pPr>
            <a:r>
              <a:rPr lang="en-US" altLang="zh-CN" sz="2800" dirty="0"/>
              <a:t>homogeneous </a:t>
            </a:r>
            <a:r>
              <a:rPr lang="en-US" altLang="zh-CN" sz="2800" dirty="0" smtClean="0"/>
              <a:t>areas</a:t>
            </a:r>
          </a:p>
          <a:p>
            <a:pPr marL="0" lvl="2" defTabSz="717550">
              <a:tabLst>
                <a:tab pos="539750" algn="l"/>
              </a:tabLst>
            </a:pPr>
            <a:r>
              <a:rPr lang="en-US" altLang="zh-CN" sz="2800" dirty="0" smtClean="0"/>
              <a:t>Convolutional </a:t>
            </a:r>
            <a:r>
              <a:rPr lang="en-US" altLang="zh-CN" sz="2800" dirty="0"/>
              <a:t>neural </a:t>
            </a:r>
            <a:r>
              <a:rPr lang="zh-CN" altLang="en-US" sz="2800" dirty="0" smtClean="0"/>
              <a:t>：</a:t>
            </a:r>
            <a:endParaRPr lang="en-US" altLang="zh-CN" sz="2800" dirty="0" smtClean="0"/>
          </a:p>
          <a:p>
            <a:pPr marL="914400" lvl="3" indent="-457200" defTabSz="717550">
              <a:buFont typeface="Arial" panose="020B0604020202020204" pitchFamily="34" charset="0"/>
              <a:buChar char="•"/>
              <a:tabLst>
                <a:tab pos="539750" algn="l"/>
              </a:tabLst>
            </a:pPr>
            <a:r>
              <a:rPr lang="en-US" altLang="zh-CN" sz="2800" dirty="0"/>
              <a:t>applied at the patch level in multiple to capture more context and </a:t>
            </a:r>
            <a:r>
              <a:rPr lang="en-US" altLang="zh-CN" sz="2800" dirty="0" smtClean="0"/>
              <a:t>structure</a:t>
            </a:r>
          </a:p>
          <a:p>
            <a:pPr marL="914400" lvl="3" indent="-457200" defTabSz="717550">
              <a:buFont typeface="Arial" panose="020B0604020202020204" pitchFamily="34" charset="0"/>
              <a:buChar char="•"/>
              <a:tabLst>
                <a:tab pos="539750" algn="l"/>
              </a:tabLst>
            </a:pPr>
            <a:r>
              <a:rPr lang="en-US" altLang="zh-CN" sz="2800" dirty="0"/>
              <a:t>existing maps are used for data </a:t>
            </a:r>
            <a:r>
              <a:rPr lang="en-US" altLang="zh-CN" sz="2800" dirty="0" smtClean="0"/>
              <a:t>augmentation</a:t>
            </a:r>
          </a:p>
          <a:p>
            <a:pPr marL="914400" lvl="3" indent="-457200" defTabSz="717550">
              <a:buFont typeface="Arial" panose="020B0604020202020204" pitchFamily="34" charset="0"/>
              <a:buChar char="•"/>
              <a:tabLst>
                <a:tab pos="539750" algn="l"/>
              </a:tabLst>
            </a:pPr>
            <a:r>
              <a:rPr lang="en-US" altLang="zh-CN" sz="2800" dirty="0"/>
              <a:t>The extracted road </a:t>
            </a:r>
            <a:r>
              <a:rPr lang="en-US" altLang="zh-CN" sz="2800" dirty="0" smtClean="0"/>
              <a:t>network and </a:t>
            </a:r>
            <a:r>
              <a:rPr lang="en-US" altLang="zh-CN" sz="2800" dirty="0"/>
              <a:t>a road </a:t>
            </a:r>
            <a:r>
              <a:rPr lang="en-US" altLang="zh-CN" sz="2800" dirty="0" smtClean="0"/>
              <a:t>database are merged</a:t>
            </a:r>
            <a:endParaRPr lang="en-US" altLang="zh-CN" sz="2800" dirty="0"/>
          </a:p>
        </p:txBody>
      </p:sp>
    </p:spTree>
    <p:extLst>
      <p:ext uri="{BB962C8B-B14F-4D97-AF65-F5344CB8AC3E}">
        <p14:creationId xmlns:p14="http://schemas.microsoft.com/office/powerpoint/2010/main" val="21477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2 Related </a:t>
            </a:r>
            <a:r>
              <a:rPr lang="en-US" altLang="zh-CN" sz="4000" dirty="0"/>
              <a:t>work</a:t>
            </a:r>
            <a:endParaRPr lang="zh-CN" altLang="en-US" sz="4000" dirty="0"/>
          </a:p>
        </p:txBody>
      </p:sp>
      <p:sp>
        <p:nvSpPr>
          <p:cNvPr id="5" name="文本框 4"/>
          <p:cNvSpPr txBox="1"/>
          <p:nvPr/>
        </p:nvSpPr>
        <p:spPr>
          <a:xfrm>
            <a:off x="834106" y="891820"/>
            <a:ext cx="10413014" cy="3970318"/>
          </a:xfrm>
          <a:prstGeom prst="rect">
            <a:avLst/>
          </a:prstGeom>
          <a:noFill/>
        </p:spPr>
        <p:txBody>
          <a:bodyPr wrap="square" rtlCol="0">
            <a:spAutoFit/>
          </a:bodyPr>
          <a:lstStyle/>
          <a:p>
            <a:r>
              <a:rPr lang="en-US" altLang="zh-CN" sz="2800" b="1" dirty="0"/>
              <a:t>heuristic rules’ </a:t>
            </a:r>
            <a:r>
              <a:rPr lang="en-US" altLang="zh-CN" sz="2800" dirty="0"/>
              <a:t>drawback</a:t>
            </a:r>
            <a:r>
              <a:rPr lang="zh-CN" altLang="en-US" sz="2800" dirty="0"/>
              <a:t>：</a:t>
            </a:r>
            <a:endParaRPr lang="en-US" altLang="zh-CN" sz="2800" dirty="0"/>
          </a:p>
          <a:p>
            <a:pPr marL="914400" lvl="1" indent="-457200">
              <a:buFont typeface="Arial" panose="020B0604020202020204" pitchFamily="34" charset="0"/>
              <a:buChar char="•"/>
            </a:pPr>
            <a:r>
              <a:rPr lang="en-US" altLang="zh-CN" sz="2800" dirty="0"/>
              <a:t>obtaining the optimal set of rules and parameters is very difficult</a:t>
            </a:r>
          </a:p>
          <a:p>
            <a:pPr marL="914400" lvl="1" indent="-457200">
              <a:buFont typeface="Arial" panose="020B0604020202020204" pitchFamily="34" charset="0"/>
              <a:buChar char="•"/>
            </a:pPr>
            <a:r>
              <a:rPr lang="en-US" altLang="zh-CN" sz="2800" dirty="0"/>
              <a:t>the high variety of roads.</a:t>
            </a:r>
          </a:p>
          <a:p>
            <a:pPr marL="914400" lvl="1" indent="-457200">
              <a:buFont typeface="Arial" panose="020B0604020202020204" pitchFamily="34" charset="0"/>
              <a:buChar char="•"/>
            </a:pPr>
            <a:r>
              <a:rPr lang="en-US" altLang="zh-CN" sz="2800" dirty="0"/>
              <a:t>the used features (e.g. image edge) occur predominantly at </a:t>
            </a:r>
            <a:r>
              <a:rPr lang="en-US" altLang="zh-CN" sz="2800" dirty="0" smtClean="0"/>
              <a:t>roads</a:t>
            </a:r>
          </a:p>
          <a:p>
            <a:pPr lvl="1"/>
            <a:endParaRPr lang="en-US" altLang="zh-CN" sz="2800" b="1" dirty="0" smtClean="0"/>
          </a:p>
          <a:p>
            <a:r>
              <a:rPr lang="en-US" altLang="zh-CN" sz="2800" b="1" dirty="0" smtClean="0"/>
              <a:t>Convolutional </a:t>
            </a:r>
            <a:r>
              <a:rPr lang="en-US" altLang="zh-CN" sz="2800" b="1" dirty="0"/>
              <a:t>neural </a:t>
            </a:r>
            <a:r>
              <a:rPr lang="en-US" altLang="zh-CN" sz="2800" b="1" dirty="0" smtClean="0"/>
              <a:t>networks’ </a:t>
            </a:r>
            <a:r>
              <a:rPr lang="en-US" altLang="zh-CN" sz="2800" dirty="0" smtClean="0"/>
              <a:t>drawback:</a:t>
            </a:r>
          </a:p>
          <a:p>
            <a:pPr marL="914400" lvl="1" indent="-457200">
              <a:buFont typeface="Arial" panose="020B0604020202020204" pitchFamily="34" charset="0"/>
              <a:buChar char="•"/>
            </a:pPr>
            <a:r>
              <a:rPr lang="en-US" altLang="zh-CN" sz="2800" dirty="0"/>
              <a:t>connectivity of roads is not guaranteed</a:t>
            </a:r>
          </a:p>
        </p:txBody>
      </p:sp>
    </p:spTree>
    <p:extLst>
      <p:ext uri="{BB962C8B-B14F-4D97-AF65-F5344CB8AC3E}">
        <p14:creationId xmlns:p14="http://schemas.microsoft.com/office/powerpoint/2010/main" val="189172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2 Related </a:t>
            </a:r>
            <a:r>
              <a:rPr lang="en-US" altLang="zh-CN" sz="4000" dirty="0"/>
              <a:t>work</a:t>
            </a:r>
            <a:endParaRPr lang="zh-CN" altLang="en-US" sz="4000" dirty="0"/>
          </a:p>
        </p:txBody>
      </p:sp>
      <p:sp>
        <p:nvSpPr>
          <p:cNvPr id="5" name="文本框 4"/>
          <p:cNvSpPr txBox="1"/>
          <p:nvPr/>
        </p:nvSpPr>
        <p:spPr>
          <a:xfrm>
            <a:off x="834106" y="891820"/>
            <a:ext cx="10413014" cy="4401205"/>
          </a:xfrm>
          <a:prstGeom prst="rect">
            <a:avLst/>
          </a:prstGeom>
          <a:noFill/>
        </p:spPr>
        <p:txBody>
          <a:bodyPr wrap="square" rtlCol="0">
            <a:spAutoFit/>
          </a:bodyPr>
          <a:lstStyle/>
          <a:p>
            <a:r>
              <a:rPr lang="en-US" altLang="zh-CN" sz="2800" dirty="0"/>
              <a:t>Connectivity</a:t>
            </a:r>
            <a:r>
              <a:rPr lang="zh-CN" altLang="en-US" sz="2800" dirty="0" smtClean="0"/>
              <a:t>：</a:t>
            </a:r>
            <a:endParaRPr lang="en-US" altLang="zh-CN" sz="2800" dirty="0" smtClean="0"/>
          </a:p>
          <a:p>
            <a:pPr lvl="1"/>
            <a:r>
              <a:rPr lang="en-US" altLang="zh-CN" sz="2800" dirty="0"/>
              <a:t>Chai </a:t>
            </a:r>
            <a:r>
              <a:rPr lang="en-US" altLang="zh-CN" sz="2800" dirty="0" smtClean="0"/>
              <a:t>et al</a:t>
            </a:r>
            <a:r>
              <a:rPr lang="en-US" altLang="zh-CN" sz="2800" dirty="0"/>
              <a:t>. [3] define </a:t>
            </a:r>
            <a:r>
              <a:rPr lang="en-US" altLang="zh-CN" sz="2800" b="1" dirty="0"/>
              <a:t>a junction point </a:t>
            </a:r>
            <a:r>
              <a:rPr lang="en-US" altLang="zh-CN" sz="2800" b="1" dirty="0" smtClean="0"/>
              <a:t>process</a:t>
            </a:r>
            <a:r>
              <a:rPr lang="en-US" altLang="zh-CN" sz="2800" dirty="0" smtClean="0"/>
              <a:t>:</a:t>
            </a:r>
          </a:p>
          <a:p>
            <a:pPr marL="1371600" lvl="2" indent="-457200">
              <a:buFont typeface="Arial" panose="020B0604020202020204" pitchFamily="34" charset="0"/>
              <a:buChar char="•"/>
            </a:pPr>
            <a:r>
              <a:rPr lang="en-US" altLang="zh-CN" sz="2800" dirty="0"/>
              <a:t>The process uses </a:t>
            </a:r>
            <a:r>
              <a:rPr lang="en-US" altLang="zh-CN" sz="2800" dirty="0" smtClean="0"/>
              <a:t>various priors:</a:t>
            </a:r>
          </a:p>
          <a:p>
            <a:pPr marL="1828800" lvl="3" indent="-457200">
              <a:buFont typeface="Arial" panose="020B0604020202020204" pitchFamily="34" charset="0"/>
              <a:buChar char="•"/>
            </a:pPr>
            <a:r>
              <a:rPr lang="en-US" altLang="zh-CN" sz="2800" dirty="0"/>
              <a:t>homogeneity of the pixel </a:t>
            </a:r>
            <a:r>
              <a:rPr lang="en-US" altLang="zh-CN" sz="2800" dirty="0" smtClean="0"/>
              <a:t>values</a:t>
            </a:r>
          </a:p>
          <a:p>
            <a:pPr marL="1828800" lvl="3" indent="-457200">
              <a:buFont typeface="Arial" panose="020B0604020202020204" pitchFamily="34" charset="0"/>
              <a:buChar char="•"/>
            </a:pPr>
            <a:r>
              <a:rPr lang="en-US" altLang="zh-CN" sz="2800" dirty="0" smtClean="0"/>
              <a:t>connectivity of </a:t>
            </a:r>
            <a:r>
              <a:rPr lang="en-US" altLang="zh-CN" sz="2800" dirty="0"/>
              <a:t>the </a:t>
            </a:r>
            <a:r>
              <a:rPr lang="en-US" altLang="zh-CN" sz="2800" dirty="0" smtClean="0"/>
              <a:t>graph</a:t>
            </a:r>
          </a:p>
          <a:p>
            <a:pPr marL="1828800" lvl="3" indent="-457200">
              <a:buFont typeface="Arial" panose="020B0604020202020204" pitchFamily="34" charset="0"/>
              <a:buChar char="•"/>
            </a:pPr>
            <a:r>
              <a:rPr lang="en-US" altLang="zh-CN" sz="2800" dirty="0" smtClean="0"/>
              <a:t>edge </a:t>
            </a:r>
            <a:r>
              <a:rPr lang="en-US" altLang="zh-CN" sz="2800" dirty="0"/>
              <a:t>orientation and line </a:t>
            </a:r>
            <a:r>
              <a:rPr lang="en-US" altLang="zh-CN" sz="2800" dirty="0" smtClean="0"/>
              <a:t>width</a:t>
            </a:r>
            <a:endParaRPr lang="en-US" altLang="zh-CN" sz="2800" dirty="0"/>
          </a:p>
          <a:p>
            <a:pPr lvl="1"/>
            <a:r>
              <a:rPr lang="en-US" altLang="zh-CN" sz="2800" dirty="0"/>
              <a:t>In [19], </a:t>
            </a:r>
            <a:r>
              <a:rPr lang="en-US" altLang="zh-CN" sz="2800" b="1" dirty="0"/>
              <a:t>a Point Process </a:t>
            </a:r>
            <a:r>
              <a:rPr lang="en-US" altLang="zh-CN" sz="2800" dirty="0"/>
              <a:t>is defined to </a:t>
            </a:r>
            <a:r>
              <a:rPr lang="en-US" altLang="zh-CN" sz="2800" dirty="0" smtClean="0"/>
              <a:t>describe the </a:t>
            </a:r>
            <a:r>
              <a:rPr lang="en-US" altLang="zh-CN" sz="2800" dirty="0"/>
              <a:t>interaction of line </a:t>
            </a:r>
            <a:r>
              <a:rPr lang="en-US" altLang="zh-CN" sz="2800" dirty="0" smtClean="0"/>
              <a:t>segments:</a:t>
            </a:r>
          </a:p>
          <a:p>
            <a:pPr marL="1371600" lvl="2" indent="-457200">
              <a:buFont typeface="Arial" panose="020B0604020202020204" pitchFamily="34" charset="0"/>
              <a:buChar char="•"/>
            </a:pPr>
            <a:r>
              <a:rPr lang="en-US" altLang="zh-CN" sz="2800" dirty="0"/>
              <a:t>minimizing an energy </a:t>
            </a:r>
            <a:r>
              <a:rPr lang="en-US" altLang="zh-CN" sz="2800" dirty="0" smtClean="0"/>
              <a:t>function using </a:t>
            </a:r>
            <a:r>
              <a:rPr lang="en-US" altLang="zh-CN" sz="2800" dirty="0"/>
              <a:t>simulated annealing</a:t>
            </a:r>
            <a:endParaRPr lang="en-US" altLang="zh-CN" sz="2800" dirty="0" smtClean="0"/>
          </a:p>
          <a:p>
            <a:endParaRPr lang="en-US" altLang="zh-CN" sz="2800" dirty="0"/>
          </a:p>
        </p:txBody>
      </p:sp>
    </p:spTree>
    <p:extLst>
      <p:ext uri="{BB962C8B-B14F-4D97-AF65-F5344CB8AC3E}">
        <p14:creationId xmlns:p14="http://schemas.microsoft.com/office/powerpoint/2010/main" val="320636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2 Related </a:t>
            </a:r>
            <a:r>
              <a:rPr lang="en-US" altLang="zh-CN" sz="4000" dirty="0"/>
              <a:t>work</a:t>
            </a:r>
            <a:endParaRPr lang="zh-CN" altLang="en-US" sz="4000" dirty="0"/>
          </a:p>
        </p:txBody>
      </p:sp>
      <p:sp>
        <p:nvSpPr>
          <p:cNvPr id="5" name="文本框 4"/>
          <p:cNvSpPr txBox="1"/>
          <p:nvPr/>
        </p:nvSpPr>
        <p:spPr>
          <a:xfrm>
            <a:off x="834106" y="891820"/>
            <a:ext cx="10413014" cy="4832092"/>
          </a:xfrm>
          <a:prstGeom prst="rect">
            <a:avLst/>
          </a:prstGeom>
          <a:noFill/>
        </p:spPr>
        <p:txBody>
          <a:bodyPr wrap="square" rtlCol="0">
            <a:spAutoFit/>
          </a:bodyPr>
          <a:lstStyle/>
          <a:p>
            <a:r>
              <a:rPr lang="en-US" altLang="zh-CN" sz="2800" dirty="0"/>
              <a:t>Connectivity</a:t>
            </a:r>
            <a:r>
              <a:rPr lang="zh-CN" altLang="en-US" sz="2800" dirty="0" smtClean="0"/>
              <a:t>：</a:t>
            </a:r>
            <a:endParaRPr lang="en-US" altLang="zh-CN" sz="2800" dirty="0" smtClean="0"/>
          </a:p>
          <a:p>
            <a:pPr lvl="1"/>
            <a:r>
              <a:rPr lang="en-US" altLang="zh-CN" sz="2800" dirty="0" smtClean="0"/>
              <a:t>In </a:t>
            </a:r>
            <a:r>
              <a:rPr lang="en-US" altLang="zh-CN" sz="2800" dirty="0"/>
              <a:t>[22], the road </a:t>
            </a:r>
            <a:r>
              <a:rPr lang="en-US" altLang="zh-CN" sz="2800" dirty="0" smtClean="0"/>
              <a:t>extraction is </a:t>
            </a:r>
            <a:r>
              <a:rPr lang="en-US" altLang="zh-CN" sz="2800" dirty="0"/>
              <a:t>limited to tree </a:t>
            </a:r>
            <a:r>
              <a:rPr lang="en-US" altLang="zh-CN" sz="2800" dirty="0" smtClean="0"/>
              <a:t>structures:</a:t>
            </a:r>
          </a:p>
          <a:p>
            <a:pPr marL="1371600" lvl="2" indent="-457200">
              <a:buFont typeface="Arial" panose="020B0604020202020204" pitchFamily="34" charset="0"/>
              <a:buChar char="•"/>
            </a:pPr>
            <a:r>
              <a:rPr lang="en-US" altLang="zh-CN" sz="2800" dirty="0"/>
              <a:t>guarantees the </a:t>
            </a:r>
            <a:r>
              <a:rPr lang="en-US" altLang="zh-CN" sz="2800" dirty="0" smtClean="0"/>
              <a:t>connectivity and </a:t>
            </a:r>
            <a:r>
              <a:rPr lang="en-US" altLang="zh-CN" sz="2800" dirty="0"/>
              <a:t>the </a:t>
            </a:r>
            <a:r>
              <a:rPr lang="en-US" altLang="zh-CN" sz="2800" dirty="0" smtClean="0"/>
              <a:t>optimization</a:t>
            </a:r>
          </a:p>
          <a:p>
            <a:pPr marL="1371600" lvl="2" indent="-457200">
              <a:buFont typeface="Arial" panose="020B0604020202020204" pitchFamily="34" charset="0"/>
              <a:buChar char="•"/>
            </a:pPr>
            <a:r>
              <a:rPr lang="en-US" altLang="zh-CN" sz="2800" dirty="0"/>
              <a:t>posing a significant </a:t>
            </a:r>
            <a:r>
              <a:rPr lang="en-US" altLang="zh-CN" sz="2800" dirty="0" smtClean="0"/>
              <a:t>limitation-</a:t>
            </a:r>
            <a:r>
              <a:rPr lang="en-US" altLang="zh-CN" sz="2800" dirty="0"/>
              <a:t>roads are not tree-structured</a:t>
            </a:r>
          </a:p>
          <a:p>
            <a:pPr lvl="1"/>
            <a:r>
              <a:rPr lang="en-US" altLang="zh-CN" sz="2800" dirty="0"/>
              <a:t>This approach was further extended to loopy </a:t>
            </a:r>
            <a:r>
              <a:rPr lang="en-US" altLang="zh-CN" sz="2800" dirty="0" smtClean="0"/>
              <a:t>graphs in </a:t>
            </a:r>
            <a:r>
              <a:rPr lang="en-US" altLang="zh-CN" sz="2800" dirty="0"/>
              <a:t>[21</a:t>
            </a:r>
            <a:r>
              <a:rPr lang="en-US" altLang="zh-CN" sz="2800" dirty="0" smtClean="0"/>
              <a:t>]</a:t>
            </a:r>
          </a:p>
          <a:p>
            <a:pPr marL="1371600" lvl="2" indent="-457200">
              <a:buFont typeface="Arial" panose="020B0604020202020204" pitchFamily="34" charset="0"/>
              <a:buChar char="•"/>
            </a:pPr>
            <a:r>
              <a:rPr lang="en-US" altLang="zh-CN" sz="2800" dirty="0"/>
              <a:t>approximately </a:t>
            </a:r>
            <a:r>
              <a:rPr lang="en-US" altLang="zh-CN" sz="2800" dirty="0" smtClean="0"/>
              <a:t>solved by </a:t>
            </a:r>
            <a:r>
              <a:rPr lang="en-US" altLang="zh-CN" sz="2800" dirty="0"/>
              <a:t>a branch and cut </a:t>
            </a:r>
            <a:r>
              <a:rPr lang="en-US" altLang="zh-CN" sz="2800" dirty="0" smtClean="0"/>
              <a:t>algorithm</a:t>
            </a:r>
          </a:p>
          <a:p>
            <a:pPr lvl="1"/>
            <a:r>
              <a:rPr lang="da-DK" altLang="zh-CN" sz="2800" dirty="0"/>
              <a:t>Wegner et al. [24, 25] </a:t>
            </a:r>
            <a:r>
              <a:rPr lang="da-DK" altLang="zh-CN" sz="2800" dirty="0" smtClean="0"/>
              <a:t>segment </a:t>
            </a:r>
            <a:r>
              <a:rPr lang="en-US" altLang="zh-CN" sz="2800" dirty="0" smtClean="0"/>
              <a:t>the </a:t>
            </a:r>
            <a:r>
              <a:rPr lang="en-US" altLang="zh-CN" sz="2800" dirty="0"/>
              <a:t>image into </a:t>
            </a:r>
            <a:r>
              <a:rPr lang="en-US" altLang="zh-CN" sz="2800" b="1" dirty="0" err="1" smtClean="0"/>
              <a:t>superpixels</a:t>
            </a:r>
            <a:endParaRPr lang="en-US" altLang="zh-CN" sz="2800" b="1" dirty="0" smtClean="0"/>
          </a:p>
          <a:p>
            <a:pPr marL="1371600" lvl="2" indent="-457200">
              <a:buFont typeface="Arial" panose="020B0604020202020204" pitchFamily="34" charset="0"/>
              <a:buChar char="•"/>
            </a:pPr>
            <a:r>
              <a:rPr lang="en-US" altLang="zh-CN" sz="2800" dirty="0"/>
              <a:t>high </a:t>
            </a:r>
            <a:r>
              <a:rPr lang="en-US" altLang="zh-CN" sz="2800" dirty="0" smtClean="0"/>
              <a:t>road likelihood </a:t>
            </a:r>
            <a:r>
              <a:rPr lang="en-US" altLang="zh-CN" sz="2800" dirty="0"/>
              <a:t>are connected by </a:t>
            </a:r>
            <a:r>
              <a:rPr lang="en-US" altLang="zh-CN" sz="2800" b="1" dirty="0"/>
              <a:t>a shortest path algorithm </a:t>
            </a:r>
            <a:endParaRPr lang="en-US" altLang="zh-CN" sz="2800" b="1" dirty="0" smtClean="0"/>
          </a:p>
          <a:p>
            <a:pPr marL="1371600" lvl="2" indent="-457200">
              <a:buFont typeface="Arial" panose="020B0604020202020204" pitchFamily="34" charset="0"/>
              <a:buChar char="•"/>
            </a:pPr>
            <a:r>
              <a:rPr lang="en-US" altLang="zh-CN" sz="2800" dirty="0" smtClean="0"/>
              <a:t>the </a:t>
            </a:r>
            <a:r>
              <a:rPr lang="en-US" altLang="zh-CN" sz="2800" dirty="0"/>
              <a:t>goal of creating </a:t>
            </a:r>
            <a:r>
              <a:rPr lang="en-US" altLang="zh-CN" sz="2800" b="1" dirty="0"/>
              <a:t>an </a:t>
            </a:r>
            <a:r>
              <a:rPr lang="en-US" altLang="zh-CN" sz="2800" b="1" dirty="0" err="1"/>
              <a:t>overcomplete</a:t>
            </a:r>
            <a:r>
              <a:rPr lang="en-US" altLang="zh-CN" sz="2800" b="1" dirty="0"/>
              <a:t> representation </a:t>
            </a:r>
            <a:r>
              <a:rPr lang="en-US" altLang="zh-CN" sz="2800" dirty="0"/>
              <a:t>of </a:t>
            </a:r>
            <a:r>
              <a:rPr lang="en-US" altLang="zh-CN" sz="2800" dirty="0" smtClean="0"/>
              <a:t>the road </a:t>
            </a:r>
            <a:r>
              <a:rPr lang="en-US" altLang="zh-CN" sz="2800" dirty="0"/>
              <a:t>network.</a:t>
            </a:r>
          </a:p>
        </p:txBody>
      </p:sp>
    </p:spTree>
    <p:extLst>
      <p:ext uri="{BB962C8B-B14F-4D97-AF65-F5344CB8AC3E}">
        <p14:creationId xmlns:p14="http://schemas.microsoft.com/office/powerpoint/2010/main" val="292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2 Related </a:t>
            </a:r>
            <a:r>
              <a:rPr lang="en-US" altLang="zh-CN" sz="4000" dirty="0"/>
              <a:t>work</a:t>
            </a:r>
            <a:endParaRPr lang="zh-CN" altLang="en-US" sz="4000" dirty="0"/>
          </a:p>
        </p:txBody>
      </p:sp>
      <p:sp>
        <p:nvSpPr>
          <p:cNvPr id="5" name="文本框 4"/>
          <p:cNvSpPr txBox="1"/>
          <p:nvPr/>
        </p:nvSpPr>
        <p:spPr>
          <a:xfrm>
            <a:off x="834106" y="891820"/>
            <a:ext cx="10616676" cy="3970318"/>
          </a:xfrm>
          <a:prstGeom prst="rect">
            <a:avLst/>
          </a:prstGeom>
          <a:noFill/>
        </p:spPr>
        <p:txBody>
          <a:bodyPr wrap="square" rtlCol="0">
            <a:spAutoFit/>
          </a:bodyPr>
          <a:lstStyle/>
          <a:p>
            <a:r>
              <a:rPr lang="en-US" altLang="zh-CN" sz="2800" dirty="0"/>
              <a:t>Connectivity</a:t>
            </a:r>
            <a:r>
              <a:rPr lang="zh-CN" altLang="en-US" sz="2800" dirty="0" smtClean="0"/>
              <a:t>：</a:t>
            </a:r>
            <a:endParaRPr lang="en-US" altLang="zh-CN" sz="2800" dirty="0" smtClean="0"/>
          </a:p>
          <a:p>
            <a:pPr marL="914400" lvl="1" indent="-457200">
              <a:buFont typeface="Arial" panose="020B0604020202020204" pitchFamily="34" charset="0"/>
              <a:buChar char="•"/>
            </a:pPr>
            <a:r>
              <a:rPr lang="en-US" altLang="zh-CN" sz="2800" dirty="0" err="1" smtClean="0"/>
              <a:t>Mattyus</a:t>
            </a:r>
            <a:r>
              <a:rPr lang="en-US" altLang="zh-CN" sz="2800" dirty="0" smtClean="0"/>
              <a:t> </a:t>
            </a:r>
            <a:r>
              <a:rPr lang="en-US" altLang="zh-CN" sz="2800" dirty="0"/>
              <a:t>et al. [13] </a:t>
            </a:r>
            <a:r>
              <a:rPr lang="en-US" altLang="zh-CN" sz="2800" b="1" dirty="0" smtClean="0"/>
              <a:t>improve existing </a:t>
            </a:r>
            <a:r>
              <a:rPr lang="en-US" altLang="zh-CN" sz="2800" b="1" dirty="0"/>
              <a:t>freely-available road </a:t>
            </a:r>
            <a:r>
              <a:rPr lang="en-US" altLang="zh-CN" sz="2800" dirty="0"/>
              <a:t>maps by extracting </a:t>
            </a:r>
            <a:r>
              <a:rPr lang="en-US" altLang="zh-CN" sz="2800" dirty="0" smtClean="0"/>
              <a:t>road width </a:t>
            </a:r>
            <a:r>
              <a:rPr lang="en-US" altLang="zh-CN" sz="2800" dirty="0"/>
              <a:t>information and by correcting the position of the centerline</a:t>
            </a:r>
            <a:r>
              <a:rPr lang="en-US" altLang="zh-CN" sz="2800" dirty="0" smtClean="0"/>
              <a:t>.</a:t>
            </a:r>
          </a:p>
          <a:p>
            <a:pPr marL="914400" lvl="1" indent="-457200">
              <a:buFont typeface="Arial" panose="020B0604020202020204" pitchFamily="34" charset="0"/>
              <a:buChar char="•"/>
            </a:pPr>
            <a:r>
              <a:rPr lang="en-US" altLang="zh-CN" sz="2800" dirty="0"/>
              <a:t>In [14], aerial and ground images are utilized </a:t>
            </a:r>
            <a:r>
              <a:rPr lang="en-US" altLang="zh-CN" sz="2800" dirty="0" smtClean="0"/>
              <a:t>jointly in </a:t>
            </a:r>
            <a:r>
              <a:rPr lang="en-US" altLang="zh-CN" sz="2800" dirty="0"/>
              <a:t>order to </a:t>
            </a:r>
            <a:r>
              <a:rPr lang="en-US" altLang="zh-CN" sz="2800" b="1" dirty="0"/>
              <a:t>extract fine-grained road information </a:t>
            </a:r>
            <a:r>
              <a:rPr lang="en-US" altLang="zh-CN" sz="2800" dirty="0"/>
              <a:t>like </a:t>
            </a:r>
            <a:r>
              <a:rPr lang="en-US" altLang="zh-CN" sz="2800" dirty="0" smtClean="0"/>
              <a:t>the number </a:t>
            </a:r>
            <a:r>
              <a:rPr lang="en-US" altLang="zh-CN" sz="2800" dirty="0"/>
              <a:t>of lanes, presence of sidewalks and parking lanes.</a:t>
            </a:r>
            <a:endParaRPr lang="en-US" altLang="zh-CN" sz="2800" dirty="0" smtClean="0"/>
          </a:p>
          <a:p>
            <a:pPr marL="914400" lvl="1" indent="-457200">
              <a:buFont typeface="Arial" panose="020B0604020202020204" pitchFamily="34" charset="0"/>
              <a:buChar char="•"/>
            </a:pPr>
            <a:r>
              <a:rPr lang="en-US" altLang="zh-CN" sz="2800" dirty="0"/>
              <a:t>GPS </a:t>
            </a:r>
            <a:r>
              <a:rPr lang="en-US" altLang="zh-CN" sz="2800" dirty="0" smtClean="0"/>
              <a:t>trajectories, </a:t>
            </a:r>
            <a:r>
              <a:rPr lang="en-US" altLang="zh-CN" sz="2800" dirty="0"/>
              <a:t>the </a:t>
            </a:r>
            <a:r>
              <a:rPr lang="en-US" altLang="zh-CN" sz="2800" dirty="0" err="1"/>
              <a:t>OpenStreetMap</a:t>
            </a:r>
            <a:r>
              <a:rPr lang="en-US" altLang="zh-CN" sz="2800" dirty="0"/>
              <a:t> project, Recorded GPS </a:t>
            </a:r>
            <a:r>
              <a:rPr lang="en-US" altLang="zh-CN" sz="2800" dirty="0" smtClean="0"/>
              <a:t>tracks …</a:t>
            </a:r>
            <a:endParaRPr lang="en-US" altLang="zh-CN" sz="2800" dirty="0"/>
          </a:p>
        </p:txBody>
      </p:sp>
    </p:spTree>
    <p:extLst>
      <p:ext uri="{BB962C8B-B14F-4D97-AF65-F5344CB8AC3E}">
        <p14:creationId xmlns:p14="http://schemas.microsoft.com/office/powerpoint/2010/main" val="323035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9744502" cy="707886"/>
          </a:xfrm>
          <a:prstGeom prst="rect">
            <a:avLst/>
          </a:prstGeom>
          <a:noFill/>
        </p:spPr>
        <p:txBody>
          <a:bodyPr wrap="square" rtlCol="0">
            <a:spAutoFit/>
          </a:bodyPr>
          <a:lstStyle/>
          <a:p>
            <a:r>
              <a:rPr lang="en-US" altLang="zh-CN" sz="4000" dirty="0" smtClean="0"/>
              <a:t>3 Road </a:t>
            </a:r>
            <a:r>
              <a:rPr lang="en-US" altLang="zh-CN" sz="4000" dirty="0"/>
              <a:t>Topology from Aerial Images</a:t>
            </a:r>
            <a:endParaRPr lang="zh-CN" altLang="en-US" sz="4000" dirty="0"/>
          </a:p>
        </p:txBody>
      </p:sp>
      <p:sp>
        <p:nvSpPr>
          <p:cNvPr id="5" name="文本框 4"/>
          <p:cNvSpPr txBox="1"/>
          <p:nvPr/>
        </p:nvSpPr>
        <p:spPr>
          <a:xfrm>
            <a:off x="834106" y="891820"/>
            <a:ext cx="10616676" cy="3970318"/>
          </a:xfrm>
          <a:prstGeom prst="rect">
            <a:avLst/>
          </a:prstGeom>
          <a:noFill/>
        </p:spPr>
        <p:txBody>
          <a:bodyPr wrap="square" rtlCol="0">
            <a:spAutoFit/>
          </a:bodyPr>
          <a:lstStyle/>
          <a:p>
            <a:r>
              <a:rPr lang="en-US" altLang="zh-CN" sz="2800" dirty="0" smtClean="0"/>
              <a:t>A </a:t>
            </a:r>
            <a:r>
              <a:rPr lang="en-US" altLang="zh-CN" sz="2800" dirty="0"/>
              <a:t>graph </a:t>
            </a:r>
            <a:r>
              <a:rPr lang="en-US" altLang="zh-CN" sz="2800" dirty="0" smtClean="0"/>
              <a:t>representation of </a:t>
            </a:r>
            <a:r>
              <a:rPr lang="en-US" altLang="zh-CN" sz="2800" dirty="0"/>
              <a:t>the road </a:t>
            </a:r>
            <a:r>
              <a:rPr lang="en-US" altLang="zh-CN" sz="2800" dirty="0" smtClean="0"/>
              <a:t>network:</a:t>
            </a:r>
          </a:p>
          <a:p>
            <a:pPr marL="914400" lvl="1" indent="-457200">
              <a:buFont typeface="Arial" panose="020B0604020202020204" pitchFamily="34" charset="0"/>
              <a:buChar char="•"/>
            </a:pPr>
            <a:r>
              <a:rPr lang="en-US" altLang="zh-CN" sz="2800" dirty="0" smtClean="0"/>
              <a:t>The nodes </a:t>
            </a:r>
            <a:r>
              <a:rPr lang="en-US" altLang="zh-CN" sz="2800" dirty="0"/>
              <a:t>represent end </a:t>
            </a:r>
            <a:r>
              <a:rPr lang="en-US" altLang="zh-CN" sz="2800" dirty="0" smtClean="0"/>
              <a:t>points</a:t>
            </a:r>
          </a:p>
          <a:p>
            <a:pPr marL="914400" lvl="1" indent="-457200">
              <a:buFont typeface="Arial" panose="020B0604020202020204" pitchFamily="34" charset="0"/>
              <a:buChar char="•"/>
            </a:pPr>
            <a:r>
              <a:rPr lang="en-US" altLang="zh-CN" sz="2800" dirty="0"/>
              <a:t>the </a:t>
            </a:r>
            <a:r>
              <a:rPr lang="en-US" altLang="zh-CN" sz="2800" dirty="0" smtClean="0"/>
              <a:t>edges define the road </a:t>
            </a:r>
            <a:r>
              <a:rPr lang="en-US" altLang="zh-CN" sz="2800" dirty="0"/>
              <a:t>segment center </a:t>
            </a:r>
            <a:r>
              <a:rPr lang="en-US" altLang="zh-CN" sz="2800" dirty="0" smtClean="0"/>
              <a:t>lines</a:t>
            </a:r>
          </a:p>
          <a:p>
            <a:pPr marL="914400" lvl="1" indent="-457200">
              <a:buFont typeface="Arial" panose="020B0604020202020204" pitchFamily="34" charset="0"/>
              <a:buChar char="•"/>
            </a:pPr>
            <a:endParaRPr lang="en-US" altLang="zh-CN" sz="2800" dirty="0" smtClean="0"/>
          </a:p>
          <a:p>
            <a:r>
              <a:rPr lang="en-US" altLang="zh-CN" sz="2800" dirty="0"/>
              <a:t>Towards this </a:t>
            </a:r>
            <a:r>
              <a:rPr lang="en-US" altLang="zh-CN" sz="2800" dirty="0" smtClean="0"/>
              <a:t>goal:</a:t>
            </a:r>
          </a:p>
          <a:p>
            <a:pPr marL="914400" lvl="1" indent="-457200">
              <a:buFont typeface="Arial" panose="020B0604020202020204" pitchFamily="34" charset="0"/>
              <a:buChar char="•"/>
            </a:pPr>
            <a:r>
              <a:rPr lang="en-US" altLang="zh-CN" sz="2800" dirty="0"/>
              <a:t>segment the </a:t>
            </a:r>
            <a:r>
              <a:rPr lang="en-US" altLang="zh-CN" sz="2800" dirty="0" smtClean="0"/>
              <a:t>images into </a:t>
            </a:r>
            <a:r>
              <a:rPr lang="en-US" altLang="zh-CN" sz="2800" dirty="0"/>
              <a:t>the </a:t>
            </a:r>
            <a:r>
              <a:rPr lang="en-US" altLang="zh-CN" sz="2800" dirty="0" smtClean="0"/>
              <a:t>categories</a:t>
            </a:r>
          </a:p>
          <a:p>
            <a:pPr marL="914400" lvl="1" indent="-457200">
              <a:buFont typeface="Arial" panose="020B0604020202020204" pitchFamily="34" charset="0"/>
              <a:buChar char="•"/>
            </a:pPr>
            <a:r>
              <a:rPr lang="en-US" altLang="zh-CN" sz="2800" dirty="0"/>
              <a:t>thinning extracts the road </a:t>
            </a:r>
            <a:r>
              <a:rPr lang="en-US" altLang="zh-CN" sz="2800" dirty="0" smtClean="0"/>
              <a:t>centerlines</a:t>
            </a:r>
          </a:p>
          <a:p>
            <a:pPr marL="914400" lvl="1" indent="-457200">
              <a:buFont typeface="Arial" panose="020B0604020202020204" pitchFamily="34" charset="0"/>
              <a:buChar char="•"/>
            </a:pPr>
            <a:r>
              <a:rPr lang="en-US" altLang="zh-CN" sz="2800" dirty="0"/>
              <a:t>connection </a:t>
            </a:r>
            <a:r>
              <a:rPr lang="en-US" altLang="zh-CN" sz="2800" dirty="0" smtClean="0"/>
              <a:t>hypotheses covering </a:t>
            </a:r>
            <a:r>
              <a:rPr lang="en-US" altLang="zh-CN" sz="2800" dirty="0"/>
              <a:t>the </a:t>
            </a:r>
            <a:r>
              <a:rPr lang="en-US" altLang="zh-CN" sz="2800" dirty="0" smtClean="0"/>
              <a:t>disconnects</a:t>
            </a:r>
            <a:endParaRPr lang="en-US" altLang="zh-CN" sz="2800" dirty="0"/>
          </a:p>
          <a:p>
            <a:endParaRPr lang="en-US" altLang="zh-CN" sz="2800" dirty="0" smtClean="0"/>
          </a:p>
        </p:txBody>
      </p:sp>
    </p:spTree>
    <p:extLst>
      <p:ext uri="{BB962C8B-B14F-4D97-AF65-F5344CB8AC3E}">
        <p14:creationId xmlns:p14="http://schemas.microsoft.com/office/powerpoint/2010/main" val="1650199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3859</Words>
  <Application>Microsoft Office PowerPoint</Application>
  <PresentationFormat>宽屏</PresentationFormat>
  <Paragraphs>441</Paragraphs>
  <Slides>34</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宋体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Xing Wenbiao</dc:creator>
  <cp:lastModifiedBy>Xing Wenbiao</cp:lastModifiedBy>
  <cp:revision>78</cp:revision>
  <dcterms:created xsi:type="dcterms:W3CDTF">2018-10-16T01:56:13Z</dcterms:created>
  <dcterms:modified xsi:type="dcterms:W3CDTF">2018-10-19T02:57:43Z</dcterms:modified>
</cp:coreProperties>
</file>