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88" r:id="rId3"/>
    <p:sldId id="289" r:id="rId4"/>
    <p:sldId id="290" r:id="rId5"/>
    <p:sldId id="284" r:id="rId6"/>
    <p:sldId id="261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7" autoAdjust="0"/>
    <p:restoredTop sz="94660"/>
  </p:normalViewPr>
  <p:slideViewPr>
    <p:cSldViewPr>
      <p:cViewPr varScale="1">
        <p:scale>
          <a:sx n="151" d="100"/>
          <a:sy n="151" d="100"/>
        </p:scale>
        <p:origin x="474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58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53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6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9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19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47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09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26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1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96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4727-EA84-4B30-B5F5-30B2C8A8F5FD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7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zqyhdm.com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56028" y="-1409026"/>
            <a:ext cx="6631944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9600" smtClean="0">
                <a:solidFill>
                  <a:schemeClr val="bg1">
                    <a:lumMod val="85000"/>
                  </a:schemeClr>
                </a:solidFill>
              </a:rPr>
              <a:t>46</a:t>
            </a:r>
            <a:endParaRPr lang="zh-CN" altLang="en-US" sz="496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325252" y="2067693"/>
            <a:ext cx="4493538" cy="1234591"/>
            <a:chOff x="2354327" y="2900937"/>
            <a:chExt cx="4493538" cy="1646120"/>
          </a:xfrm>
        </p:grpSpPr>
        <p:sp>
          <p:nvSpPr>
            <p:cNvPr id="4" name="TextBox 3"/>
            <p:cNvSpPr txBox="1"/>
            <p:nvPr/>
          </p:nvSpPr>
          <p:spPr>
            <a:xfrm>
              <a:off x="4047077" y="3931504"/>
              <a:ext cx="110799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>
                  <a:latin typeface="黑体" pitchFamily="49" charset="-122"/>
                  <a:ea typeface="黑体" pitchFamily="49" charset="-122"/>
                </a:rPr>
                <a:t>杨仕航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54327" y="2900937"/>
              <a:ext cx="4493538" cy="110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800" b="1" smtClean="0">
                  <a:latin typeface="微软雅黑" pitchFamily="34" charset="-122"/>
                  <a:ea typeface="微软雅黑" pitchFamily="34" charset="-122"/>
                </a:rPr>
                <a:t>完结，新的开始</a:t>
              </a:r>
              <a:endParaRPr lang="en-US" altLang="zh-CN" sz="48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7" name="Picture 6" descr="https://zqyhdm.com/static/big_logo.png">
            <a:hlinkClick r:id="rId2"/>
            <a:extLst>
              <a:ext uri="{FF2B5EF4-FFF2-40B4-BE49-F238E27FC236}">
                <a16:creationId xmlns:a16="http://schemas.microsoft.com/office/drawing/2014/main" id="{3A30FF21-0B16-47DC-8365-9AD713E2E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4299942"/>
            <a:ext cx="936104" cy="78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24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417923" cy="504056"/>
            <a:chOff x="251520" y="260648"/>
            <a:chExt cx="3417923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341792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smtClean="0">
                  <a:latin typeface="+mj-lt"/>
                  <a:ea typeface="黑体" pitchFamily="49" charset="-122"/>
                </a:rPr>
                <a:t>1</a:t>
              </a:r>
              <a:r>
                <a:rPr lang="zh-CN" altLang="en-US" sz="2400" smtClean="0">
                  <a:latin typeface="+mj-lt"/>
                  <a:ea typeface="黑体" pitchFamily="49" charset="-122"/>
                </a:rPr>
                <a:t>、衔接上一节课的内容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3281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586129" y="1347614"/>
            <a:ext cx="20882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mtClean="0"/>
              <a:t>站内简单搜索</a:t>
            </a:r>
            <a:endParaRPr lang="en-US" altLang="zh-CN" b="1" smtClean="0"/>
          </a:p>
          <a:p>
            <a:pPr algn="ctr"/>
            <a:endParaRPr lang="en-US" altLang="zh-CN" sz="800" smtClean="0"/>
          </a:p>
          <a:p>
            <a:pPr algn="ctr"/>
            <a:r>
              <a:rPr lang="zh-CN" altLang="en-US" sz="1400" smtClean="0"/>
              <a:t>通过标题搜索博客</a:t>
            </a:r>
            <a:endParaRPr lang="en-US" altLang="zh-CN" sz="1400" smtClean="0"/>
          </a:p>
          <a:p>
            <a:pPr algn="ctr"/>
            <a:r>
              <a:rPr lang="zh-CN" altLang="en-US" sz="1400" smtClean="0"/>
              <a:t>支持多个关键字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827584" y="3322445"/>
            <a:ext cx="2421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1</a:t>
            </a:r>
            <a:r>
              <a:rPr lang="zh-CN" altLang="en-US" sz="1400" smtClean="0"/>
              <a:t>、搜索框响应式布局</a:t>
            </a:r>
            <a:endParaRPr lang="en-US" altLang="zh-CN" sz="1400" smtClean="0"/>
          </a:p>
          <a:p>
            <a:r>
              <a:rPr lang="en-US" altLang="zh-CN" sz="1400" smtClean="0"/>
              <a:t>2</a:t>
            </a:r>
            <a:r>
              <a:rPr lang="zh-CN" altLang="en-US" sz="1400" smtClean="0"/>
              <a:t>、全文搜索</a:t>
            </a:r>
            <a:endParaRPr lang="zh-CN" altLang="en-US" sz="1400"/>
          </a:p>
        </p:txBody>
      </p:sp>
      <p:sp>
        <p:nvSpPr>
          <p:cNvPr id="5" name="下箭头 4"/>
          <p:cNvSpPr/>
          <p:nvPr/>
        </p:nvSpPr>
        <p:spPr>
          <a:xfrm>
            <a:off x="1414220" y="2484222"/>
            <a:ext cx="432048" cy="5940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肘形连接符 7"/>
          <p:cNvCxnSpPr/>
          <p:nvPr/>
        </p:nvCxnSpPr>
        <p:spPr>
          <a:xfrm flipV="1">
            <a:off x="2818497" y="1572023"/>
            <a:ext cx="1080000" cy="1872208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/>
          <p:nvPr/>
        </p:nvCxnSpPr>
        <p:spPr>
          <a:xfrm>
            <a:off x="1954281" y="3723878"/>
            <a:ext cx="1944216" cy="648072"/>
          </a:xfrm>
          <a:prstGeom prst="bentConnector3">
            <a:avLst>
              <a:gd name="adj1" fmla="val 7220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042634" y="1347614"/>
            <a:ext cx="10239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/>
              <a:t>使用</a:t>
            </a:r>
            <a:r>
              <a:rPr lang="en-US" altLang="zh-CN" sz="1200" smtClean="0"/>
              <a:t>flex</a:t>
            </a:r>
            <a:r>
              <a:rPr lang="zh-CN" altLang="en-US" sz="1200" smtClean="0"/>
              <a:t>布局</a:t>
            </a:r>
            <a:endParaRPr lang="en-US" altLang="zh-CN" sz="1200"/>
          </a:p>
        </p:txBody>
      </p:sp>
      <p:sp>
        <p:nvSpPr>
          <p:cNvPr id="18" name="矩形 17"/>
          <p:cNvSpPr/>
          <p:nvPr/>
        </p:nvSpPr>
        <p:spPr>
          <a:xfrm>
            <a:off x="4010756" y="2837644"/>
            <a:ext cx="4993983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/>
              <a:t>过于复杂</a:t>
            </a:r>
            <a:r>
              <a:rPr lang="zh-CN" altLang="en-US" sz="1200" smtClean="0"/>
              <a:t>，超出</a:t>
            </a:r>
            <a:r>
              <a:rPr lang="zh-CN" altLang="en-US" sz="1200"/>
              <a:t>博客应用开发的</a:t>
            </a:r>
            <a:r>
              <a:rPr lang="zh-CN" altLang="en-US" sz="1200" smtClean="0"/>
              <a:t>范畴</a:t>
            </a:r>
            <a:endParaRPr lang="en-US" altLang="zh-CN" sz="1200" smtClean="0"/>
          </a:p>
          <a:p>
            <a:endParaRPr lang="en-US" altLang="zh-CN" sz="1200"/>
          </a:p>
          <a:p>
            <a:r>
              <a:rPr lang="zh-CN" altLang="en-US" sz="1200" smtClean="0"/>
              <a:t>有兴趣可以使用</a:t>
            </a:r>
            <a:r>
              <a:rPr lang="en-US" altLang="zh-CN" sz="1200" smtClean="0"/>
              <a:t>Haystack</a:t>
            </a:r>
            <a:r>
              <a:rPr lang="zh-CN" altLang="en-US" sz="1200" smtClean="0"/>
              <a:t>，接入全文搜索引擎</a:t>
            </a:r>
            <a:endParaRPr lang="en-US" altLang="zh-CN" sz="1200" smtClean="0"/>
          </a:p>
          <a:p>
            <a:r>
              <a:rPr lang="en-US" altLang="zh-CN" sz="1200" smtClean="0"/>
              <a:t>  1</a:t>
            </a:r>
            <a:r>
              <a:rPr lang="zh-CN" altLang="en-US" sz="1200" smtClean="0"/>
              <a:t>）</a:t>
            </a:r>
            <a:r>
              <a:rPr lang="en-US" altLang="zh-CN" sz="1200" smtClean="0"/>
              <a:t>Solr</a:t>
            </a:r>
          </a:p>
          <a:p>
            <a:r>
              <a:rPr lang="en-US" altLang="zh-CN" sz="1200"/>
              <a:t> </a:t>
            </a:r>
            <a:r>
              <a:rPr lang="en-US" altLang="zh-CN" sz="1200" smtClean="0"/>
              <a:t> 2</a:t>
            </a:r>
            <a:r>
              <a:rPr lang="zh-CN" altLang="en-US" sz="1200" smtClean="0"/>
              <a:t>）</a:t>
            </a:r>
            <a:r>
              <a:rPr lang="en-US" altLang="zh-CN" sz="1200" smtClean="0"/>
              <a:t>ElasticSearch</a:t>
            </a:r>
          </a:p>
          <a:p>
            <a:r>
              <a:rPr lang="en-US" altLang="zh-CN" sz="1200"/>
              <a:t> </a:t>
            </a:r>
            <a:r>
              <a:rPr lang="en-US" altLang="zh-CN" sz="1200" smtClean="0"/>
              <a:t> 3</a:t>
            </a:r>
            <a:r>
              <a:rPr lang="zh-CN" altLang="en-US" sz="1200" smtClean="0"/>
              <a:t>）</a:t>
            </a:r>
            <a:r>
              <a:rPr lang="en-US" altLang="zh-CN" sz="1200" smtClean="0"/>
              <a:t>Whoosh</a:t>
            </a:r>
          </a:p>
          <a:p>
            <a:r>
              <a:rPr lang="en-US" altLang="zh-CN" sz="1200"/>
              <a:t> </a:t>
            </a:r>
            <a:r>
              <a:rPr lang="en-US" altLang="zh-CN" sz="1200" smtClean="0"/>
              <a:t> 4</a:t>
            </a:r>
            <a:r>
              <a:rPr lang="zh-CN" altLang="en-US" sz="1200" smtClean="0"/>
              <a:t>）</a:t>
            </a:r>
            <a:r>
              <a:rPr lang="en-US" altLang="zh-CN" sz="1200" smtClean="0"/>
              <a:t>Xapian</a:t>
            </a:r>
          </a:p>
          <a:p>
            <a:endParaRPr lang="en-US" altLang="zh-CN" sz="1200"/>
          </a:p>
          <a:p>
            <a:r>
              <a:rPr lang="zh-CN" altLang="en-US" sz="1200" smtClean="0"/>
              <a:t>如果数据库是</a:t>
            </a:r>
            <a:r>
              <a:rPr lang="en-US" altLang="zh-CN" sz="1200" smtClean="0"/>
              <a:t>PostgresSQL</a:t>
            </a:r>
            <a:r>
              <a:rPr lang="zh-CN" altLang="en-US" sz="1200" smtClean="0"/>
              <a:t>的话，直接使用</a:t>
            </a:r>
            <a:r>
              <a:rPr lang="en-US" altLang="zh-CN" sz="1200" smtClean="0"/>
              <a:t>PostgresSQL</a:t>
            </a:r>
            <a:r>
              <a:rPr lang="zh-CN" altLang="en-US" sz="1200" smtClean="0"/>
              <a:t>的全文搜索</a:t>
            </a:r>
            <a:r>
              <a:rPr lang="en-US" altLang="zh-CN" sz="1200" smtClean="0"/>
              <a:t>https</a:t>
            </a:r>
            <a:r>
              <a:rPr lang="en-US" altLang="zh-CN" sz="1200"/>
              <a:t>://docs.djangoproject.com/en/2.2/ref/contrib/postgres/search</a:t>
            </a:r>
            <a:r>
              <a:rPr lang="en-US" altLang="zh-CN" sz="1200" smtClean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7564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04818" cy="504056"/>
            <a:chOff x="251520" y="260648"/>
            <a:chExt cx="330481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186817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smtClean="0">
                  <a:latin typeface="+mj-lt"/>
                  <a:ea typeface="黑体" pitchFamily="49" charset="-122"/>
                </a:rPr>
                <a:t>2</a:t>
              </a:r>
              <a:r>
                <a:rPr lang="zh-CN" altLang="en-US" sz="2400" smtClean="0">
                  <a:latin typeface="+mj-lt"/>
                  <a:ea typeface="黑体" pitchFamily="49" charset="-122"/>
                </a:rPr>
                <a:t>、本教程总结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3281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1344928" y="1288485"/>
            <a:ext cx="52432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1</a:t>
            </a:r>
            <a:r>
              <a:rPr lang="zh-CN" altLang="en-US" sz="1400" smtClean="0"/>
              <a:t>、从教程中学到了什么</a:t>
            </a:r>
            <a:endParaRPr lang="en-US" altLang="zh-CN" sz="1400" smtClean="0"/>
          </a:p>
          <a:p>
            <a:r>
              <a:rPr lang="en-US" altLang="zh-CN" sz="1400" smtClean="0"/>
              <a:t>       </a:t>
            </a:r>
            <a:r>
              <a:rPr lang="zh-CN" altLang="en-US" sz="1400" smtClean="0"/>
              <a:t>思维导图：</a:t>
            </a:r>
            <a:r>
              <a:rPr lang="en-US" altLang="zh-CN" sz="1400" smtClean="0"/>
              <a:t>https://mubu.com/doc/SSRvIWjCgd</a:t>
            </a:r>
          </a:p>
          <a:p>
            <a:endParaRPr lang="en-US" altLang="zh-CN" sz="1400"/>
          </a:p>
          <a:p>
            <a:endParaRPr lang="en-US" altLang="zh-CN" sz="1400" smtClean="0"/>
          </a:p>
          <a:p>
            <a:r>
              <a:rPr lang="en-US" altLang="zh-CN" sz="1400" smtClean="0"/>
              <a:t>2</a:t>
            </a:r>
            <a:r>
              <a:rPr lang="zh-CN" altLang="en-US" sz="1400" smtClean="0"/>
              <a:t>、后续可以学什么</a:t>
            </a:r>
            <a:endParaRPr lang="en-US" altLang="zh-CN" sz="1400" smtClean="0"/>
          </a:p>
          <a:p>
            <a:r>
              <a:rPr lang="en-US" altLang="zh-CN" sz="1400" smtClean="0"/>
              <a:t>       1</a:t>
            </a:r>
            <a:r>
              <a:rPr lang="zh-CN" altLang="en-US" sz="1400" smtClean="0"/>
              <a:t>）继续深入</a:t>
            </a:r>
            <a:r>
              <a:rPr lang="en-US" altLang="zh-CN" sz="1400" smtClean="0"/>
              <a:t>Django</a:t>
            </a:r>
            <a:r>
              <a:rPr lang="zh-CN" altLang="en-US" sz="1400" smtClean="0"/>
              <a:t>：类视图、</a:t>
            </a:r>
            <a:r>
              <a:rPr lang="en-US" altLang="zh-CN" sz="1400" smtClean="0"/>
              <a:t>DjangoRestFramework</a:t>
            </a:r>
            <a:r>
              <a:rPr lang="zh-CN" altLang="en-US" sz="1400" smtClean="0"/>
              <a:t>、</a:t>
            </a:r>
            <a:r>
              <a:rPr lang="en-US" altLang="zh-CN" sz="1400" smtClean="0"/>
              <a:t>XAdmin</a:t>
            </a:r>
            <a:endParaRPr lang="en-US" altLang="zh-CN" sz="1400" smtClean="0"/>
          </a:p>
          <a:p>
            <a:r>
              <a:rPr lang="en-US" altLang="zh-CN" sz="1400" smtClean="0"/>
              <a:t>       2</a:t>
            </a:r>
            <a:r>
              <a:rPr lang="zh-CN" altLang="en-US" sz="1400" smtClean="0"/>
              <a:t>）学习其他</a:t>
            </a:r>
            <a:r>
              <a:rPr lang="en-US" altLang="zh-CN" sz="1400" smtClean="0"/>
              <a:t>Python Web</a:t>
            </a:r>
            <a:r>
              <a:rPr lang="zh-CN" altLang="en-US" sz="1400" smtClean="0"/>
              <a:t>框架，拓宽自己：</a:t>
            </a:r>
            <a:r>
              <a:rPr lang="en-US" altLang="zh-CN" sz="1400" smtClean="0"/>
              <a:t>Flask</a:t>
            </a:r>
            <a:r>
              <a:rPr lang="zh-CN" altLang="en-US" sz="1400" smtClean="0"/>
              <a:t>、</a:t>
            </a:r>
            <a:r>
              <a:rPr lang="en-US" altLang="zh-CN" sz="1400" smtClean="0"/>
              <a:t>Tornado</a:t>
            </a:r>
          </a:p>
          <a:p>
            <a:r>
              <a:rPr lang="en-US" altLang="zh-CN" sz="1400" smtClean="0"/>
              <a:t>       3</a:t>
            </a:r>
            <a:r>
              <a:rPr lang="zh-CN" altLang="en-US" sz="1400" smtClean="0"/>
              <a:t>）缓存管理和数据库：</a:t>
            </a:r>
            <a:r>
              <a:rPr lang="en-US" altLang="zh-CN" sz="1400" smtClean="0"/>
              <a:t>Redis</a:t>
            </a:r>
            <a:r>
              <a:rPr lang="zh-CN" altLang="en-US" sz="1400" smtClean="0"/>
              <a:t>、</a:t>
            </a:r>
            <a:r>
              <a:rPr lang="en-US" altLang="zh-CN" sz="1400" smtClean="0"/>
              <a:t>PostgresSQL</a:t>
            </a:r>
            <a:r>
              <a:rPr lang="zh-CN" altLang="en-US" sz="1400" smtClean="0"/>
              <a:t>、</a:t>
            </a:r>
            <a:r>
              <a:rPr lang="en-US" altLang="zh-CN" sz="1400" smtClean="0"/>
              <a:t>MongoDB</a:t>
            </a:r>
          </a:p>
          <a:p>
            <a:r>
              <a:rPr lang="en-US" altLang="zh-CN" sz="1400" smtClean="0"/>
              <a:t>       4</a:t>
            </a:r>
            <a:r>
              <a:rPr lang="zh-CN" altLang="en-US" sz="1400" smtClean="0"/>
              <a:t>）前端</a:t>
            </a:r>
            <a:endParaRPr lang="en-US" altLang="zh-CN" sz="1400" smtClean="0"/>
          </a:p>
          <a:p>
            <a:r>
              <a:rPr lang="en-US" altLang="zh-CN" sz="1400"/>
              <a:t> </a:t>
            </a:r>
            <a:r>
              <a:rPr lang="en-US" altLang="zh-CN" sz="1400" smtClean="0"/>
              <a:t>      5</a:t>
            </a:r>
            <a:r>
              <a:rPr lang="zh-CN" altLang="en-US" sz="1400" smtClean="0"/>
              <a:t>）其他：</a:t>
            </a:r>
            <a:r>
              <a:rPr lang="en-US" altLang="zh-CN" sz="1400" smtClean="0"/>
              <a:t>Go</a:t>
            </a:r>
            <a:r>
              <a:rPr lang="zh-CN" altLang="en-US" sz="1400" smtClean="0"/>
              <a:t>、</a:t>
            </a:r>
            <a:r>
              <a:rPr lang="en-US" altLang="zh-CN" sz="1400" smtClean="0"/>
              <a:t>node.js</a:t>
            </a:r>
            <a:r>
              <a:rPr lang="zh-CN" altLang="en-US" sz="1400" smtClean="0"/>
              <a:t>、</a:t>
            </a:r>
            <a:r>
              <a:rPr lang="en-US" altLang="zh-CN" sz="1400" smtClean="0"/>
              <a:t>Java</a:t>
            </a:r>
            <a:endParaRPr lang="en-US" altLang="zh-CN" sz="1400" smtClean="0"/>
          </a:p>
        </p:txBody>
      </p:sp>
    </p:spTree>
    <p:extLst>
      <p:ext uri="{BB962C8B-B14F-4D97-AF65-F5344CB8AC3E}">
        <p14:creationId xmlns:p14="http://schemas.microsoft.com/office/powerpoint/2010/main" val="250528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04818" cy="504056"/>
            <a:chOff x="251520" y="260648"/>
            <a:chExt cx="330481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997937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smtClean="0">
                  <a:latin typeface="+mj-lt"/>
                  <a:ea typeface="黑体" pitchFamily="49" charset="-122"/>
                </a:rPr>
                <a:t>3</a:t>
              </a:r>
              <a:r>
                <a:rPr lang="zh-CN" altLang="en-US" sz="2400" smtClean="0">
                  <a:latin typeface="+mj-lt"/>
                  <a:ea typeface="黑体" pitchFamily="49" charset="-122"/>
                </a:rPr>
                <a:t>、如何学习和</a:t>
              </a:r>
              <a:r>
                <a:rPr lang="en-US" altLang="zh-CN" sz="2400" smtClean="0">
                  <a:latin typeface="+mj-lt"/>
                  <a:ea typeface="黑体" pitchFamily="49" charset="-122"/>
                </a:rPr>
                <a:t>Debug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3281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1547664" y="1419622"/>
            <a:ext cx="4968552" cy="2054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/>
              <a:t>1</a:t>
            </a:r>
            <a:r>
              <a:rPr lang="zh-CN" altLang="en-US" sz="1400" smtClean="0"/>
              <a:t>、弄清逻辑，一</a:t>
            </a:r>
            <a:r>
              <a:rPr lang="zh-CN" altLang="en-US" sz="1400"/>
              <a:t>步一步来，思绪不要飘；</a:t>
            </a:r>
          </a:p>
          <a:p>
            <a:pPr>
              <a:lnSpc>
                <a:spcPct val="125000"/>
              </a:lnSpc>
            </a:pPr>
            <a:endParaRPr lang="en-US" altLang="zh-CN" sz="400" smtClean="0"/>
          </a:p>
          <a:p>
            <a:pPr>
              <a:lnSpc>
                <a:spcPct val="125000"/>
              </a:lnSpc>
            </a:pPr>
            <a:r>
              <a:rPr lang="en-US" altLang="zh-CN" sz="1400" smtClean="0"/>
              <a:t>2</a:t>
            </a:r>
            <a:r>
              <a:rPr lang="zh-CN" altLang="en-US" sz="1400" smtClean="0"/>
              <a:t>、</a:t>
            </a:r>
            <a:r>
              <a:rPr lang="zh-CN" altLang="en-US" sz="1400"/>
              <a:t>文档、资源来源要靠谱；</a:t>
            </a:r>
          </a:p>
          <a:p>
            <a:pPr>
              <a:lnSpc>
                <a:spcPct val="125000"/>
              </a:lnSpc>
            </a:pPr>
            <a:endParaRPr lang="en-US" altLang="zh-CN" sz="400" smtClean="0"/>
          </a:p>
          <a:p>
            <a:pPr>
              <a:lnSpc>
                <a:spcPct val="125000"/>
              </a:lnSpc>
            </a:pPr>
            <a:r>
              <a:rPr lang="en-US" altLang="zh-CN" sz="1400" smtClean="0"/>
              <a:t>3</a:t>
            </a:r>
            <a:r>
              <a:rPr lang="zh-CN" altLang="en-US" sz="1400" smtClean="0"/>
              <a:t>、</a:t>
            </a:r>
            <a:r>
              <a:rPr lang="zh-CN" altLang="en-US" sz="1400"/>
              <a:t>基本概念要搞懂，弄清楚是什么，不要随便</a:t>
            </a:r>
            <a:r>
              <a:rPr lang="zh-CN" altLang="en-US" sz="1400" smtClean="0"/>
              <a:t>揣测，</a:t>
            </a:r>
            <a:endParaRPr lang="en-US" altLang="zh-CN" sz="1400" smtClean="0"/>
          </a:p>
          <a:p>
            <a:pPr>
              <a:lnSpc>
                <a:spcPct val="125000"/>
              </a:lnSpc>
            </a:pPr>
            <a:r>
              <a:rPr lang="en-US" altLang="zh-CN" sz="1400"/>
              <a:t> </a:t>
            </a:r>
            <a:r>
              <a:rPr lang="en-US" altLang="zh-CN" sz="1400" smtClean="0"/>
              <a:t>      </a:t>
            </a:r>
            <a:r>
              <a:rPr lang="zh-CN" altLang="en-US" sz="1400" smtClean="0"/>
              <a:t>不要</a:t>
            </a:r>
            <a:r>
              <a:rPr lang="zh-CN" altLang="en-US" sz="1400"/>
              <a:t>自创</a:t>
            </a:r>
            <a:r>
              <a:rPr lang="zh-CN" altLang="en-US" sz="1400" smtClean="0"/>
              <a:t>词汇，</a:t>
            </a:r>
            <a:r>
              <a:rPr lang="zh-CN" altLang="en-US" sz="1400"/>
              <a:t>含糊不得</a:t>
            </a:r>
            <a:r>
              <a:rPr lang="zh-CN" altLang="en-US" sz="1400" smtClean="0"/>
              <a:t>。</a:t>
            </a:r>
            <a:endParaRPr lang="en-US" altLang="zh-CN" sz="1400" smtClean="0"/>
          </a:p>
          <a:p>
            <a:pPr>
              <a:lnSpc>
                <a:spcPct val="125000"/>
              </a:lnSpc>
            </a:pPr>
            <a:endParaRPr lang="en-US" altLang="zh-CN" sz="400" smtClean="0"/>
          </a:p>
          <a:p>
            <a:pPr>
              <a:lnSpc>
                <a:spcPct val="125000"/>
              </a:lnSpc>
            </a:pPr>
            <a:r>
              <a:rPr lang="en-US" altLang="zh-CN" sz="1400" smtClean="0"/>
              <a:t>4</a:t>
            </a:r>
            <a:r>
              <a:rPr lang="zh-CN" altLang="en-US" sz="1400" smtClean="0"/>
              <a:t>、</a:t>
            </a:r>
            <a:r>
              <a:rPr lang="zh-CN" altLang="en-US" sz="1400"/>
              <a:t>不做多余的事情</a:t>
            </a:r>
            <a:r>
              <a:rPr lang="zh-CN" altLang="en-US" sz="1400" smtClean="0"/>
              <a:t>；</a:t>
            </a:r>
            <a:endParaRPr lang="zh-CN" altLang="en-US" sz="1400"/>
          </a:p>
          <a:p>
            <a:pPr>
              <a:lnSpc>
                <a:spcPct val="125000"/>
              </a:lnSpc>
            </a:pPr>
            <a:endParaRPr lang="en-US" altLang="zh-CN" sz="400" smtClean="0"/>
          </a:p>
          <a:p>
            <a:pPr>
              <a:lnSpc>
                <a:spcPct val="125000"/>
              </a:lnSpc>
            </a:pPr>
            <a:r>
              <a:rPr lang="zh-CN" altLang="en-US" sz="1400" smtClean="0"/>
              <a:t>5、勇敢探索。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40173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79916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+mj-lt"/>
                  <a:ea typeface="黑体" pitchFamily="49" charset="-122"/>
                </a:rPr>
                <a:t>* 源码上传到</a:t>
              </a:r>
              <a:r>
                <a:rPr lang="en-US" altLang="zh-CN" sz="2400" dirty="0" err="1">
                  <a:latin typeface="+mj-lt"/>
                  <a:ea typeface="黑体" pitchFamily="49" charset="-122"/>
                </a:rPr>
                <a:t>Github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/>
        </p:nvSpPr>
        <p:spPr>
          <a:xfrm>
            <a:off x="1916832" y="2274426"/>
            <a:ext cx="5310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https://github.com/HaddyYang/django2.0-course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595327-F5B7-4D16-9ACB-211C70ADE7DA}"/>
              </a:ext>
            </a:extLst>
          </p:cNvPr>
          <p:cNvSpPr txBox="1"/>
          <p:nvPr/>
        </p:nvSpPr>
        <p:spPr>
          <a:xfrm>
            <a:off x="2987824" y="2715766"/>
            <a:ext cx="3024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或在</a:t>
            </a:r>
            <a:r>
              <a:rPr lang="en-US" altLang="zh-CN" sz="1400"/>
              <a:t>Github</a:t>
            </a:r>
            <a:r>
              <a:rPr lang="zh-CN" altLang="en-US" sz="1400"/>
              <a:t>搜索“</a:t>
            </a:r>
            <a:r>
              <a:rPr lang="en-US" altLang="zh-CN" sz="1400"/>
              <a:t>django2.0-course</a:t>
            </a:r>
            <a:r>
              <a:rPr lang="zh-CN" altLang="en-US" sz="140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94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27121" y="925646"/>
            <a:ext cx="5889758" cy="3374296"/>
            <a:chOff x="1403648" y="1484784"/>
            <a:chExt cx="6393814" cy="3786309"/>
          </a:xfrm>
        </p:grpSpPr>
        <p:pic>
          <p:nvPicPr>
            <p:cNvPr id="2057" name="Picture 9" descr="C:\Users\Administrator\Downloads\qrcode_for_gh_840841323cb0_258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1484784"/>
              <a:ext cx="2891143" cy="3786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9" name="Picture 11" descr="C:\Users\Administrator\Desktop\赞赏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0855" y="1508693"/>
              <a:ext cx="2926607" cy="3717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3588397" y="4302072"/>
            <a:ext cx="1967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/>
              <a:t>-- The End --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97138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17493</TotalTime>
  <Words>264</Words>
  <Application>Microsoft Office PowerPoint</Application>
  <PresentationFormat>全屏显示(16:9)</PresentationFormat>
  <Paragraphs>46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黑体</vt:lpstr>
      <vt:lpstr>宋体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haddy</cp:lastModifiedBy>
  <cp:revision>366</cp:revision>
  <dcterms:created xsi:type="dcterms:W3CDTF">2017-10-22T14:25:01Z</dcterms:created>
  <dcterms:modified xsi:type="dcterms:W3CDTF">2020-03-28T16:41:33Z</dcterms:modified>
</cp:coreProperties>
</file>