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1" r:id="rId9"/>
    <p:sldId id="264" r:id="rId10"/>
    <p:sldId id="266" r:id="rId11"/>
    <p:sldId id="265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wt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server.github.io/Document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253218"/>
            <a:ext cx="9144000" cy="1852300"/>
          </a:xfrm>
        </p:spPr>
        <p:txBody>
          <a:bodyPr>
            <a:noAutofit/>
          </a:bodyPr>
          <a:lstStyle/>
          <a:p>
            <a:r>
              <a:rPr lang="en-US" sz="6600" b="1" dirty="0">
                <a:effectLst/>
              </a:rPr>
              <a:t>Securing and consuming </a:t>
            </a:r>
            <a:r>
              <a:rPr lang="en-US" sz="6600" b="1" dirty="0" smtClean="0">
                <a:effectLst/>
              </a:rPr>
              <a:t/>
            </a:r>
            <a:br>
              <a:rPr lang="en-US" sz="6600" b="1" dirty="0" smtClean="0">
                <a:effectLst/>
              </a:rPr>
            </a:br>
            <a:r>
              <a:rPr lang="en-US" sz="6600" b="1" dirty="0" smtClean="0">
                <a:effectLst/>
              </a:rPr>
              <a:t>a </a:t>
            </a:r>
            <a:r>
              <a:rPr lang="en-US" sz="6600" b="1" dirty="0" smtClean="0">
                <a:effectLst/>
              </a:rPr>
              <a:t>Web </a:t>
            </a:r>
            <a:r>
              <a:rPr lang="en-US" sz="6600" b="1" dirty="0" smtClean="0">
                <a:effectLst/>
              </a:rPr>
              <a:t>API with </a:t>
            </a:r>
            <a:r>
              <a:rPr lang="en-US" sz="6600" b="1" dirty="0">
                <a:effectLst/>
              </a:rPr>
              <a:t>O</a:t>
            </a:r>
            <a:r>
              <a:rPr lang="en-US" sz="6600" b="1" dirty="0" smtClean="0">
                <a:effectLst/>
              </a:rPr>
              <a:t>Auth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219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IDP: Identity Provider</a:t>
            </a:r>
          </a:p>
          <a:p>
            <a:pPr lvl="1"/>
            <a:r>
              <a:rPr lang="en-US" dirty="0" smtClean="0"/>
              <a:t>A service which provides information about our users</a:t>
            </a:r>
          </a:p>
          <a:p>
            <a:pPr lvl="1"/>
            <a:r>
              <a:rPr lang="en-US" dirty="0" smtClean="0"/>
              <a:t>Trusted</a:t>
            </a:r>
          </a:p>
          <a:p>
            <a:r>
              <a:rPr lang="en-US" dirty="0" smtClean="0"/>
              <a:t>STS: Security Token Service</a:t>
            </a:r>
          </a:p>
          <a:p>
            <a:pPr lvl="1"/>
            <a:r>
              <a:rPr lang="en-US" dirty="0" smtClean="0"/>
              <a:t>A service which generates tokens for authentication and authorization purposes</a:t>
            </a:r>
          </a:p>
          <a:p>
            <a:pPr lvl="1"/>
            <a:r>
              <a:rPr lang="en-US" dirty="0" smtClean="0"/>
              <a:t>Gets identity using one or more IDP’s</a:t>
            </a:r>
          </a:p>
          <a:p>
            <a:pPr lvl="1"/>
            <a:r>
              <a:rPr lang="en-US" dirty="0" smtClean="0"/>
              <a:t>Trusted</a:t>
            </a:r>
          </a:p>
          <a:p>
            <a:r>
              <a:rPr lang="en-US" dirty="0"/>
              <a:t>RP: Relying Party</a:t>
            </a:r>
          </a:p>
          <a:p>
            <a:pPr lvl="1"/>
            <a:r>
              <a:rPr lang="en-US" dirty="0"/>
              <a:t>A service which communicates with an </a:t>
            </a:r>
            <a:r>
              <a:rPr lang="en-US" dirty="0" smtClean="0"/>
              <a:t>STS when an unauthorized user connects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861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Claim</a:t>
            </a:r>
          </a:p>
          <a:p>
            <a:pPr lvl="1"/>
            <a:r>
              <a:rPr lang="en-US" dirty="0" smtClean="0"/>
              <a:t>Statement about an entity made by someone else, like an identity provider</a:t>
            </a:r>
          </a:p>
          <a:p>
            <a:pPr lvl="1"/>
            <a:r>
              <a:rPr lang="en-US" dirty="0" smtClean="0"/>
              <a:t>name, address, superpowers, …</a:t>
            </a:r>
          </a:p>
          <a:p>
            <a:r>
              <a:rPr lang="en-US" dirty="0" smtClean="0"/>
              <a:t>JWT: JSON Web Token</a:t>
            </a:r>
          </a:p>
          <a:p>
            <a:pPr lvl="1"/>
            <a:r>
              <a:rPr lang="en-US" dirty="0" smtClean="0"/>
              <a:t>Easy method of transferring identity information over the wire(less)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jwt.io</a:t>
            </a:r>
            <a:r>
              <a:rPr lang="en-US" dirty="0" smtClean="0"/>
              <a:t> – to inspect tokens</a:t>
            </a:r>
            <a:endParaRPr lang="en-US" dirty="0" smtClean="0"/>
          </a:p>
          <a:p>
            <a:pPr lvl="1"/>
            <a:r>
              <a:rPr lang="en-US" dirty="0" smtClean="0"/>
              <a:t>Install-Package </a:t>
            </a:r>
            <a:r>
              <a:rPr lang="en-US" dirty="0" err="1" smtClean="0"/>
              <a:t>System.IdentityModel.Tokens.Jwt</a:t>
            </a:r>
            <a:endParaRPr lang="en-US" dirty="0" smtClean="0"/>
          </a:p>
          <a:p>
            <a:r>
              <a:rPr lang="en-US" dirty="0" smtClean="0"/>
              <a:t>Resource owner</a:t>
            </a:r>
          </a:p>
          <a:p>
            <a:pPr lvl="1"/>
            <a:r>
              <a:rPr lang="en-US" dirty="0" smtClean="0"/>
              <a:t>You</a:t>
            </a:r>
          </a:p>
          <a:p>
            <a:r>
              <a:rPr lang="en-US" dirty="0" smtClean="0"/>
              <a:t>Resource server</a:t>
            </a:r>
          </a:p>
          <a:p>
            <a:pPr lvl="1"/>
            <a:r>
              <a:rPr lang="en-US" dirty="0" smtClean="0"/>
              <a:t>The application or API who wants to use your identity to access your protected resources</a:t>
            </a:r>
          </a:p>
        </p:txBody>
      </p:sp>
    </p:spTree>
    <p:extLst>
      <p:ext uri="{BB962C8B-B14F-4D97-AF65-F5344CB8AC3E}">
        <p14:creationId xmlns:p14="http://schemas.microsoft.com/office/powerpoint/2010/main" val="276570823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STS</a:t>
            </a:r>
          </a:p>
          <a:p>
            <a:pPr lvl="1"/>
            <a:r>
              <a:rPr lang="en-US" dirty="0" smtClean="0"/>
              <a:t>IdentityServer3</a:t>
            </a:r>
            <a:br>
              <a:rPr lang="en-US" dirty="0" smtClean="0"/>
            </a:br>
            <a:r>
              <a:rPr lang="en-US" sz="1800" dirty="0" smtClean="0"/>
              <a:t>Contains the STS middleware</a:t>
            </a:r>
            <a:endParaRPr lang="en-US" dirty="0" smtClean="0"/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 smtClean="0"/>
              <a:t>IdentityServer3.AccessTokenValidation</a:t>
            </a:r>
            <a:br>
              <a:rPr lang="en-US" dirty="0" smtClean="0"/>
            </a:br>
            <a:r>
              <a:rPr lang="en-US" sz="1800" dirty="0" smtClean="0"/>
              <a:t>Used to configure Bearer token authentication</a:t>
            </a:r>
            <a:endParaRPr lang="en-US" sz="2800" dirty="0" smtClean="0"/>
          </a:p>
          <a:p>
            <a:pPr lvl="1"/>
            <a:r>
              <a:rPr lang="en-US" dirty="0" err="1" smtClean="0"/>
              <a:t>System.IdentityModel.Tokens.Jwt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T</a:t>
            </a:r>
            <a:r>
              <a:rPr lang="en-US" sz="1800" dirty="0" smtClean="0"/>
              <a:t>o clear the inbound </a:t>
            </a:r>
            <a:r>
              <a:rPr lang="en-US" sz="1800" dirty="0" err="1" smtClean="0"/>
              <a:t>claimtype</a:t>
            </a:r>
            <a:r>
              <a:rPr lang="en-US" sz="1800" dirty="0" smtClean="0"/>
              <a:t> mapping</a:t>
            </a:r>
            <a:endParaRPr lang="en-US" dirty="0" smtClean="0"/>
          </a:p>
          <a:p>
            <a:r>
              <a:rPr lang="en-US" dirty="0" smtClean="0"/>
              <a:t>UWP app</a:t>
            </a:r>
          </a:p>
          <a:p>
            <a:pPr lvl="1"/>
            <a:r>
              <a:rPr lang="en-US" dirty="0" err="1" smtClean="0"/>
              <a:t>IdentityModel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Helps you with the OAuth 2.0 / OpenID Connect processes by providing </a:t>
            </a:r>
            <a:r>
              <a:rPr lang="en-US" sz="1800" dirty="0" err="1" smtClean="0"/>
              <a:t>AuthorizeRequest</a:t>
            </a:r>
            <a:r>
              <a:rPr lang="en-US" sz="1800" dirty="0" smtClean="0"/>
              <a:t>, </a:t>
            </a:r>
            <a:r>
              <a:rPr lang="en-US" sz="1800" dirty="0" err="1" smtClean="0"/>
              <a:t>AuthorizeResponse</a:t>
            </a:r>
            <a:r>
              <a:rPr lang="en-US" sz="1800" dirty="0" smtClean="0"/>
              <a:t>, </a:t>
            </a:r>
            <a:r>
              <a:rPr lang="en-US" sz="1800" dirty="0" err="1" smtClean="0"/>
              <a:t>TokenClient</a:t>
            </a:r>
            <a:r>
              <a:rPr lang="en-US" sz="1800" dirty="0" smtClean="0"/>
              <a:t>, </a:t>
            </a:r>
            <a:r>
              <a:rPr lang="en-US" sz="1800" dirty="0" err="1" smtClean="0"/>
              <a:t>TokenResponse</a:t>
            </a:r>
            <a:r>
              <a:rPr lang="en-US" sz="1800" dirty="0" smtClean="0"/>
              <a:t>, </a:t>
            </a:r>
            <a:r>
              <a:rPr lang="en-US" sz="1800" dirty="0" err="1" smtClean="0"/>
              <a:t>UserInfoClient</a:t>
            </a:r>
            <a:r>
              <a:rPr lang="en-US" sz="1800" dirty="0" smtClean="0"/>
              <a:t>, …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8991919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1" y="1096083"/>
            <a:ext cx="2286000" cy="2286000"/>
          </a:xfrm>
          <a:prstGeom prst="rect">
            <a:avLst/>
          </a:prstGeom>
        </p:spPr>
      </p:pic>
      <p:pic>
        <p:nvPicPr>
          <p:cNvPr id="5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825" y="1096083"/>
            <a:ext cx="2286000" cy="2286000"/>
          </a:xfrm>
          <a:prstGeom prst="rect">
            <a:avLst/>
          </a:prstGeom>
        </p:spPr>
      </p:pic>
      <p:pic>
        <p:nvPicPr>
          <p:cNvPr id="6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561" y="3508211"/>
            <a:ext cx="2286000" cy="2286000"/>
          </a:xfrm>
          <a:prstGeom prst="rect">
            <a:avLst/>
          </a:prstGeom>
        </p:spPr>
      </p:pic>
      <p:pic>
        <p:nvPicPr>
          <p:cNvPr id="7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089" y="1096083"/>
            <a:ext cx="2286000" cy="2286000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40" y="3508211"/>
            <a:ext cx="472505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2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Claims-based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OAuth 2.0</a:t>
            </a:r>
          </a:p>
          <a:p>
            <a:r>
              <a:rPr lang="en-US" dirty="0" smtClean="0"/>
              <a:t>OpenID Connect</a:t>
            </a:r>
          </a:p>
          <a:p>
            <a:r>
              <a:rPr lang="en-US" dirty="0" smtClean="0"/>
              <a:t>Identity Server 3</a:t>
            </a:r>
          </a:p>
          <a:p>
            <a:r>
              <a:rPr lang="en-US" dirty="0" smtClean="0"/>
              <a:t>Our setup for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840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Claims-based 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</a:t>
            </a:r>
          </a:p>
          <a:p>
            <a:pPr lvl="1"/>
            <a:r>
              <a:rPr lang="en-US" dirty="0" err="1" smtClean="0"/>
              <a:t>FormsAuthentication</a:t>
            </a:r>
            <a:r>
              <a:rPr lang="en-US" dirty="0" smtClean="0"/>
              <a:t>: </a:t>
            </a:r>
            <a:r>
              <a:rPr lang="en-US" dirty="0" err="1" smtClean="0"/>
              <a:t>GenericPrincipal</a:t>
            </a:r>
            <a:r>
              <a:rPr lang="en-US" dirty="0" smtClean="0"/>
              <a:t> / </a:t>
            </a:r>
            <a:r>
              <a:rPr lang="en-US" dirty="0" err="1" smtClean="0"/>
              <a:t>FormsIdentity</a:t>
            </a:r>
            <a:endParaRPr lang="en-US" dirty="0" smtClean="0"/>
          </a:p>
          <a:p>
            <a:pPr lvl="1"/>
            <a:r>
              <a:rPr lang="en-US" dirty="0" smtClean="0"/>
              <a:t>Windows Authentication: </a:t>
            </a:r>
            <a:r>
              <a:rPr lang="en-US" dirty="0" err="1" smtClean="0"/>
              <a:t>WindowsPrincipal</a:t>
            </a:r>
            <a:r>
              <a:rPr lang="en-US" dirty="0" smtClean="0"/>
              <a:t> / </a:t>
            </a:r>
            <a:r>
              <a:rPr lang="en-US" dirty="0" err="1" smtClean="0"/>
              <a:t>WindowsIdentity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ClaimsPrincipal</a:t>
            </a:r>
            <a:r>
              <a:rPr lang="en-US" dirty="0" smtClean="0"/>
              <a:t> / </a:t>
            </a:r>
            <a:r>
              <a:rPr lang="en-US" dirty="0" err="1" smtClean="0"/>
              <a:t>ClaimsIdentity</a:t>
            </a:r>
            <a:endParaRPr lang="en-US" dirty="0" smtClean="0"/>
          </a:p>
          <a:p>
            <a:r>
              <a:rPr lang="en-US" dirty="0" smtClean="0"/>
              <a:t>Claims: information about someone by an IDP</a:t>
            </a:r>
          </a:p>
        </p:txBody>
      </p:sp>
    </p:spTree>
    <p:extLst>
      <p:ext uri="{BB962C8B-B14F-4D97-AF65-F5344CB8AC3E}">
        <p14:creationId xmlns:p14="http://schemas.microsoft.com/office/powerpoint/2010/main" val="3178532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v1</a:t>
            </a:r>
          </a:p>
          <a:p>
            <a:pPr lvl="1"/>
            <a:r>
              <a:rPr lang="en-US" dirty="0" smtClean="0"/>
              <a:t>Shorter token lifetime (refresh tokens)</a:t>
            </a:r>
          </a:p>
          <a:p>
            <a:pPr lvl="1"/>
            <a:r>
              <a:rPr lang="en-US" dirty="0" smtClean="0"/>
              <a:t>Works better in non-browser scenario’s</a:t>
            </a:r>
          </a:p>
          <a:p>
            <a:r>
              <a:rPr lang="en-US" dirty="0" smtClean="0"/>
              <a:t>Authorization (what can I do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Not authentication (who am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81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OpenID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an identity layer on top of OAuth 2.0</a:t>
            </a:r>
          </a:p>
          <a:p>
            <a:r>
              <a:rPr lang="en-US" dirty="0" smtClean="0"/>
              <a:t>Grants access to the </a:t>
            </a:r>
            <a:r>
              <a:rPr lang="en-US" dirty="0" err="1" smtClean="0"/>
              <a:t>id_token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457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IdentityServer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https://identityserver.github.io/Documentation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Install-Package IdentityServer3</a:t>
            </a:r>
          </a:p>
          <a:p>
            <a:pPr lvl="1"/>
            <a:r>
              <a:rPr lang="en-US" dirty="0" smtClean="0"/>
              <a:t>Not the one called ThinkTecture.IdentityServer3!</a:t>
            </a:r>
          </a:p>
          <a:p>
            <a:r>
              <a:rPr lang="en-US" dirty="0" smtClean="0"/>
              <a:t>Implements OpenID Connect and OAuth 2.0</a:t>
            </a:r>
          </a:p>
          <a:p>
            <a:r>
              <a:rPr lang="en-US" dirty="0" smtClean="0"/>
              <a:t>Easy to set up</a:t>
            </a:r>
          </a:p>
        </p:txBody>
      </p:sp>
    </p:spTree>
    <p:extLst>
      <p:ext uri="{BB962C8B-B14F-4D97-AF65-F5344CB8AC3E}">
        <p14:creationId xmlns:p14="http://schemas.microsoft.com/office/powerpoint/2010/main" val="702937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setup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flow</a:t>
            </a:r>
          </a:p>
          <a:p>
            <a:pPr lvl="1"/>
            <a:r>
              <a:rPr lang="en-US" dirty="0"/>
              <a:t>Doesn’t allow us to get a refresh </a:t>
            </a:r>
            <a:r>
              <a:rPr lang="en-US" dirty="0" smtClean="0"/>
              <a:t>token</a:t>
            </a:r>
          </a:p>
          <a:p>
            <a:r>
              <a:rPr lang="en-US" dirty="0" smtClean="0"/>
              <a:t>Authorization code flow</a:t>
            </a:r>
          </a:p>
          <a:p>
            <a:pPr lvl="1"/>
            <a:r>
              <a:rPr lang="en-US" dirty="0" smtClean="0"/>
              <a:t>Not supposed to be used for client applications</a:t>
            </a:r>
          </a:p>
          <a:p>
            <a:r>
              <a:rPr lang="en-US" dirty="0" smtClean="0"/>
              <a:t>=&gt; Hybrid flow</a:t>
            </a:r>
          </a:p>
          <a:p>
            <a:pPr lvl="1"/>
            <a:r>
              <a:rPr lang="en-US" dirty="0" smtClean="0"/>
              <a:t>Requests access and refresh tokens (using a authorization code)</a:t>
            </a:r>
          </a:p>
          <a:p>
            <a:pPr lvl="1"/>
            <a:r>
              <a:rPr lang="en-US" dirty="0" smtClean="0"/>
              <a:t>Allows us to store the refresh token to keep a user logged 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420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setup for today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12" y="1904872"/>
            <a:ext cx="7806175" cy="36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78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417</TotalTime>
  <Words>292</Words>
  <Application>Microsoft Office PowerPoint</Application>
  <PresentationFormat>Widescreen</PresentationFormat>
  <Paragraphs>69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Depth</vt:lpstr>
      <vt:lpstr>Securing and consuming  a Web API with OAuth</vt:lpstr>
      <vt:lpstr>PowerPoint Presentation</vt:lpstr>
      <vt:lpstr>Agenda</vt:lpstr>
      <vt:lpstr>Claims-based auth</vt:lpstr>
      <vt:lpstr>OAuth 2.0</vt:lpstr>
      <vt:lpstr>OpenID Connect</vt:lpstr>
      <vt:lpstr>IdentityServer 3</vt:lpstr>
      <vt:lpstr>Our setup for today</vt:lpstr>
      <vt:lpstr>Our setup for today</vt:lpstr>
      <vt:lpstr>Code</vt:lpstr>
      <vt:lpstr>Terminology</vt:lpstr>
      <vt:lpstr>Terminology</vt:lpstr>
      <vt:lpstr>Nuget packages</vt:lpstr>
    </vt:vector>
  </TitlesOfParts>
  <Company>RealDolmen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and consuming  a Web  API with OAuth</dc:title>
  <dc:creator>Wesley Cabus</dc:creator>
  <cp:lastModifiedBy>Wesley Cabus</cp:lastModifiedBy>
  <cp:revision>16</cp:revision>
  <dcterms:created xsi:type="dcterms:W3CDTF">2015-12-11T20:16:42Z</dcterms:created>
  <dcterms:modified xsi:type="dcterms:W3CDTF">2015-12-21T15:32:16Z</dcterms:modified>
</cp:coreProperties>
</file>