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91" r:id="rId5"/>
    <p:sldId id="259" r:id="rId6"/>
    <p:sldId id="260" r:id="rId7"/>
    <p:sldId id="262" r:id="rId8"/>
    <p:sldId id="261" r:id="rId9"/>
    <p:sldId id="263" r:id="rId10"/>
    <p:sldId id="264" r:id="rId11"/>
    <p:sldId id="265" r:id="rId12"/>
    <p:sldId id="266" r:id="rId13"/>
    <p:sldId id="267" r:id="rId14"/>
    <p:sldId id="268" r:id="rId15"/>
    <p:sldId id="271"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120" autoAdjust="0"/>
  </p:normalViewPr>
  <p:slideViewPr>
    <p:cSldViewPr snapToGrid="0">
      <p:cViewPr varScale="1">
        <p:scale>
          <a:sx n="50" d="100"/>
          <a:sy n="50" d="100"/>
        </p:scale>
        <p:origin x="6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D3B96-CAEB-4B0C-902E-343013B0447B}" type="datetimeFigureOut">
              <a:rPr lang="en-US" smtClean="0"/>
              <a:t>6/3/2016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EBC0F-1E37-42BF-8B35-640F92451C0B}" type="slidenum">
              <a:rPr lang="en-US" smtClean="0"/>
              <a:t>‹#›</a:t>
            </a:fld>
            <a:endParaRPr lang="en-US"/>
          </a:p>
        </p:txBody>
      </p:sp>
    </p:spTree>
    <p:extLst>
      <p:ext uri="{BB962C8B-B14F-4D97-AF65-F5344CB8AC3E}">
        <p14:creationId xmlns:p14="http://schemas.microsoft.com/office/powerpoint/2010/main" val="9445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content-security-policy.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HSTS and HPKP are more </a:t>
            </a:r>
            <a:r>
              <a:rPr lang="en-US" dirty="0" err="1" smtClean="0"/>
              <a:t>devops</a:t>
            </a:r>
            <a:r>
              <a:rPr lang="en-US" dirty="0" smtClean="0"/>
              <a:t> than developer</a:t>
            </a:r>
            <a:r>
              <a:rPr lang="en-US" baseline="0" dirty="0" smtClean="0"/>
              <a:t> related.</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3</a:t>
            </a:fld>
            <a:endParaRPr lang="en-US"/>
          </a:p>
        </p:txBody>
      </p:sp>
    </p:spTree>
    <p:extLst>
      <p:ext uri="{BB962C8B-B14F-4D97-AF65-F5344CB8AC3E}">
        <p14:creationId xmlns:p14="http://schemas.microsoft.com/office/powerpoint/2010/main" val="2718815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navigate</a:t>
            </a:r>
            <a:r>
              <a:rPr lang="en-US" baseline="0" dirty="0" smtClean="0"/>
              <a:t> to a website who would normally redirect you to HTTPS if you try to access it using HTTP, then a malicious network could serve you a copy of that site over HTTP instead and try to steal your information!</a:t>
            </a:r>
          </a:p>
          <a:p>
            <a:endParaRPr lang="en-US" baseline="0" dirty="0" smtClean="0"/>
          </a:p>
          <a:p>
            <a:r>
              <a:rPr lang="en-US" baseline="0" dirty="0" smtClean="0"/>
              <a:t>HSTS allows you to tell the browser that you only support HTTPS, so the browser will remember that and do a local redirect instead. When preloading the HSTS policy, a browser will even perform that local redirect even if you’ve never visited that website before!</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23</a:t>
            </a:fld>
            <a:endParaRPr lang="en-US"/>
          </a:p>
        </p:txBody>
      </p:sp>
    </p:spTree>
    <p:extLst>
      <p:ext uri="{BB962C8B-B14F-4D97-AF65-F5344CB8AC3E}">
        <p14:creationId xmlns:p14="http://schemas.microsoft.com/office/powerpoint/2010/main" val="219923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add Strict-Transport-Security using </a:t>
            </a:r>
            <a:r>
              <a:rPr lang="en-US" baseline="0" dirty="0" err="1" smtClean="0"/>
              <a:t>NWebSec</a:t>
            </a:r>
            <a:r>
              <a:rPr lang="en-US" baseline="0" dirty="0" smtClean="0"/>
              <a:t> in the </a:t>
            </a:r>
            <a:r>
              <a:rPr lang="en-US" baseline="0" dirty="0" err="1" smtClean="0"/>
              <a:t>web.config</a:t>
            </a:r>
            <a:r>
              <a:rPr lang="en-US" baseline="0" dirty="0" smtClean="0"/>
              <a:t>, and explain the different parameters.</a:t>
            </a:r>
          </a:p>
          <a:p>
            <a:r>
              <a:rPr lang="en-US" baseline="0" dirty="0" smtClean="0"/>
              <a:t>Max-age: the lifetime of the policy in seconds (</a:t>
            </a:r>
            <a:r>
              <a:rPr lang="en-US" baseline="0" dirty="0" err="1" smtClean="0"/>
              <a:t>TimeSpan</a:t>
            </a:r>
            <a:r>
              <a:rPr lang="en-US" baseline="0" dirty="0" smtClean="0"/>
              <a:t> in </a:t>
            </a:r>
            <a:r>
              <a:rPr lang="en-US" baseline="0" dirty="0" err="1" smtClean="0"/>
              <a:t>NWebSec</a:t>
            </a:r>
            <a:r>
              <a:rPr lang="en-US" baseline="0" dirty="0" smtClean="0"/>
              <a:t>!)</a:t>
            </a:r>
          </a:p>
          <a:p>
            <a:r>
              <a:rPr lang="en-US" baseline="0" dirty="0" smtClean="0"/>
              <a:t>Preload: needs to be there if you want to add your site to the preload list (https://hstspreload.appspot.com) </a:t>
            </a:r>
          </a:p>
          <a:p>
            <a:r>
              <a:rPr lang="en-US" baseline="0" dirty="0" err="1" smtClean="0"/>
              <a:t>IncludeSubdomains</a:t>
            </a:r>
            <a:r>
              <a:rPr lang="en-US" baseline="0" dirty="0" smtClean="0"/>
              <a:t>: policy applies to all subdomains as well</a:t>
            </a:r>
          </a:p>
          <a:p>
            <a:endParaRPr lang="en-US" baseline="0" dirty="0" smtClean="0"/>
          </a:p>
          <a:p>
            <a:r>
              <a:rPr lang="en-US" baseline="0" dirty="0" err="1" smtClean="0"/>
              <a:t>NWebSec</a:t>
            </a:r>
            <a:r>
              <a:rPr lang="en-US" baseline="0" dirty="0" smtClean="0"/>
              <a:t> adds more options for this policy:</a:t>
            </a:r>
          </a:p>
          <a:p>
            <a:r>
              <a:rPr lang="en-US" dirty="0" err="1" smtClean="0"/>
              <a:t>httpsOnly</a:t>
            </a:r>
            <a:r>
              <a:rPr lang="en-US" dirty="0" smtClean="0"/>
              <a:t>: defaults to true. If true, only</a:t>
            </a:r>
            <a:r>
              <a:rPr lang="en-US" baseline="0" dirty="0" smtClean="0"/>
              <a:t> sets the HSTS header when hitting your site using HTTPS</a:t>
            </a:r>
          </a:p>
          <a:p>
            <a:r>
              <a:rPr lang="en-US" baseline="0" dirty="0" err="1" smtClean="0"/>
              <a:t>upgradeInsecureRequests</a:t>
            </a:r>
            <a:r>
              <a:rPr lang="en-US" baseline="0" dirty="0" smtClean="0"/>
              <a:t>: sets the HSTS header only for user agents that support Upgrade-Insecure-Requests (https://docs.nwebsec.com/en/4.2/nwebsec/Upgrade-insecure-requests.html). This setting is incompatible with the preload setting.</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24</a:t>
            </a:fld>
            <a:endParaRPr lang="en-US"/>
          </a:p>
        </p:txBody>
      </p:sp>
    </p:spTree>
    <p:extLst>
      <p:ext uri="{BB962C8B-B14F-4D97-AF65-F5344CB8AC3E}">
        <p14:creationId xmlns:p14="http://schemas.microsoft.com/office/powerpoint/2010/main" val="307857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chrome, using the net-internals link, you can add test sites to the HSTS preload list,</a:t>
            </a:r>
            <a:r>
              <a:rPr lang="en-US" baseline="0" dirty="0" smtClean="0"/>
              <a:t> and check the preload list if it contains certain domains.</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25</a:t>
            </a:fld>
            <a:endParaRPr lang="en-US"/>
          </a:p>
        </p:txBody>
      </p:sp>
    </p:spTree>
    <p:extLst>
      <p:ext uri="{BB962C8B-B14F-4D97-AF65-F5344CB8AC3E}">
        <p14:creationId xmlns:p14="http://schemas.microsoft.com/office/powerpoint/2010/main" val="2223966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certificate</a:t>
            </a:r>
            <a:r>
              <a:rPr lang="en-US" baseline="0" dirty="0" smtClean="0"/>
              <a:t> has public information, like its name, or the domains for which it is valid. That information can be hashed into a pin. Using these pins, you can create a HPKP header. The easiest method is by using the HPKP generator tool over at https://report-uri.io/home/pkp_hash</a:t>
            </a:r>
          </a:p>
          <a:p>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27</a:t>
            </a:fld>
            <a:endParaRPr lang="en-US"/>
          </a:p>
        </p:txBody>
      </p:sp>
    </p:spTree>
    <p:extLst>
      <p:ext uri="{BB962C8B-B14F-4D97-AF65-F5344CB8AC3E}">
        <p14:creationId xmlns:p14="http://schemas.microsoft.com/office/powerpoint/2010/main" val="181691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show the HPKP tool at report-</a:t>
            </a:r>
            <a:r>
              <a:rPr lang="en-US" baseline="0" dirty="0" err="1" smtClean="0"/>
              <a:t>uri</a:t>
            </a:r>
            <a:r>
              <a:rPr lang="en-US" baseline="0" dirty="0" smtClean="0"/>
              <a:t>, and how to add the header in </a:t>
            </a:r>
            <a:r>
              <a:rPr lang="en-US" baseline="0" dirty="0" err="1" smtClean="0"/>
              <a:t>NWebSec</a:t>
            </a:r>
            <a:r>
              <a:rPr lang="en-US" baseline="0" dirty="0" smtClean="0"/>
              <a:t>. Also, display the policy using the verification tool (https://report-uri.io/home/pkp_analyse). You can </a:t>
            </a:r>
            <a:r>
              <a:rPr lang="en-US" baseline="0" dirty="0" err="1" smtClean="0"/>
              <a:t>analyse</a:t>
            </a:r>
            <a:r>
              <a:rPr lang="en-US" baseline="0" dirty="0" smtClean="0"/>
              <a:t> the policy for “https://scotthelme.co.uk/” i.e.</a:t>
            </a:r>
          </a:p>
          <a:p>
            <a:endParaRPr lang="en-US" baseline="0" dirty="0" smtClean="0"/>
          </a:p>
          <a:p>
            <a:r>
              <a:rPr lang="en-US" baseline="0" dirty="0" smtClean="0"/>
              <a:t>You need at least two pins, one that is valid for your domain and one that isn’t (this is a backup pin). This sounds weird, but the reason behind this, is that when your certificate (or its intermediaries/root) has been revoked, you can buy or get another certificate for one of the backup pins (which is a pin for another root/intermediary like </a:t>
            </a:r>
            <a:r>
              <a:rPr lang="en-US" baseline="0" dirty="0" err="1" smtClean="0"/>
              <a:t>GlobalSign</a:t>
            </a:r>
            <a:r>
              <a:rPr lang="en-US" baseline="0" dirty="0" smtClean="0"/>
              <a:t>, Verisign, …) and get your site back up and running.</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28</a:t>
            </a:fld>
            <a:endParaRPr lang="en-US"/>
          </a:p>
        </p:txBody>
      </p:sp>
    </p:spTree>
    <p:extLst>
      <p:ext uri="{BB962C8B-B14F-4D97-AF65-F5344CB8AC3E}">
        <p14:creationId xmlns:p14="http://schemas.microsoft.com/office/powerpoint/2010/main" val="222438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a:t>
            </a:r>
            <a:r>
              <a:rPr lang="en-US" dirty="0" err="1" smtClean="0"/>
              <a:t>Securing.AspNet</a:t>
            </a:r>
            <a:r>
              <a:rPr lang="en-US" baseline="0" dirty="0" smtClean="0"/>
              <a:t> sit</a:t>
            </a:r>
            <a:r>
              <a:rPr lang="en-US" dirty="0" smtClean="0"/>
              <a:t>e, go to the Blog menu</a:t>
            </a:r>
            <a:r>
              <a:rPr lang="en-US" baseline="0" dirty="0" smtClean="0"/>
              <a:t> item and click on the title of the post. Using the “Leave comment” button, you can add comments and use HTML markup in the comment field. But this also allows &lt;script&gt; tags!</a:t>
            </a:r>
          </a:p>
          <a:p>
            <a:r>
              <a:rPr lang="en-US" baseline="0" dirty="0" smtClean="0"/>
              <a:t>We’re allowing HTML using the [</a:t>
            </a:r>
            <a:r>
              <a:rPr lang="en-US" baseline="0" dirty="0" err="1" smtClean="0"/>
              <a:t>AllowHtml</a:t>
            </a:r>
            <a:r>
              <a:rPr lang="en-US" baseline="0" dirty="0" smtClean="0"/>
              <a:t>] attribute in the </a:t>
            </a:r>
            <a:r>
              <a:rPr lang="en-US" baseline="0" dirty="0" err="1" smtClean="0"/>
              <a:t>AddCommentModel</a:t>
            </a:r>
            <a:r>
              <a:rPr lang="en-US" baseline="0" dirty="0" smtClean="0"/>
              <a:t> class on the Comments property, so the visitor can leave comments with some markup in it, but we don’t want to allow scripts in there of course. To prevent that, we can sanitize the data in the appropriate </a:t>
            </a:r>
            <a:r>
              <a:rPr lang="en-US" baseline="0" dirty="0" err="1" smtClean="0"/>
              <a:t>BlogController</a:t>
            </a:r>
            <a:r>
              <a:rPr lang="en-US" baseline="0" dirty="0" smtClean="0"/>
              <a:t> action method by using the </a:t>
            </a:r>
            <a:r>
              <a:rPr lang="en-US" baseline="0" dirty="0" err="1" smtClean="0"/>
              <a:t>HtmlSanitizer</a:t>
            </a:r>
            <a:r>
              <a:rPr lang="en-US" baseline="0" dirty="0" smtClean="0"/>
              <a:t> </a:t>
            </a:r>
            <a:r>
              <a:rPr lang="en-US" baseline="0" dirty="0" err="1" smtClean="0"/>
              <a:t>NuGet</a:t>
            </a:r>
            <a:r>
              <a:rPr lang="en-US" baseline="0" dirty="0" smtClean="0"/>
              <a:t> package.</a:t>
            </a:r>
          </a:p>
          <a:p>
            <a:endParaRPr lang="en-US" baseline="0" dirty="0" smtClean="0"/>
          </a:p>
          <a:p>
            <a:r>
              <a:rPr lang="en-US" baseline="0" dirty="0" smtClean="0"/>
              <a:t>Another method to allow HTML is to use the [</a:t>
            </a:r>
            <a:r>
              <a:rPr lang="en-US" baseline="0" dirty="0" err="1" smtClean="0"/>
              <a:t>ValidateInput</a:t>
            </a:r>
            <a:r>
              <a:rPr lang="en-US" baseline="0" dirty="0" smtClean="0"/>
              <a:t>] attribute on action/controller/global level with a parameter (false), but this would allow HTML in *all* fields, so I strongly advise against it.</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7</a:t>
            </a:fld>
            <a:endParaRPr lang="en-US"/>
          </a:p>
        </p:txBody>
      </p:sp>
    </p:spTree>
    <p:extLst>
      <p:ext uri="{BB962C8B-B14F-4D97-AF65-F5344CB8AC3E}">
        <p14:creationId xmlns:p14="http://schemas.microsoft.com/office/powerpoint/2010/main" val="2245031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CSRF in MVC works by setting</a:t>
            </a:r>
            <a:r>
              <a:rPr lang="en-US" baseline="0" dirty="0" smtClean="0"/>
              <a:t> a cookie and adding a hidden form field, both named “__</a:t>
            </a:r>
            <a:r>
              <a:rPr lang="en-US" baseline="0" dirty="0" err="1" smtClean="0"/>
              <a:t>RequestVerificationToken</a:t>
            </a:r>
            <a:r>
              <a:rPr lang="en-US" baseline="0" dirty="0" smtClean="0"/>
              <a:t>” by default. The cookie and the form field contain different hashed values, that somehow belong together: the wrong form field value combined with the wrong cookie won’t work. Having only one of both also won’t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cookie contains a “session” token, so all generated CSRF tokens will belong to your browser session. The form field is derived from that session token and will also contain your user ID when logged on, based on the </a:t>
            </a:r>
            <a:r>
              <a:rPr lang="en-US" baseline="0" dirty="0" err="1" smtClean="0"/>
              <a:t>AntiForgeryConfig.UniqueClaimTypeIdentifier</a:t>
            </a:r>
            <a:r>
              <a:rPr lang="en-US" baseline="0" dirty="0" smtClean="0"/>
              <a:t>. For ASP.NET Identity (or the older Forms Authentication), that claim will be </a:t>
            </a:r>
            <a:r>
              <a:rPr lang="en-US" sz="1200" b="0" i="0" kern="1200" dirty="0" smtClean="0">
                <a:solidFill>
                  <a:schemeClr val="tx1"/>
                </a:solidFill>
                <a:effectLst/>
                <a:latin typeface="+mn-lt"/>
                <a:ea typeface="+mn-ea"/>
                <a:cs typeface="+mn-cs"/>
              </a:rPr>
              <a:t>http://schemas.xmlsoap.org/ws/2005/05/identity/claims/nameidentifier</a:t>
            </a:r>
            <a:r>
              <a:rPr lang="en-US" sz="1200" b="0" i="0" kern="1200" baseline="0" dirty="0" smtClean="0">
                <a:solidFill>
                  <a:schemeClr val="tx1"/>
                </a:solidFill>
                <a:effectLst/>
                <a:latin typeface="+mn-lt"/>
                <a:ea typeface="+mn-ea"/>
                <a:cs typeface="+mn-cs"/>
              </a:rPr>
              <a:t> which works out of the box. If you’re using a third-party authentication layer, like </a:t>
            </a:r>
            <a:r>
              <a:rPr lang="en-US" sz="1200" b="0" i="0" kern="1200" baseline="0" dirty="0" err="1" smtClean="0">
                <a:solidFill>
                  <a:schemeClr val="tx1"/>
                </a:solidFill>
                <a:effectLst/>
                <a:latin typeface="+mn-lt"/>
                <a:ea typeface="+mn-ea"/>
                <a:cs typeface="+mn-cs"/>
              </a:rPr>
              <a:t>IdentityServer</a:t>
            </a:r>
            <a:r>
              <a:rPr lang="en-US" sz="1200" b="0" i="0" kern="1200" baseline="0" dirty="0" smtClean="0">
                <a:solidFill>
                  <a:schemeClr val="tx1"/>
                </a:solidFill>
                <a:effectLst/>
                <a:latin typeface="+mn-lt"/>
                <a:ea typeface="+mn-ea"/>
                <a:cs typeface="+mn-cs"/>
              </a:rPr>
              <a:t> or Auth0, make sure that you set the correct claim!</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CEBC0F-1E37-42BF-8B35-640F92451C0B}" type="slidenum">
              <a:rPr lang="en-US" smtClean="0"/>
              <a:t>10</a:t>
            </a:fld>
            <a:endParaRPr lang="en-US"/>
          </a:p>
        </p:txBody>
      </p:sp>
    </p:spTree>
    <p:extLst>
      <p:ext uri="{BB962C8B-B14F-4D97-AF65-F5344CB8AC3E}">
        <p14:creationId xmlns:p14="http://schemas.microsoft.com/office/powerpoint/2010/main" val="373899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create</a:t>
            </a:r>
            <a:r>
              <a:rPr lang="en-US" baseline="0" dirty="0" smtClean="0"/>
              <a:t> a user, use “password1” (without the double quotes) as password. Next, log on to the </a:t>
            </a:r>
            <a:r>
              <a:rPr lang="en-US" baseline="0" dirty="0" err="1" smtClean="0"/>
              <a:t>Securing.AspNet</a:t>
            </a:r>
            <a:r>
              <a:rPr lang="en-US" baseline="0" dirty="0" smtClean="0"/>
              <a:t> website using that user/password combination and then open a new tab and head over to the </a:t>
            </a:r>
            <a:r>
              <a:rPr lang="en-US" baseline="0" dirty="0" err="1" smtClean="0"/>
              <a:t>Breaking.AspNet</a:t>
            </a:r>
            <a:r>
              <a:rPr lang="en-US" baseline="0" dirty="0" smtClean="0"/>
              <a:t> site. Try out the CSRF demo by clicking on the malicious ad. That ad abuses CSRF to change your password from “password1” into “h4ck3d”.</a:t>
            </a:r>
          </a:p>
          <a:p>
            <a:endParaRPr lang="en-US" baseline="0" dirty="0" smtClean="0"/>
          </a:p>
          <a:p>
            <a:r>
              <a:rPr lang="en-US" baseline="0" dirty="0" smtClean="0"/>
              <a:t>This works because there is a </a:t>
            </a:r>
            <a:r>
              <a:rPr lang="en-US" baseline="0" dirty="0" err="1" smtClean="0"/>
              <a:t>VulnerableManageController</a:t>
            </a:r>
            <a:r>
              <a:rPr lang="en-US" baseline="0" dirty="0" smtClean="0"/>
              <a:t> which doesn’t implement the [</a:t>
            </a:r>
            <a:r>
              <a:rPr lang="en-US" baseline="0" dirty="0" err="1" smtClean="0"/>
              <a:t>ValidateAntiForgeryToken</a:t>
            </a:r>
            <a:r>
              <a:rPr lang="en-US" baseline="0" dirty="0" smtClean="0"/>
              <a:t>] attribute, so if you add that attribute to the post action and add @</a:t>
            </a:r>
            <a:r>
              <a:rPr lang="en-US" baseline="0" dirty="0" err="1" smtClean="0"/>
              <a:t>Html.AntiForgeryToken</a:t>
            </a:r>
            <a:r>
              <a:rPr lang="en-US" baseline="0" dirty="0" smtClean="0"/>
              <a:t>() in the </a:t>
            </a:r>
            <a:r>
              <a:rPr lang="en-US" baseline="0" dirty="0" err="1" smtClean="0"/>
              <a:t>ChangePassword</a:t>
            </a:r>
            <a:r>
              <a:rPr lang="en-US" baseline="0" dirty="0" smtClean="0"/>
              <a:t> view, that attack is now mitigated.</a:t>
            </a:r>
          </a:p>
          <a:p>
            <a:endParaRPr lang="en-US" baseline="0" dirty="0" smtClean="0"/>
          </a:p>
          <a:p>
            <a:r>
              <a:rPr lang="en-US" baseline="0" dirty="0" smtClean="0"/>
              <a:t>And this works in MVC out of the box. But what about protection when posting using an </a:t>
            </a:r>
            <a:r>
              <a:rPr lang="en-US" baseline="0" dirty="0" err="1" smtClean="0"/>
              <a:t>XMLHttpRequest</a:t>
            </a:r>
            <a:r>
              <a:rPr lang="en-US" baseline="0" dirty="0" smtClean="0"/>
              <a:t>? You’ll need to create a custom implementation of the </a:t>
            </a:r>
            <a:r>
              <a:rPr lang="en-US" baseline="0" dirty="0" err="1" smtClean="0"/>
              <a:t>ValidateAntiForgeryTokenAttribute</a:t>
            </a:r>
            <a:r>
              <a:rPr lang="en-US" baseline="0" dirty="0" smtClean="0"/>
              <a:t> because you won’t have the hidden &lt;input&gt; field with the anti forgery token in it.</a:t>
            </a:r>
          </a:p>
          <a:p>
            <a:endParaRPr lang="en-US" baseline="0" dirty="0" smtClean="0"/>
          </a:p>
          <a:p>
            <a:r>
              <a:rPr lang="en-US" baseline="0" dirty="0" smtClean="0"/>
              <a:t>I’ve created two custom filters, </a:t>
            </a:r>
            <a:r>
              <a:rPr lang="en-US" baseline="0" dirty="0" err="1" smtClean="0"/>
              <a:t>ValidateAjaxAntiForgeryTokenAttribute</a:t>
            </a:r>
            <a:r>
              <a:rPr lang="en-US" baseline="0" dirty="0" smtClean="0"/>
              <a:t> and </a:t>
            </a:r>
            <a:r>
              <a:rPr lang="en-US" baseline="0" dirty="0" err="1" smtClean="0"/>
              <a:t>ValidateApiAntiForgeryTokenAttribute</a:t>
            </a:r>
            <a:r>
              <a:rPr lang="en-US" baseline="0" dirty="0" smtClean="0"/>
              <a:t>, which both use a custom header, X-CSRF-Token, which contains the CSRF token to make the validation work. The Ajax version only reads the &lt;input&gt; field and expects a cookie to be sent, which only works when the </a:t>
            </a:r>
            <a:r>
              <a:rPr lang="en-US" baseline="0" dirty="0" err="1" smtClean="0"/>
              <a:t>XMLHttpRequest</a:t>
            </a:r>
            <a:r>
              <a:rPr lang="en-US" baseline="0" dirty="0" smtClean="0"/>
              <a:t> is being sent from within the same domain. The API version reads both tokens, separated with a colon (:), to allow cross-origin </a:t>
            </a:r>
            <a:r>
              <a:rPr lang="en-US" baseline="0" dirty="0" err="1" smtClean="0"/>
              <a:t>XMLHttpRequests</a:t>
            </a:r>
            <a:r>
              <a:rPr lang="en-US" baseline="0" dirty="0" smtClean="0"/>
              <a:t>.</a:t>
            </a:r>
          </a:p>
          <a:p>
            <a:endParaRPr lang="en-US" baseline="0" dirty="0" smtClean="0"/>
          </a:p>
          <a:p>
            <a:r>
              <a:rPr lang="en-US" baseline="0" dirty="0" smtClean="0"/>
              <a:t>If you navigate to the Home/Index action, you’ll see three forms you can call. The first one is a simple form POST, the second one uses Ajax and the third one goes to the API.</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11</a:t>
            </a:fld>
            <a:endParaRPr lang="en-US"/>
          </a:p>
        </p:txBody>
      </p:sp>
    </p:spTree>
    <p:extLst>
      <p:ext uri="{BB962C8B-B14F-4D97-AF65-F5344CB8AC3E}">
        <p14:creationId xmlns:p14="http://schemas.microsoft.com/office/powerpoint/2010/main" val="27045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12</a:t>
            </a:fld>
            <a:endParaRPr lang="en-US"/>
          </a:p>
        </p:txBody>
      </p:sp>
    </p:spTree>
    <p:extLst>
      <p:ext uri="{BB962C8B-B14F-4D97-AF65-F5344CB8AC3E}">
        <p14:creationId xmlns:p14="http://schemas.microsoft.com/office/powerpoint/2010/main" val="400231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client script fires an </a:t>
            </a:r>
            <a:r>
              <a:rPr lang="en-US" dirty="0" err="1" smtClean="0"/>
              <a:t>XMLHttpRequest</a:t>
            </a:r>
            <a:r>
              <a:rPr lang="en-US" dirty="0" smtClean="0"/>
              <a:t> (XHR) from a different</a:t>
            </a:r>
            <a:r>
              <a:rPr lang="en-US" baseline="0" dirty="0" smtClean="0"/>
              <a:t> domain than where the resource (requested using the XHR) lives, then the browser will do a so-called preflight request. This is an OPTIONS HTTP call to the same URI as the XHR would hit, requesting information if the XHR call is allowed by specifying which HTTP method would be used (GET, POST, PATCH, PUT, DELETE, …), which headers would be sent, etc.</a:t>
            </a:r>
          </a:p>
          <a:p>
            <a:r>
              <a:rPr lang="en-US" baseline="0" dirty="0" smtClean="0"/>
              <a:t>If the requested combination of method, headers, … is not allowed, or the resource server does not allow that domain to access the resource, the server will return a 405 Method Not Allowed message.</a:t>
            </a:r>
          </a:p>
          <a:p>
            <a:r>
              <a:rPr lang="en-US" baseline="0" dirty="0" smtClean="0"/>
              <a:t>Otherwise, a 200 OK is returned instead, including Access-Control-Allow-Origin and/or Access-Control-Allow-Methods, Access-Control-Allow-Headers headers.</a:t>
            </a:r>
          </a:p>
          <a:p>
            <a:endParaRPr lang="en-US" baseline="0" dirty="0" smtClean="0"/>
          </a:p>
          <a:p>
            <a:r>
              <a:rPr lang="en-US" baseline="0" dirty="0" smtClean="0"/>
              <a:t>Note that CORS can also be necessary when requesting other data across domains, such as textures used in </a:t>
            </a:r>
            <a:r>
              <a:rPr lang="en-US" baseline="0" dirty="0" err="1" smtClean="0"/>
              <a:t>WebGL</a:t>
            </a:r>
            <a:r>
              <a:rPr lang="en-US" baseline="0" dirty="0" smtClean="0"/>
              <a:t>, fonts, …</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15</a:t>
            </a:fld>
            <a:endParaRPr lang="en-US"/>
          </a:p>
        </p:txBody>
      </p:sp>
    </p:spTree>
    <p:extLst>
      <p:ext uri="{BB962C8B-B14F-4D97-AF65-F5344CB8AC3E}">
        <p14:creationId xmlns:p14="http://schemas.microsoft.com/office/powerpoint/2010/main" val="116260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Breaking.AspNet</a:t>
            </a:r>
            <a:r>
              <a:rPr lang="en-US" dirty="0" smtClean="0"/>
              <a:t> site, there is a cors.html demo. There are two buttons:</a:t>
            </a:r>
            <a:r>
              <a:rPr lang="en-US" baseline="0" dirty="0" smtClean="0"/>
              <a:t> one to post using a form, which works, and another one which performs the same action but by using an </a:t>
            </a:r>
            <a:r>
              <a:rPr lang="en-US" baseline="0" dirty="0" err="1" smtClean="0"/>
              <a:t>XMLHttpRequest</a:t>
            </a:r>
            <a:r>
              <a:rPr lang="en-US" baseline="0" dirty="0" smtClean="0"/>
              <a:t> which fails: this is because that request is going to a different domain – even a different port number means that the domain is different, although the name stays the same. </a:t>
            </a:r>
          </a:p>
          <a:p>
            <a:endParaRPr lang="en-US" baseline="0" dirty="0" smtClean="0"/>
          </a:p>
          <a:p>
            <a:r>
              <a:rPr lang="en-US" baseline="0" dirty="0" smtClean="0"/>
              <a:t>You have to enable CORS on the </a:t>
            </a:r>
            <a:r>
              <a:rPr lang="en-US" baseline="0" dirty="0" err="1" smtClean="0"/>
              <a:t>ValuesController</a:t>
            </a:r>
            <a:r>
              <a:rPr lang="en-US" baseline="0" dirty="0" smtClean="0"/>
              <a:t> to make this work. The </a:t>
            </a:r>
            <a:r>
              <a:rPr lang="en-US" baseline="0" dirty="0" err="1" smtClean="0"/>
              <a:t>NuGet</a:t>
            </a:r>
            <a:r>
              <a:rPr lang="en-US" baseline="0" dirty="0" smtClean="0"/>
              <a:t> package has already been added to the project, you only need to add the following:</a:t>
            </a:r>
          </a:p>
          <a:p>
            <a:pPr marL="171450" indent="-171450">
              <a:buFontTx/>
              <a:buChar char="-"/>
            </a:pPr>
            <a:r>
              <a:rPr lang="en-US" baseline="0" dirty="0" smtClean="0"/>
              <a:t>In the </a:t>
            </a:r>
            <a:r>
              <a:rPr lang="en-US" baseline="0" dirty="0" err="1" smtClean="0"/>
              <a:t>Startup.cs</a:t>
            </a:r>
            <a:r>
              <a:rPr lang="en-US" baseline="0" dirty="0" smtClean="0"/>
              <a:t> file, add “</a:t>
            </a:r>
            <a:r>
              <a:rPr lang="en-US" baseline="0" dirty="0" err="1" smtClean="0"/>
              <a:t>config.EnableCors</a:t>
            </a:r>
            <a:r>
              <a:rPr lang="en-US" baseline="0" dirty="0" smtClean="0"/>
              <a:t>();” to the </a:t>
            </a:r>
            <a:r>
              <a:rPr lang="en-US" baseline="0" dirty="0" err="1" smtClean="0"/>
              <a:t>ConfigureWebApi</a:t>
            </a:r>
            <a:r>
              <a:rPr lang="en-US" baseline="0" dirty="0" smtClean="0"/>
              <a:t> method</a:t>
            </a:r>
          </a:p>
          <a:p>
            <a:pPr marL="171450" indent="-171450">
              <a:buFontTx/>
              <a:buChar char="-"/>
            </a:pPr>
            <a:r>
              <a:rPr lang="en-US" dirty="0" smtClean="0"/>
              <a:t>In the </a:t>
            </a:r>
            <a:r>
              <a:rPr lang="en-US" dirty="0" err="1" smtClean="0"/>
              <a:t>ValuesController</a:t>
            </a:r>
            <a:r>
              <a:rPr lang="en-US" dirty="0" smtClean="0"/>
              <a:t>,</a:t>
            </a:r>
            <a:r>
              <a:rPr lang="en-US" baseline="0" dirty="0" smtClean="0"/>
              <a:t> add a [</a:t>
            </a:r>
            <a:r>
              <a:rPr lang="en-US" baseline="0" dirty="0" err="1" smtClean="0"/>
              <a:t>EnableCors</a:t>
            </a:r>
            <a:r>
              <a:rPr lang="en-US" baseline="0" dirty="0" smtClean="0"/>
              <a:t>(“*”, </a:t>
            </a:r>
            <a:r>
              <a:rPr lang="en-US" baseline="0" dirty="0" smtClean="0"/>
              <a:t>“*”, “*”</a:t>
            </a:r>
            <a:r>
              <a:rPr lang="en-US" baseline="0" dirty="0" smtClean="0"/>
              <a:t>)] attribute to the controller</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16</a:t>
            </a:fld>
            <a:endParaRPr lang="en-US"/>
          </a:p>
        </p:txBody>
      </p:sp>
    </p:spTree>
    <p:extLst>
      <p:ext uri="{BB962C8B-B14F-4D97-AF65-F5344CB8AC3E}">
        <p14:creationId xmlns:p14="http://schemas.microsoft.com/office/powerpoint/2010/main" val="347336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CSP basically allows you to define where your</a:t>
            </a:r>
            <a:r>
              <a:rPr lang="en-US" baseline="0" dirty="0" smtClean="0"/>
              <a:t> website can load its resources from, and with what resources it can communicate when performing </a:t>
            </a:r>
            <a:r>
              <a:rPr lang="en-US" baseline="0" dirty="0" err="1" smtClean="0"/>
              <a:t>XMLHttpRequests</a:t>
            </a:r>
            <a:r>
              <a:rPr lang="en-US" baseline="0" dirty="0" smtClean="0"/>
              <a:t> or using </a:t>
            </a:r>
            <a:r>
              <a:rPr lang="en-US" baseline="0" dirty="0" err="1" smtClean="0"/>
              <a:t>Websockets</a:t>
            </a:r>
            <a:r>
              <a:rPr lang="en-US" baseline="0" dirty="0" smtClean="0"/>
              <a:t>, i.e.</a:t>
            </a:r>
          </a:p>
          <a:p>
            <a:endParaRPr lang="en-US" baseline="0" dirty="0" smtClean="0"/>
          </a:p>
          <a:p>
            <a:r>
              <a:rPr lang="en-US" baseline="0" dirty="0" smtClean="0"/>
              <a:t>If you don’t specify a CSP policy, everything will be allowed. In the source folder, there is a “</a:t>
            </a:r>
            <a:r>
              <a:rPr lang="en-US" baseline="0" dirty="0" err="1" smtClean="0"/>
              <a:t>csp</a:t>
            </a:r>
            <a:r>
              <a:rPr lang="en-US" baseline="0" dirty="0" smtClean="0"/>
              <a:t> demo.txt” file with a script. If you copy and paste this script into the console window (using the Chrome dev tools) on a website like https://www.belfius.be, then you can make that website dance.</a:t>
            </a:r>
          </a:p>
          <a:p>
            <a:endParaRPr lang="en-US" baseline="0" dirty="0" smtClean="0"/>
          </a:p>
          <a:p>
            <a:r>
              <a:rPr lang="en-US" baseline="0" dirty="0" smtClean="0"/>
              <a:t>Try the same thing on https://haveibeenpwned.com, you’ll notice that it doesn’t work there because of the CSP policy.</a:t>
            </a:r>
          </a:p>
          <a:p>
            <a:endParaRPr lang="en-US" baseline="0" dirty="0" smtClean="0"/>
          </a:p>
          <a:p>
            <a:r>
              <a:rPr lang="en-US" baseline="0" dirty="0" smtClean="0"/>
              <a:t>The CSP policy and it’s values have been very good explained at the following resources:</a:t>
            </a:r>
          </a:p>
          <a:p>
            <a:pPr marL="171450" indent="-171450">
              <a:buFontTx/>
              <a:buChar char="-"/>
            </a:pPr>
            <a:r>
              <a:rPr lang="en-US" dirty="0" smtClean="0"/>
              <a:t>http://www.html5rocks.com/en/tutorials/security/content-security-policy/</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hlinkClick r:id="rId3"/>
              </a:rPr>
              <a:t>http://content-security-policy.com/</a:t>
            </a:r>
            <a:endParaRPr lang="en-US" dirty="0" smtClean="0"/>
          </a:p>
        </p:txBody>
      </p:sp>
      <p:sp>
        <p:nvSpPr>
          <p:cNvPr id="4" name="Slide Number Placeholder 3"/>
          <p:cNvSpPr>
            <a:spLocks noGrp="1"/>
          </p:cNvSpPr>
          <p:nvPr>
            <p:ph type="sldNum" sz="quarter" idx="10"/>
          </p:nvPr>
        </p:nvSpPr>
        <p:spPr/>
        <p:txBody>
          <a:bodyPr/>
          <a:lstStyle/>
          <a:p>
            <a:fld id="{32CEBC0F-1E37-42BF-8B35-640F92451C0B}" type="slidenum">
              <a:rPr lang="en-US" smtClean="0"/>
              <a:t>19</a:t>
            </a:fld>
            <a:endParaRPr lang="en-US"/>
          </a:p>
        </p:txBody>
      </p:sp>
    </p:spTree>
    <p:extLst>
      <p:ext uri="{BB962C8B-B14F-4D97-AF65-F5344CB8AC3E}">
        <p14:creationId xmlns:p14="http://schemas.microsoft.com/office/powerpoint/2010/main" val="166250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 uses the “</a:t>
            </a:r>
            <a:r>
              <a:rPr lang="en-US" dirty="0" err="1" smtClean="0"/>
              <a:t>csp</a:t>
            </a:r>
            <a:r>
              <a:rPr lang="en-US" dirty="0" smtClean="0"/>
              <a:t>” branch of the GIT repository.</a:t>
            </a:r>
            <a:r>
              <a:rPr lang="en-US" baseline="0" dirty="0" smtClean="0"/>
              <a:t> In that branch, there’s a default CSP policy added to the </a:t>
            </a:r>
            <a:r>
              <a:rPr lang="en-US" baseline="0" dirty="0" err="1" smtClean="0"/>
              <a:t>web.config</a:t>
            </a:r>
            <a:r>
              <a:rPr lang="en-US" baseline="0" dirty="0" smtClean="0"/>
              <a:t>, at the bottom of that file, by using the </a:t>
            </a:r>
            <a:r>
              <a:rPr lang="en-US" baseline="0" dirty="0" err="1" smtClean="0"/>
              <a:t>NWebSec</a:t>
            </a:r>
            <a:r>
              <a:rPr lang="en-US" baseline="0" dirty="0" smtClean="0"/>
              <a:t> </a:t>
            </a:r>
            <a:r>
              <a:rPr lang="en-US" baseline="0" dirty="0" err="1" smtClean="0"/>
              <a:t>NuGet</a:t>
            </a:r>
            <a:r>
              <a:rPr lang="en-US" baseline="0" dirty="0" smtClean="0"/>
              <a:t> package.</a:t>
            </a:r>
          </a:p>
          <a:p>
            <a:endParaRPr lang="en-US" baseline="0" dirty="0" smtClean="0"/>
          </a:p>
          <a:p>
            <a:r>
              <a:rPr lang="en-US" baseline="0" dirty="0" smtClean="0"/>
              <a:t>You can also add CSP policy information by using attributes like [</a:t>
            </a:r>
            <a:r>
              <a:rPr lang="en-US" baseline="0" dirty="0" err="1" smtClean="0"/>
              <a:t>CspScriptSrc</a:t>
            </a:r>
            <a:r>
              <a:rPr lang="en-US" baseline="0" dirty="0" smtClean="0"/>
              <a:t>] on controllers and/or actions, these have been provided by the </a:t>
            </a:r>
            <a:r>
              <a:rPr lang="en-US" baseline="0" dirty="0" err="1" smtClean="0"/>
              <a:t>NWebSec.Mvc</a:t>
            </a:r>
            <a:r>
              <a:rPr lang="en-US" baseline="0" dirty="0" smtClean="0"/>
              <a:t> </a:t>
            </a:r>
            <a:r>
              <a:rPr lang="en-US" baseline="0" dirty="0" err="1" smtClean="0"/>
              <a:t>NuGet</a:t>
            </a:r>
            <a:r>
              <a:rPr lang="en-US" baseline="0" dirty="0" smtClean="0"/>
              <a:t> package. Another thing provided by that package is the ability to add </a:t>
            </a:r>
            <a:r>
              <a:rPr lang="en-US" baseline="0" dirty="0" err="1" smtClean="0"/>
              <a:t>nonces</a:t>
            </a:r>
            <a:r>
              <a:rPr lang="en-US" baseline="0" dirty="0" smtClean="0"/>
              <a:t> to inline scripts and styles, so you can add @</a:t>
            </a:r>
            <a:r>
              <a:rPr lang="en-US" baseline="0" dirty="0" err="1" smtClean="0"/>
              <a:t>Html.</a:t>
            </a:r>
            <a:r>
              <a:rPr lang="en-US" sz="1200" kern="1200" dirty="0" err="1" smtClean="0">
                <a:solidFill>
                  <a:schemeClr val="tx1"/>
                </a:solidFill>
                <a:latin typeface="+mn-lt"/>
                <a:ea typeface="+mn-ea"/>
                <a:cs typeface="+mn-cs"/>
              </a:rPr>
              <a:t>CspScriptNonce</a:t>
            </a:r>
            <a:r>
              <a:rPr lang="en-US" baseline="0" dirty="0" smtClean="0"/>
              <a:t>() to a script tag in, for example, the </a:t>
            </a:r>
            <a:r>
              <a:rPr lang="en-US" baseline="0" dirty="0" err="1" smtClean="0"/>
              <a:t>AjaxFormCsrf.cshtml</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32CEBC0F-1E37-42BF-8B35-640F92451C0B}" type="slidenum">
              <a:rPr lang="en-US" smtClean="0"/>
              <a:t>20</a:t>
            </a:fld>
            <a:endParaRPr lang="en-US"/>
          </a:p>
        </p:txBody>
      </p:sp>
    </p:spTree>
    <p:extLst>
      <p:ext uri="{BB962C8B-B14F-4D97-AF65-F5344CB8AC3E}">
        <p14:creationId xmlns:p14="http://schemas.microsoft.com/office/powerpoint/2010/main" val="2205550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mvc/overview/security/xsrfcsrf-prevention-in-aspnet-mvc-and-web-pag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enable-cor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html5rocks.com/en/tutorials/security/content-security-policy/" TargetMode="External"/><Relationship Id="rId2" Type="http://schemas.openxmlformats.org/officeDocument/2006/relationships/hyperlink" Target="http://content-security-policy.com/" TargetMode="External"/><Relationship Id="rId1" Type="http://schemas.openxmlformats.org/officeDocument/2006/relationships/slideLayout" Target="../slideLayouts/slideLayout2.xml"/><Relationship Id="rId4" Type="http://schemas.openxmlformats.org/officeDocument/2006/relationships/hyperlink" Target="https://report-uri.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hstspreload.appspo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Securing ASP.NET</a:t>
            </a:r>
            <a:endParaRPr lang="en-US" dirty="0"/>
          </a:p>
        </p:txBody>
      </p:sp>
      <p:sp>
        <p:nvSpPr>
          <p:cNvPr id="3" name="Subtitle 2"/>
          <p:cNvSpPr>
            <a:spLocks noGrp="1"/>
          </p:cNvSpPr>
          <p:nvPr>
            <p:ph type="subTitle" idx="1"/>
          </p:nvPr>
        </p:nvSpPr>
        <p:spPr/>
        <p:txBody>
          <a:bodyPr/>
          <a:lstStyle/>
          <a:p>
            <a:r>
              <a:rPr lang="en-US" dirty="0" smtClean="0"/>
              <a:t>One acronym at a time</a:t>
            </a:r>
            <a:endParaRPr lang="en-US" dirty="0"/>
          </a:p>
        </p:txBody>
      </p:sp>
    </p:spTree>
    <p:extLst>
      <p:ext uri="{BB962C8B-B14F-4D97-AF65-F5344CB8AC3E}">
        <p14:creationId xmlns:p14="http://schemas.microsoft.com/office/powerpoint/2010/main" val="57549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Cross-site request forgery (CSRF/XSRF)</a:t>
            </a:r>
            <a:endParaRPr lang="en-US" dirty="0"/>
          </a:p>
        </p:txBody>
      </p:sp>
      <p:sp>
        <p:nvSpPr>
          <p:cNvPr id="5" name="Content Placeholder 4"/>
          <p:cNvSpPr>
            <a:spLocks noGrp="1"/>
          </p:cNvSpPr>
          <p:nvPr>
            <p:ph idx="1"/>
          </p:nvPr>
        </p:nvSpPr>
        <p:spPr/>
        <p:txBody>
          <a:bodyPr/>
          <a:lstStyle/>
          <a:p>
            <a:r>
              <a:rPr lang="en-US" dirty="0" smtClean="0"/>
              <a:t>Send form data (GET/POST) across domains</a:t>
            </a:r>
          </a:p>
          <a:p>
            <a:pPr lvl="1"/>
            <a:r>
              <a:rPr lang="en-US" dirty="0" smtClean="0"/>
              <a:t>Because you’re sending data to the original domain, the browser will also send your cookies!</a:t>
            </a:r>
          </a:p>
          <a:p>
            <a:r>
              <a:rPr lang="en-US" dirty="0" smtClean="0"/>
              <a:t>MVC has protection out of the box</a:t>
            </a:r>
          </a:p>
          <a:p>
            <a:r>
              <a:rPr lang="en-US" dirty="0" smtClean="0"/>
              <a:t>… but it’s not always sufficient</a:t>
            </a:r>
            <a:endParaRPr lang="en-US" dirty="0"/>
          </a:p>
        </p:txBody>
      </p:sp>
    </p:spTree>
    <p:extLst>
      <p:ext uri="{BB962C8B-B14F-4D97-AF65-F5344CB8AC3E}">
        <p14:creationId xmlns:p14="http://schemas.microsoft.com/office/powerpoint/2010/main" val="2618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CSRF/XSRF</a:t>
            </a:r>
            <a:endParaRPr lang="en-US" dirty="0"/>
          </a:p>
        </p:txBody>
      </p:sp>
    </p:spTree>
    <p:extLst>
      <p:ext uri="{BB962C8B-B14F-4D97-AF65-F5344CB8AC3E}">
        <p14:creationId xmlns:p14="http://schemas.microsoft.com/office/powerpoint/2010/main" val="3800726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Cross-site request forgery (CSRF/XSRF)</a:t>
            </a:r>
            <a:endParaRPr lang="en-US" dirty="0"/>
          </a:p>
        </p:txBody>
      </p:sp>
      <p:sp>
        <p:nvSpPr>
          <p:cNvPr id="5" name="Content Placeholder 4"/>
          <p:cNvSpPr>
            <a:spLocks noGrp="1"/>
          </p:cNvSpPr>
          <p:nvPr>
            <p:ph idx="1"/>
          </p:nvPr>
        </p:nvSpPr>
        <p:spPr/>
        <p:txBody>
          <a:bodyPr/>
          <a:lstStyle/>
          <a:p>
            <a:r>
              <a:rPr lang="en-US" dirty="0" smtClean="0"/>
              <a:t>Add [</a:t>
            </a:r>
            <a:r>
              <a:rPr lang="en-US" dirty="0" err="1" smtClean="0"/>
              <a:t>ValidateAntiForgeryToken</a:t>
            </a:r>
            <a:r>
              <a:rPr lang="en-US" dirty="0" smtClean="0"/>
              <a:t>] to actions, controllers or globally (custom implementation)</a:t>
            </a:r>
          </a:p>
          <a:p>
            <a:r>
              <a:rPr lang="en-US" dirty="0" smtClean="0"/>
              <a:t>Add @</a:t>
            </a:r>
            <a:r>
              <a:rPr lang="en-US" dirty="0" err="1" smtClean="0"/>
              <a:t>Html.AntiForgeryToken</a:t>
            </a:r>
            <a:r>
              <a:rPr lang="en-US" dirty="0" smtClean="0"/>
              <a:t>() in Razor views</a:t>
            </a:r>
          </a:p>
          <a:p>
            <a:r>
              <a:rPr lang="en-US" dirty="0" smtClean="0"/>
              <a:t>Set the correct user ID claim type in </a:t>
            </a:r>
            <a:r>
              <a:rPr lang="en-US" dirty="0" err="1" smtClean="0"/>
              <a:t>AntiForgeryConfig</a:t>
            </a:r>
            <a:r>
              <a:rPr lang="en-US" dirty="0" smtClean="0"/>
              <a:t> if necessary</a:t>
            </a:r>
          </a:p>
          <a:p>
            <a:r>
              <a:rPr lang="en-US" dirty="0" smtClean="0"/>
              <a:t>Use a custom implementation for dealing with AJAX CSRF </a:t>
            </a:r>
            <a:r>
              <a:rPr lang="en-US" dirty="0" smtClean="0"/>
              <a:t>issues</a:t>
            </a:r>
          </a:p>
          <a:p>
            <a:r>
              <a:rPr lang="en-US" dirty="0">
                <a:hlinkClick r:id="rId3"/>
              </a:rPr>
              <a:t>http://</a:t>
            </a:r>
            <a:r>
              <a:rPr lang="en-US" dirty="0" smtClean="0">
                <a:hlinkClick r:id="rId3"/>
              </a:rPr>
              <a:t>www.asp.net/mvc/overview/security/xsrfcsrf-prevention-in-aspnet-mvc-and-web-pages</a:t>
            </a:r>
            <a:endParaRPr lang="en-US" dirty="0" smtClean="0"/>
          </a:p>
        </p:txBody>
      </p:sp>
    </p:spTree>
    <p:extLst>
      <p:ext uri="{BB962C8B-B14F-4D97-AF65-F5344CB8AC3E}">
        <p14:creationId xmlns:p14="http://schemas.microsoft.com/office/powerpoint/2010/main" val="3728775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Cross-origin resource sharing</a:t>
            </a:r>
            <a:endParaRPr lang="en-US" dirty="0"/>
          </a:p>
        </p:txBody>
      </p:sp>
      <p:sp>
        <p:nvSpPr>
          <p:cNvPr id="5" name="Text Placeholder 4"/>
          <p:cNvSpPr>
            <a:spLocks noGrp="1"/>
          </p:cNvSpPr>
          <p:nvPr>
            <p:ph type="body" idx="1"/>
          </p:nvPr>
        </p:nvSpPr>
        <p:spPr/>
        <p:txBody>
          <a:bodyPr/>
          <a:lstStyle/>
          <a:p>
            <a:r>
              <a:rPr lang="en-US" dirty="0" smtClean="0"/>
              <a:t>CORS</a:t>
            </a:r>
            <a:endParaRPr lang="en-US" dirty="0"/>
          </a:p>
        </p:txBody>
      </p:sp>
    </p:spTree>
    <p:extLst>
      <p:ext uri="{BB962C8B-B14F-4D97-AF65-F5344CB8AC3E}">
        <p14:creationId xmlns:p14="http://schemas.microsoft.com/office/powerpoint/2010/main" val="41981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Cross-origin resource sharing (CORS)</a:t>
            </a:r>
            <a:endParaRPr lang="en-US" dirty="0"/>
          </a:p>
        </p:txBody>
      </p:sp>
      <p:sp>
        <p:nvSpPr>
          <p:cNvPr id="5" name="Content Placeholder 4"/>
          <p:cNvSpPr>
            <a:spLocks noGrp="1"/>
          </p:cNvSpPr>
          <p:nvPr>
            <p:ph idx="1"/>
          </p:nvPr>
        </p:nvSpPr>
        <p:spPr/>
        <p:txBody>
          <a:bodyPr/>
          <a:lstStyle/>
          <a:p>
            <a:r>
              <a:rPr lang="en-US" dirty="0" smtClean="0"/>
              <a:t>Control who can access your resources when calling them from the client side</a:t>
            </a:r>
          </a:p>
          <a:p>
            <a:r>
              <a:rPr lang="en-US" dirty="0" smtClean="0"/>
              <a:t>Web API has protection out of the box if you add </a:t>
            </a:r>
            <a:r>
              <a:rPr lang="en-US" dirty="0" err="1" smtClean="0"/>
              <a:t>Microsoft.AspNet.WebApi.Cors</a:t>
            </a:r>
            <a:endParaRPr lang="en-US" dirty="0" smtClean="0"/>
          </a:p>
          <a:p>
            <a:r>
              <a:rPr lang="en-US" dirty="0" smtClean="0"/>
              <a:t>…and this time, that is sufficient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404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Cross-origin resource sharing (CORS)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911997"/>
            <a:ext cx="1666667" cy="1666667"/>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9013" y="2911997"/>
            <a:ext cx="1666667" cy="1666667"/>
          </a:xfrm>
          <a:prstGeom prst="rect">
            <a:avLst/>
          </a:prstGeom>
        </p:spPr>
      </p:pic>
      <p:cxnSp>
        <p:nvCxnSpPr>
          <p:cNvPr id="10" name="Straight Arrow Connector 9"/>
          <p:cNvCxnSpPr/>
          <p:nvPr/>
        </p:nvCxnSpPr>
        <p:spPr>
          <a:xfrm flipV="1">
            <a:off x="3721768" y="2518611"/>
            <a:ext cx="468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3721768" y="3248526"/>
            <a:ext cx="46800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3721768" y="4522517"/>
            <a:ext cx="4680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3721768" y="5252432"/>
            <a:ext cx="46800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3721768" y="4683914"/>
            <a:ext cx="4680000" cy="461665"/>
          </a:xfrm>
          <a:prstGeom prst="rect">
            <a:avLst/>
          </a:prstGeom>
          <a:noFill/>
        </p:spPr>
        <p:txBody>
          <a:bodyPr wrap="square" rtlCol="0">
            <a:spAutoFit/>
          </a:bodyPr>
          <a:lstStyle/>
          <a:p>
            <a:pPr algn="ctr"/>
            <a:r>
              <a:rPr lang="en-US" sz="2400" dirty="0" smtClean="0"/>
              <a:t>200 OK? =&gt; Actual request</a:t>
            </a:r>
            <a:endParaRPr lang="en-US" sz="2400" dirty="0"/>
          </a:p>
        </p:txBody>
      </p:sp>
      <p:sp>
        <p:nvSpPr>
          <p:cNvPr id="17" name="TextBox 16"/>
          <p:cNvSpPr txBox="1"/>
          <p:nvPr/>
        </p:nvSpPr>
        <p:spPr>
          <a:xfrm>
            <a:off x="3721768" y="2681164"/>
            <a:ext cx="4680000" cy="461665"/>
          </a:xfrm>
          <a:prstGeom prst="rect">
            <a:avLst/>
          </a:prstGeom>
          <a:noFill/>
        </p:spPr>
        <p:txBody>
          <a:bodyPr wrap="square" rtlCol="0">
            <a:spAutoFit/>
          </a:bodyPr>
          <a:lstStyle/>
          <a:p>
            <a:pPr algn="ctr"/>
            <a:r>
              <a:rPr lang="en-US" sz="2400" dirty="0" smtClean="0"/>
              <a:t>Preflight request (OPTIONS)</a:t>
            </a:r>
            <a:endParaRPr lang="en-US" sz="2400" dirty="0"/>
          </a:p>
        </p:txBody>
      </p:sp>
      <p:sp>
        <p:nvSpPr>
          <p:cNvPr id="18" name="TextBox 17"/>
          <p:cNvSpPr txBox="1"/>
          <p:nvPr/>
        </p:nvSpPr>
        <p:spPr>
          <a:xfrm>
            <a:off x="3721768" y="3330937"/>
            <a:ext cx="4680000" cy="461665"/>
          </a:xfrm>
          <a:prstGeom prst="rect">
            <a:avLst/>
          </a:prstGeom>
          <a:noFill/>
        </p:spPr>
        <p:txBody>
          <a:bodyPr wrap="square" rtlCol="0">
            <a:spAutoFit/>
          </a:bodyPr>
          <a:lstStyle/>
          <a:p>
            <a:pPr algn="ctr"/>
            <a:r>
              <a:rPr lang="en-US" sz="2400" dirty="0" smtClean="0">
                <a:solidFill>
                  <a:srgbClr val="FF0000"/>
                </a:solidFill>
              </a:rPr>
              <a:t>405 Method not allowed</a:t>
            </a:r>
            <a:endParaRPr lang="en-US" sz="2400" dirty="0">
              <a:solidFill>
                <a:srgbClr val="FF0000"/>
              </a:solidFill>
            </a:endParaRPr>
          </a:p>
        </p:txBody>
      </p:sp>
    </p:spTree>
    <p:extLst>
      <p:ext uri="{BB962C8B-B14F-4D97-AF65-F5344CB8AC3E}">
        <p14:creationId xmlns:p14="http://schemas.microsoft.com/office/powerpoint/2010/main" val="952067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CORS</a:t>
            </a:r>
            <a:endParaRPr lang="en-US" dirty="0"/>
          </a:p>
        </p:txBody>
      </p:sp>
    </p:spTree>
    <p:extLst>
      <p:ext uri="{BB962C8B-B14F-4D97-AF65-F5344CB8AC3E}">
        <p14:creationId xmlns:p14="http://schemas.microsoft.com/office/powerpoint/2010/main" val="2034083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Cross-origin resource sharing (CORS</a:t>
            </a:r>
            <a:r>
              <a:rPr lang="en-US" dirty="0" smtClean="0"/>
              <a:t>)</a:t>
            </a:r>
            <a:endParaRPr lang="en-US" dirty="0"/>
          </a:p>
        </p:txBody>
      </p:sp>
      <p:sp>
        <p:nvSpPr>
          <p:cNvPr id="5" name="Content Placeholder 4"/>
          <p:cNvSpPr>
            <a:spLocks noGrp="1"/>
          </p:cNvSpPr>
          <p:nvPr>
            <p:ph idx="1"/>
          </p:nvPr>
        </p:nvSpPr>
        <p:spPr/>
        <p:txBody>
          <a:bodyPr/>
          <a:lstStyle/>
          <a:p>
            <a:r>
              <a:rPr lang="en-US" dirty="0" smtClean="0"/>
              <a:t>Install-Package </a:t>
            </a:r>
            <a:r>
              <a:rPr lang="en-US" dirty="0" err="1" smtClean="0"/>
              <a:t>Microsoft.AspNet.WebApi.Cors</a:t>
            </a:r>
            <a:endParaRPr lang="en-US" dirty="0" smtClean="0"/>
          </a:p>
          <a:p>
            <a:r>
              <a:rPr lang="en-US" dirty="0" smtClean="0"/>
              <a:t>Add </a:t>
            </a:r>
            <a:r>
              <a:rPr lang="en-US" dirty="0" err="1" smtClean="0"/>
              <a:t>config.EnableCors</a:t>
            </a:r>
            <a:r>
              <a:rPr lang="en-US" dirty="0" smtClean="0"/>
              <a:t>();</a:t>
            </a:r>
          </a:p>
          <a:p>
            <a:r>
              <a:rPr lang="en-US" dirty="0" smtClean="0"/>
              <a:t>Add [</a:t>
            </a:r>
            <a:r>
              <a:rPr lang="en-US" dirty="0" err="1" smtClean="0"/>
              <a:t>EnableCors</a:t>
            </a:r>
            <a:r>
              <a:rPr lang="en-US" dirty="0" smtClean="0"/>
              <a:t>] or [</a:t>
            </a:r>
            <a:r>
              <a:rPr lang="en-US" dirty="0" err="1" smtClean="0"/>
              <a:t>DisableCors</a:t>
            </a:r>
            <a:r>
              <a:rPr lang="en-US" dirty="0" smtClean="0"/>
              <a:t>] on controllers/actions</a:t>
            </a:r>
          </a:p>
          <a:p>
            <a:r>
              <a:rPr lang="en-US" dirty="0" smtClean="0"/>
              <a:t>Use a custom implementation for configuration profiles, like the </a:t>
            </a:r>
            <a:r>
              <a:rPr lang="en-US" dirty="0" err="1" smtClean="0"/>
              <a:t>NuGet</a:t>
            </a:r>
            <a:r>
              <a:rPr lang="en-US" dirty="0" smtClean="0"/>
              <a:t> package </a:t>
            </a:r>
            <a:r>
              <a:rPr lang="en-US" dirty="0" err="1" smtClean="0"/>
              <a:t>Cors.ConfigProfiles</a:t>
            </a:r>
            <a:endParaRPr lang="en-US" dirty="0" smtClean="0"/>
          </a:p>
          <a:p>
            <a:r>
              <a:rPr lang="en-US" dirty="0">
                <a:hlinkClick r:id="rId2"/>
              </a:rPr>
              <a:t>http://enable-cors.org</a:t>
            </a:r>
            <a:r>
              <a:rPr lang="en-US" dirty="0" smtClean="0">
                <a:hlinkClick r:id="rId2"/>
              </a:rPr>
              <a:t>/</a:t>
            </a:r>
            <a:endParaRPr lang="en-US" dirty="0" smtClean="0"/>
          </a:p>
        </p:txBody>
      </p:sp>
    </p:spTree>
    <p:extLst>
      <p:ext uri="{BB962C8B-B14F-4D97-AF65-F5344CB8AC3E}">
        <p14:creationId xmlns:p14="http://schemas.microsoft.com/office/powerpoint/2010/main" val="2439009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security policy</a:t>
            </a:r>
            <a:endParaRPr lang="en-US" dirty="0"/>
          </a:p>
        </p:txBody>
      </p:sp>
      <p:sp>
        <p:nvSpPr>
          <p:cNvPr id="5" name="Text Placeholder 4"/>
          <p:cNvSpPr>
            <a:spLocks noGrp="1"/>
          </p:cNvSpPr>
          <p:nvPr>
            <p:ph type="body" idx="1"/>
          </p:nvPr>
        </p:nvSpPr>
        <p:spPr/>
        <p:txBody>
          <a:bodyPr/>
          <a:lstStyle/>
          <a:p>
            <a:r>
              <a:rPr lang="en-US" dirty="0" smtClean="0"/>
              <a:t>CSP</a:t>
            </a:r>
            <a:endParaRPr lang="en-US" dirty="0"/>
          </a:p>
        </p:txBody>
      </p:sp>
    </p:spTree>
    <p:extLst>
      <p:ext uri="{BB962C8B-B14F-4D97-AF65-F5344CB8AC3E}">
        <p14:creationId xmlns:p14="http://schemas.microsoft.com/office/powerpoint/2010/main" val="27911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security policy (CSP)</a:t>
            </a:r>
            <a:endParaRPr lang="en-US" dirty="0"/>
          </a:p>
        </p:txBody>
      </p:sp>
      <p:sp>
        <p:nvSpPr>
          <p:cNvPr id="5" name="Content Placeholder 4"/>
          <p:cNvSpPr>
            <a:spLocks noGrp="1"/>
          </p:cNvSpPr>
          <p:nvPr>
            <p:ph idx="1"/>
          </p:nvPr>
        </p:nvSpPr>
        <p:spPr/>
        <p:txBody>
          <a:bodyPr/>
          <a:lstStyle/>
          <a:p>
            <a:r>
              <a:rPr lang="en-US" dirty="0" smtClean="0"/>
              <a:t>Control where resources on your web application can be loaded from</a:t>
            </a:r>
          </a:p>
          <a:p>
            <a:r>
              <a:rPr lang="en-US" dirty="0" smtClean="0"/>
              <a:t>To prevent malicious </a:t>
            </a:r>
            <a:r>
              <a:rPr lang="en-US" dirty="0" err="1" smtClean="0"/>
              <a:t>javascript</a:t>
            </a:r>
            <a:r>
              <a:rPr lang="en-US" dirty="0" smtClean="0"/>
              <a:t> or CSS injection from bad ads</a:t>
            </a:r>
          </a:p>
          <a:p>
            <a:pPr lvl="1"/>
            <a:r>
              <a:rPr lang="en-US" dirty="0" smtClean="0"/>
              <a:t>Or custom scripting in the browser console</a:t>
            </a:r>
          </a:p>
          <a:p>
            <a:pPr lvl="1"/>
            <a:r>
              <a:rPr lang="en-US" dirty="0" smtClean="0"/>
              <a:t>Or loading your web app in a frame</a:t>
            </a:r>
          </a:p>
          <a:p>
            <a:pPr lvl="1"/>
            <a:r>
              <a:rPr lang="en-US" dirty="0" smtClean="0"/>
              <a:t>…</a:t>
            </a:r>
          </a:p>
          <a:p>
            <a:pPr marL="201168" lvl="1" indent="0">
              <a:buNone/>
            </a:pPr>
            <a:r>
              <a:rPr lang="en-US" dirty="0" smtClean="0"/>
              <a:t>Alas, no real support out of the box</a:t>
            </a:r>
          </a:p>
        </p:txBody>
      </p:sp>
    </p:spTree>
    <p:extLst>
      <p:ext uri="{BB962C8B-B14F-4D97-AF65-F5344CB8AC3E}">
        <p14:creationId xmlns:p14="http://schemas.microsoft.com/office/powerpoint/2010/main" val="69475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 I’m Wesley</a:t>
            </a:r>
            <a:endParaRPr lang="en-US" dirty="0"/>
          </a:p>
        </p:txBody>
      </p:sp>
      <p:sp>
        <p:nvSpPr>
          <p:cNvPr id="6" name="Text Placeholder 5"/>
          <p:cNvSpPr>
            <a:spLocks noGrp="1"/>
          </p:cNvSpPr>
          <p:nvPr>
            <p:ph type="body" sz="half" idx="2"/>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562" y="757881"/>
            <a:ext cx="3552568" cy="3552568"/>
          </a:xfrm>
          <a:prstGeom prst="ellipse">
            <a:avLst/>
          </a:prstGeom>
          <a:ln>
            <a:noFill/>
          </a:ln>
          <a:effectLst>
            <a:softEdge rad="112500"/>
          </a:effectLst>
        </p:spPr>
      </p:pic>
      <p:pic>
        <p:nvPicPr>
          <p:cNvPr id="1026" name="Picture 2" descr="http://icons.iconarchive.com/icons/icons8/ios7/512/Logos-Twitt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37" y="1836533"/>
            <a:ext cx="520143" cy="520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8/8e/Globe_icon_4.svg/1000px-Globe_icon_4.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37" y="2528512"/>
            <a:ext cx="520143" cy="5201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08669" y="1865771"/>
            <a:ext cx="2114297" cy="461665"/>
          </a:xfrm>
          <a:prstGeom prst="rect">
            <a:avLst/>
          </a:prstGeom>
          <a:noFill/>
        </p:spPr>
        <p:txBody>
          <a:bodyPr wrap="none" rtlCol="0">
            <a:spAutoFit/>
          </a:bodyPr>
          <a:lstStyle/>
          <a:p>
            <a:r>
              <a:rPr lang="en-US" sz="2400" dirty="0" smtClean="0"/>
              <a:t>@</a:t>
            </a:r>
            <a:r>
              <a:rPr lang="en-US" sz="2400" dirty="0" err="1" smtClean="0"/>
              <a:t>WesleyCabus</a:t>
            </a:r>
            <a:endParaRPr lang="en-US" sz="2400" dirty="0"/>
          </a:p>
        </p:txBody>
      </p:sp>
      <p:sp>
        <p:nvSpPr>
          <p:cNvPr id="14" name="TextBox 13"/>
          <p:cNvSpPr txBox="1"/>
          <p:nvPr/>
        </p:nvSpPr>
        <p:spPr>
          <a:xfrm>
            <a:off x="1408669" y="2528512"/>
            <a:ext cx="3104761" cy="461665"/>
          </a:xfrm>
          <a:prstGeom prst="rect">
            <a:avLst/>
          </a:prstGeom>
          <a:noFill/>
        </p:spPr>
        <p:txBody>
          <a:bodyPr wrap="none" rtlCol="0">
            <a:spAutoFit/>
          </a:bodyPr>
          <a:lstStyle/>
          <a:p>
            <a:r>
              <a:rPr lang="en-US" sz="2400" dirty="0" smtClean="0"/>
              <a:t>https://wesleycabus.be</a:t>
            </a:r>
            <a:endParaRPr lang="en-US" sz="2400" dirty="0"/>
          </a:p>
        </p:txBody>
      </p:sp>
      <p:pic>
        <p:nvPicPr>
          <p:cNvPr id="1032" name="Picture 8" descr="https://upload.wikimedia.org/wikipedia/commons/thumb/3/3d/Envelope_font_awesome.svg/1024px-Envelope_font_awesom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937" y="3220491"/>
            <a:ext cx="520143" cy="52014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408668" y="3249729"/>
            <a:ext cx="4176784" cy="461665"/>
          </a:xfrm>
          <a:prstGeom prst="rect">
            <a:avLst/>
          </a:prstGeom>
          <a:noFill/>
        </p:spPr>
        <p:txBody>
          <a:bodyPr wrap="none" rtlCol="0">
            <a:spAutoFit/>
          </a:bodyPr>
          <a:lstStyle/>
          <a:p>
            <a:r>
              <a:rPr lang="en-US" sz="2400" dirty="0" smtClean="0"/>
              <a:t>wesley.cabus@realdolmen.com</a:t>
            </a:r>
            <a:endParaRPr lang="en-US" sz="2400" dirty="0"/>
          </a:p>
        </p:txBody>
      </p:sp>
    </p:spTree>
    <p:extLst>
      <p:ext uri="{BB962C8B-B14F-4D97-AF65-F5344CB8AC3E}">
        <p14:creationId xmlns:p14="http://schemas.microsoft.com/office/powerpoint/2010/main" val="3280535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CSP</a:t>
            </a:r>
            <a:endParaRPr lang="en-US" dirty="0"/>
          </a:p>
        </p:txBody>
      </p:sp>
    </p:spTree>
    <p:extLst>
      <p:ext uri="{BB962C8B-B14F-4D97-AF65-F5344CB8AC3E}">
        <p14:creationId xmlns:p14="http://schemas.microsoft.com/office/powerpoint/2010/main" val="1217176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a:t>
            </a:r>
            <a:r>
              <a:rPr lang="en-US" dirty="0" smtClean="0"/>
              <a:t>security policy </a:t>
            </a:r>
            <a:r>
              <a:rPr lang="en-US" dirty="0"/>
              <a:t>(CSP</a:t>
            </a:r>
            <a:r>
              <a:rPr lang="en-US" dirty="0" smtClean="0"/>
              <a:t>)</a:t>
            </a:r>
            <a:endParaRPr lang="en-US" dirty="0"/>
          </a:p>
        </p:txBody>
      </p:sp>
      <p:sp>
        <p:nvSpPr>
          <p:cNvPr id="5" name="Content Placeholder 4"/>
          <p:cNvSpPr>
            <a:spLocks noGrp="1"/>
          </p:cNvSpPr>
          <p:nvPr>
            <p:ph idx="1"/>
          </p:nvPr>
        </p:nvSpPr>
        <p:spPr/>
        <p:txBody>
          <a:bodyPr/>
          <a:lstStyle/>
          <a:p>
            <a:r>
              <a:rPr lang="en-US" dirty="0" smtClean="0"/>
              <a:t>Content-Security-Policy or Content-Security-Policy-Report-Only</a:t>
            </a:r>
          </a:p>
          <a:p>
            <a:r>
              <a:rPr lang="en-US" dirty="0" smtClean="0"/>
              <a:t>Add the Content-Security-Policy (or report only) header to </a:t>
            </a:r>
            <a:r>
              <a:rPr lang="en-US" dirty="0" err="1" smtClean="0"/>
              <a:t>web.config</a:t>
            </a:r>
            <a:endParaRPr lang="en-US" dirty="0" smtClean="0"/>
          </a:p>
          <a:p>
            <a:r>
              <a:rPr lang="en-US" dirty="0" smtClean="0"/>
              <a:t>Or: Install-Package </a:t>
            </a:r>
            <a:r>
              <a:rPr lang="en-US" dirty="0" err="1" smtClean="0"/>
              <a:t>NWebSec</a:t>
            </a:r>
            <a:r>
              <a:rPr lang="en-US" dirty="0" smtClean="0"/>
              <a:t> + </a:t>
            </a:r>
            <a:r>
              <a:rPr lang="en-US" dirty="0" err="1" smtClean="0"/>
              <a:t>NWebSec.Mvc</a:t>
            </a:r>
            <a:endParaRPr lang="en-US" dirty="0" smtClean="0"/>
          </a:p>
          <a:p>
            <a:r>
              <a:rPr lang="en-US" dirty="0" smtClean="0"/>
              <a:t>Use report-only to test, add report-</a:t>
            </a:r>
            <a:r>
              <a:rPr lang="en-US" dirty="0" err="1" smtClean="0"/>
              <a:t>uri</a:t>
            </a:r>
            <a:r>
              <a:rPr lang="en-US" dirty="0" smtClean="0"/>
              <a:t> in production</a:t>
            </a:r>
          </a:p>
          <a:p>
            <a:r>
              <a:rPr lang="en-US" dirty="0" smtClean="0">
                <a:hlinkClick r:id="rId2"/>
              </a:rPr>
              <a:t>http://content-security-policy.com</a:t>
            </a:r>
            <a:r>
              <a:rPr lang="en-US" dirty="0" smtClean="0">
                <a:hlinkClick r:id="rId2"/>
              </a:rPr>
              <a:t>/</a:t>
            </a:r>
            <a:endParaRPr lang="en-US" dirty="0" smtClean="0"/>
          </a:p>
          <a:p>
            <a:r>
              <a:rPr lang="en-US" dirty="0">
                <a:hlinkClick r:id="rId3"/>
              </a:rPr>
              <a:t>http://www.html5rocks.com/en/tutorials/security/content-security-policy</a:t>
            </a:r>
            <a:r>
              <a:rPr lang="en-US" dirty="0" smtClean="0">
                <a:hlinkClick r:id="rId3"/>
              </a:rPr>
              <a:t>/</a:t>
            </a:r>
            <a:endParaRPr lang="en-US" dirty="0" smtClean="0"/>
          </a:p>
          <a:p>
            <a:r>
              <a:rPr lang="en-US" dirty="0" smtClean="0">
                <a:hlinkClick r:id="rId4"/>
              </a:rPr>
              <a:t>https</a:t>
            </a:r>
            <a:r>
              <a:rPr lang="en-US" dirty="0" smtClean="0">
                <a:hlinkClick r:id="rId4"/>
              </a:rPr>
              <a:t>://report-uri.io</a:t>
            </a:r>
            <a:endParaRPr lang="en-US" dirty="0" smtClean="0"/>
          </a:p>
        </p:txBody>
      </p:sp>
    </p:spTree>
    <p:extLst>
      <p:ext uri="{BB962C8B-B14F-4D97-AF65-F5344CB8AC3E}">
        <p14:creationId xmlns:p14="http://schemas.microsoft.com/office/powerpoint/2010/main" val="1207545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strict transport security</a:t>
            </a:r>
            <a:endParaRPr lang="en-US" dirty="0"/>
          </a:p>
        </p:txBody>
      </p:sp>
      <p:sp>
        <p:nvSpPr>
          <p:cNvPr id="5" name="Text Placeholder 4"/>
          <p:cNvSpPr>
            <a:spLocks noGrp="1"/>
          </p:cNvSpPr>
          <p:nvPr>
            <p:ph type="body" idx="1"/>
          </p:nvPr>
        </p:nvSpPr>
        <p:spPr/>
        <p:txBody>
          <a:bodyPr/>
          <a:lstStyle/>
          <a:p>
            <a:r>
              <a:rPr lang="en-US" dirty="0" smtClean="0"/>
              <a:t>HSTS</a:t>
            </a:r>
            <a:endParaRPr lang="en-US" dirty="0"/>
          </a:p>
        </p:txBody>
      </p:sp>
    </p:spTree>
    <p:extLst>
      <p:ext uri="{BB962C8B-B14F-4D97-AF65-F5344CB8AC3E}">
        <p14:creationId xmlns:p14="http://schemas.microsoft.com/office/powerpoint/2010/main" val="192960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strict transport security (HSTS)</a:t>
            </a:r>
            <a:endParaRPr lang="en-US" dirty="0"/>
          </a:p>
        </p:txBody>
      </p:sp>
      <p:sp>
        <p:nvSpPr>
          <p:cNvPr id="5" name="Content Placeholder 4"/>
          <p:cNvSpPr>
            <a:spLocks noGrp="1"/>
          </p:cNvSpPr>
          <p:nvPr>
            <p:ph idx="1"/>
          </p:nvPr>
        </p:nvSpPr>
        <p:spPr/>
        <p:txBody>
          <a:bodyPr/>
          <a:lstStyle/>
          <a:p>
            <a:r>
              <a:rPr lang="en-US" dirty="0" smtClean="0"/>
              <a:t>Prevent malicious networks of hijacking your website by downgrading it to HTTP</a:t>
            </a:r>
          </a:p>
        </p:txBody>
      </p:sp>
    </p:spTree>
    <p:extLst>
      <p:ext uri="{BB962C8B-B14F-4D97-AF65-F5344CB8AC3E}">
        <p14:creationId xmlns:p14="http://schemas.microsoft.com/office/powerpoint/2010/main" val="264726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HSTS</a:t>
            </a:r>
            <a:endParaRPr lang="en-US" dirty="0"/>
          </a:p>
        </p:txBody>
      </p:sp>
    </p:spTree>
    <p:extLst>
      <p:ext uri="{BB962C8B-B14F-4D97-AF65-F5344CB8AC3E}">
        <p14:creationId xmlns:p14="http://schemas.microsoft.com/office/powerpoint/2010/main" val="2953242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strict transport security (HSTS)</a:t>
            </a:r>
            <a:endParaRPr lang="en-US" dirty="0"/>
          </a:p>
        </p:txBody>
      </p:sp>
      <p:sp>
        <p:nvSpPr>
          <p:cNvPr id="5" name="Content Placeholder 4"/>
          <p:cNvSpPr>
            <a:spLocks noGrp="1"/>
          </p:cNvSpPr>
          <p:nvPr>
            <p:ph idx="1"/>
          </p:nvPr>
        </p:nvSpPr>
        <p:spPr/>
        <p:txBody>
          <a:bodyPr/>
          <a:lstStyle/>
          <a:p>
            <a:r>
              <a:rPr lang="en-US" dirty="0" smtClean="0"/>
              <a:t>Add the Strict-Transport-Security header in </a:t>
            </a:r>
            <a:r>
              <a:rPr lang="en-US" dirty="0" err="1" smtClean="0"/>
              <a:t>web.config</a:t>
            </a:r>
            <a:r>
              <a:rPr lang="en-US" dirty="0" smtClean="0"/>
              <a:t> (or use </a:t>
            </a:r>
            <a:r>
              <a:rPr lang="en-US" dirty="0" err="1" smtClean="0"/>
              <a:t>NWebSec</a:t>
            </a:r>
            <a:r>
              <a:rPr lang="en-US" dirty="0" smtClean="0"/>
              <a:t>)</a:t>
            </a:r>
          </a:p>
          <a:p>
            <a:r>
              <a:rPr lang="en-US" dirty="0" smtClean="0"/>
              <a:t>Preload! Browser will do a local redirect (307) without ever hitting the network!</a:t>
            </a:r>
          </a:p>
          <a:p>
            <a:r>
              <a:rPr lang="en-US" dirty="0" smtClean="0">
                <a:hlinkClick r:id="rId3"/>
              </a:rPr>
              <a:t>https://hstspreload.appspot.com/</a:t>
            </a:r>
            <a:endParaRPr lang="en-US" dirty="0" smtClean="0"/>
          </a:p>
          <a:p>
            <a:r>
              <a:rPr lang="en-US" dirty="0" smtClean="0"/>
              <a:t>chrome://net-internals/#hsts</a:t>
            </a:r>
          </a:p>
        </p:txBody>
      </p:sp>
    </p:spTree>
    <p:extLst>
      <p:ext uri="{BB962C8B-B14F-4D97-AF65-F5344CB8AC3E}">
        <p14:creationId xmlns:p14="http://schemas.microsoft.com/office/powerpoint/2010/main" val="1070984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public key pinning</a:t>
            </a:r>
            <a:endParaRPr lang="en-US" dirty="0"/>
          </a:p>
        </p:txBody>
      </p:sp>
      <p:sp>
        <p:nvSpPr>
          <p:cNvPr id="5" name="Text Placeholder 4"/>
          <p:cNvSpPr>
            <a:spLocks noGrp="1"/>
          </p:cNvSpPr>
          <p:nvPr>
            <p:ph type="body" idx="1"/>
          </p:nvPr>
        </p:nvSpPr>
        <p:spPr/>
        <p:txBody>
          <a:bodyPr/>
          <a:lstStyle/>
          <a:p>
            <a:r>
              <a:rPr lang="en-US" dirty="0" smtClean="0"/>
              <a:t>HPKP</a:t>
            </a:r>
            <a:endParaRPr lang="en-US" dirty="0"/>
          </a:p>
        </p:txBody>
      </p:sp>
    </p:spTree>
    <p:extLst>
      <p:ext uri="{BB962C8B-B14F-4D97-AF65-F5344CB8AC3E}">
        <p14:creationId xmlns:p14="http://schemas.microsoft.com/office/powerpoint/2010/main" val="396800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public key pinning (HPKP)</a:t>
            </a:r>
            <a:endParaRPr lang="en-US" dirty="0"/>
          </a:p>
        </p:txBody>
      </p:sp>
      <p:sp>
        <p:nvSpPr>
          <p:cNvPr id="5" name="Content Placeholder 4"/>
          <p:cNvSpPr>
            <a:spLocks noGrp="1"/>
          </p:cNvSpPr>
          <p:nvPr>
            <p:ph idx="1"/>
          </p:nvPr>
        </p:nvSpPr>
        <p:spPr/>
        <p:txBody>
          <a:bodyPr/>
          <a:lstStyle/>
          <a:p>
            <a:r>
              <a:rPr lang="en-US" dirty="0" smtClean="0"/>
              <a:t>Prevent MITM (man in the middle) attacks by specifying a chain of certificates</a:t>
            </a:r>
          </a:p>
          <a:p>
            <a:r>
              <a:rPr lang="en-US" dirty="0" smtClean="0"/>
              <a:t>Only certificates who match this chain are allowed for the domain</a:t>
            </a:r>
          </a:p>
          <a:p>
            <a:r>
              <a:rPr lang="en-US" dirty="0" smtClean="0"/>
              <a:t>Browser will fail to load your website if SSL certs mismatch!</a:t>
            </a:r>
          </a:p>
        </p:txBody>
      </p:sp>
    </p:spTree>
    <p:extLst>
      <p:ext uri="{BB962C8B-B14F-4D97-AF65-F5344CB8AC3E}">
        <p14:creationId xmlns:p14="http://schemas.microsoft.com/office/powerpoint/2010/main" val="229892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HPKP</a:t>
            </a:r>
            <a:endParaRPr lang="en-US" dirty="0"/>
          </a:p>
        </p:txBody>
      </p:sp>
    </p:spTree>
    <p:extLst>
      <p:ext uri="{BB962C8B-B14F-4D97-AF65-F5344CB8AC3E}">
        <p14:creationId xmlns:p14="http://schemas.microsoft.com/office/powerpoint/2010/main" val="299499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public key pinning (HPKP)</a:t>
            </a:r>
            <a:endParaRPr lang="en-US" dirty="0"/>
          </a:p>
        </p:txBody>
      </p:sp>
      <p:sp>
        <p:nvSpPr>
          <p:cNvPr id="5" name="Content Placeholder 4"/>
          <p:cNvSpPr>
            <a:spLocks noGrp="1"/>
          </p:cNvSpPr>
          <p:nvPr>
            <p:ph idx="1"/>
          </p:nvPr>
        </p:nvSpPr>
        <p:spPr/>
        <p:txBody>
          <a:bodyPr/>
          <a:lstStyle/>
          <a:p>
            <a:r>
              <a:rPr lang="en-US" dirty="0" smtClean="0"/>
              <a:t>Add the Public-Key-Pins header in </a:t>
            </a:r>
            <a:r>
              <a:rPr lang="en-US" dirty="0" err="1" smtClean="0"/>
              <a:t>web.config</a:t>
            </a:r>
            <a:r>
              <a:rPr lang="en-US" dirty="0" smtClean="0"/>
              <a:t> (or use </a:t>
            </a:r>
            <a:r>
              <a:rPr lang="en-US" dirty="0" err="1" smtClean="0"/>
              <a:t>NWebSec</a:t>
            </a:r>
            <a:r>
              <a:rPr lang="en-US" dirty="0" smtClean="0"/>
              <a:t>)</a:t>
            </a:r>
          </a:p>
          <a:p>
            <a:pPr lvl="1"/>
            <a:r>
              <a:rPr lang="en-US" dirty="0" smtClean="0"/>
              <a:t>Use the Public-Key-Pins-Report-Only to test!</a:t>
            </a:r>
          </a:p>
          <a:p>
            <a:r>
              <a:rPr lang="en-US" dirty="0" smtClean="0"/>
              <a:t>You need at least two </a:t>
            </a:r>
            <a:r>
              <a:rPr lang="en-US" dirty="0" smtClean="0"/>
              <a:t>pins</a:t>
            </a:r>
          </a:p>
          <a:p>
            <a:r>
              <a:rPr lang="en-US" dirty="0" smtClean="0"/>
              <a:t>You need at least one</a:t>
            </a:r>
            <a:r>
              <a:rPr lang="en-US" dirty="0" smtClean="0"/>
              <a:t> </a:t>
            </a:r>
            <a:r>
              <a:rPr lang="en-US" dirty="0" smtClean="0"/>
              <a:t>backup </a:t>
            </a:r>
            <a:r>
              <a:rPr lang="en-US" dirty="0" smtClean="0"/>
              <a:t>pin (which doesn’t apply to your current certificate chain)</a:t>
            </a:r>
            <a:endParaRPr lang="en-US" dirty="0" smtClean="0"/>
          </a:p>
          <a:p>
            <a:r>
              <a:rPr lang="en-US" dirty="0" smtClean="0"/>
              <a:t>Can be hard to get it right, so start with report-only and a small max-age!</a:t>
            </a:r>
          </a:p>
          <a:p>
            <a:r>
              <a:rPr lang="en-US" dirty="0" smtClean="0"/>
              <a:t>Use report-</a:t>
            </a:r>
            <a:r>
              <a:rPr lang="en-US" dirty="0" err="1" smtClean="0"/>
              <a:t>uri</a:t>
            </a:r>
            <a:r>
              <a:rPr lang="en-US" dirty="0" smtClean="0"/>
              <a:t> in production!</a:t>
            </a:r>
          </a:p>
          <a:p>
            <a:r>
              <a:rPr lang="en-US" dirty="0" smtClean="0"/>
              <a:t>Doesn’t work/protect against locally trusted root certificates</a:t>
            </a:r>
          </a:p>
        </p:txBody>
      </p:sp>
    </p:spTree>
    <p:extLst>
      <p:ext uri="{BB962C8B-B14F-4D97-AF65-F5344CB8AC3E}">
        <p14:creationId xmlns:p14="http://schemas.microsoft.com/office/powerpoint/2010/main" val="215257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r>
              <a:rPr lang="en-US" dirty="0" smtClean="0"/>
              <a:t>Before we dive in…</a:t>
            </a:r>
          </a:p>
          <a:p>
            <a:r>
              <a:rPr lang="en-US" dirty="0" smtClean="0"/>
              <a:t>XSS</a:t>
            </a:r>
          </a:p>
          <a:p>
            <a:r>
              <a:rPr lang="en-US" dirty="0" smtClean="0"/>
              <a:t>CSRF/XSRF</a:t>
            </a:r>
          </a:p>
          <a:p>
            <a:r>
              <a:rPr lang="en-US" dirty="0" smtClean="0"/>
              <a:t>CORS</a:t>
            </a:r>
          </a:p>
          <a:p>
            <a:r>
              <a:rPr lang="en-US" dirty="0" smtClean="0"/>
              <a:t>CSP</a:t>
            </a:r>
          </a:p>
          <a:p>
            <a:r>
              <a:rPr lang="en-US" dirty="0" smtClean="0">
                <a:solidFill>
                  <a:schemeClr val="accent2">
                    <a:lumMod val="75000"/>
                  </a:schemeClr>
                </a:solidFill>
              </a:rPr>
              <a:t>HSTS</a:t>
            </a:r>
          </a:p>
          <a:p>
            <a:r>
              <a:rPr lang="en-US" dirty="0" smtClean="0">
                <a:solidFill>
                  <a:schemeClr val="accent2">
                    <a:lumMod val="75000"/>
                  </a:schemeClr>
                </a:solidFill>
              </a:rPr>
              <a:t>HPKP</a:t>
            </a:r>
            <a:endParaRPr lang="en-US" dirty="0">
              <a:solidFill>
                <a:schemeClr val="accent2">
                  <a:lumMod val="75000"/>
                </a:schemeClr>
              </a:solidFill>
            </a:endParaRPr>
          </a:p>
        </p:txBody>
      </p:sp>
    </p:spTree>
    <p:extLst>
      <p:ext uri="{BB962C8B-B14F-4D97-AF65-F5344CB8AC3E}">
        <p14:creationId xmlns:p14="http://schemas.microsoft.com/office/powerpoint/2010/main" val="3085765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9332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4956" b="14956"/>
          <a:stretch>
            <a:fillRect/>
          </a:stretch>
        </p:blipFill>
        <p:spPr/>
      </p:pic>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4303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Before we dive in…</a:t>
            </a:r>
            <a:endParaRPr lang="en-US" dirty="0"/>
          </a:p>
        </p:txBody>
      </p:sp>
      <p:sp>
        <p:nvSpPr>
          <p:cNvPr id="5" name="Content Placeholder 4"/>
          <p:cNvSpPr>
            <a:spLocks noGrp="1"/>
          </p:cNvSpPr>
          <p:nvPr>
            <p:ph idx="1"/>
          </p:nvPr>
        </p:nvSpPr>
        <p:spPr/>
        <p:txBody>
          <a:bodyPr/>
          <a:lstStyle/>
          <a:p>
            <a:r>
              <a:rPr lang="en-US" dirty="0" smtClean="0"/>
              <a:t>ASP.NET 4 + MVC/Web API 5</a:t>
            </a:r>
          </a:p>
          <a:p>
            <a:pPr lvl="1"/>
            <a:r>
              <a:rPr lang="en-US" dirty="0" smtClean="0"/>
              <a:t>No </a:t>
            </a:r>
            <a:r>
              <a:rPr lang="en-US" dirty="0" err="1" smtClean="0"/>
              <a:t>WebForms</a:t>
            </a:r>
            <a:endParaRPr lang="en-US" dirty="0" smtClean="0"/>
          </a:p>
          <a:p>
            <a:pPr lvl="1"/>
            <a:r>
              <a:rPr lang="en-US" dirty="0" smtClean="0"/>
              <a:t>No ASP.NET Core RC2 Preview 4 beta 8</a:t>
            </a:r>
          </a:p>
          <a:p>
            <a:pPr lvl="1"/>
            <a:r>
              <a:rPr lang="en-US" dirty="0" smtClean="0"/>
              <a:t>No Angular, React, …</a:t>
            </a:r>
            <a:endParaRPr lang="en-US" dirty="0"/>
          </a:p>
          <a:p>
            <a:pPr marL="201168" lvl="1" indent="0">
              <a:buNone/>
            </a:pPr>
            <a:endParaRPr lang="en-US" smtClean="0"/>
          </a:p>
          <a:p>
            <a:pPr marL="201168" lvl="1" indent="0">
              <a:buNone/>
            </a:pPr>
            <a:r>
              <a:rPr lang="en-US" smtClean="0"/>
              <a:t>Golden </a:t>
            </a:r>
            <a:r>
              <a:rPr lang="en-US" dirty="0" smtClean="0"/>
              <a:t>rule of security: Don’t rush it, take your time to do it right!</a:t>
            </a:r>
          </a:p>
        </p:txBody>
      </p:sp>
    </p:spTree>
    <p:extLst>
      <p:ext uri="{BB962C8B-B14F-4D97-AF65-F5344CB8AC3E}">
        <p14:creationId xmlns:p14="http://schemas.microsoft.com/office/powerpoint/2010/main" val="19259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Cross-site scripting</a:t>
            </a:r>
            <a:endParaRPr lang="en-US" dirty="0"/>
          </a:p>
        </p:txBody>
      </p:sp>
      <p:sp>
        <p:nvSpPr>
          <p:cNvPr id="5" name="Text Placeholder 4"/>
          <p:cNvSpPr>
            <a:spLocks noGrp="1"/>
          </p:cNvSpPr>
          <p:nvPr>
            <p:ph type="body" idx="1"/>
          </p:nvPr>
        </p:nvSpPr>
        <p:spPr/>
        <p:txBody>
          <a:bodyPr/>
          <a:lstStyle/>
          <a:p>
            <a:r>
              <a:rPr lang="en-US" dirty="0" smtClean="0"/>
              <a:t>XSS</a:t>
            </a:r>
            <a:endParaRPr lang="en-US" dirty="0"/>
          </a:p>
        </p:txBody>
      </p:sp>
    </p:spTree>
    <p:extLst>
      <p:ext uri="{BB962C8B-B14F-4D97-AF65-F5344CB8AC3E}">
        <p14:creationId xmlns:p14="http://schemas.microsoft.com/office/powerpoint/2010/main" val="377491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Cross-site scripting (XSS)</a:t>
            </a:r>
            <a:endParaRPr lang="en-US" dirty="0"/>
          </a:p>
        </p:txBody>
      </p:sp>
      <p:sp>
        <p:nvSpPr>
          <p:cNvPr id="5" name="Content Placeholder 4"/>
          <p:cNvSpPr>
            <a:spLocks noGrp="1"/>
          </p:cNvSpPr>
          <p:nvPr>
            <p:ph idx="1"/>
          </p:nvPr>
        </p:nvSpPr>
        <p:spPr/>
        <p:txBody>
          <a:bodyPr/>
          <a:lstStyle/>
          <a:p>
            <a:r>
              <a:rPr lang="en-US" dirty="0" smtClean="0"/>
              <a:t>Inject </a:t>
            </a:r>
            <a:r>
              <a:rPr lang="en-US" dirty="0" err="1" smtClean="0"/>
              <a:t>javascript</a:t>
            </a:r>
            <a:r>
              <a:rPr lang="en-US" dirty="0" smtClean="0"/>
              <a:t> by abusing forms or query strings</a:t>
            </a:r>
          </a:p>
          <a:p>
            <a:r>
              <a:rPr lang="en-US" dirty="0" smtClean="0"/>
              <a:t>MVC has protection out of the box</a:t>
            </a:r>
          </a:p>
          <a:p>
            <a:r>
              <a:rPr lang="en-US" dirty="0" smtClean="0"/>
              <a:t>… but it’s not always sufficient</a:t>
            </a:r>
            <a:endParaRPr lang="en-US" dirty="0"/>
          </a:p>
        </p:txBody>
      </p:sp>
    </p:spTree>
    <p:extLst>
      <p:ext uri="{BB962C8B-B14F-4D97-AF65-F5344CB8AC3E}">
        <p14:creationId xmlns:p14="http://schemas.microsoft.com/office/powerpoint/2010/main" val="29138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r>
              <a:rPr lang="en-US" dirty="0" smtClean="0"/>
              <a:t>XSS</a:t>
            </a:r>
            <a:endParaRPr lang="en-US" dirty="0"/>
          </a:p>
        </p:txBody>
      </p:sp>
    </p:spTree>
    <p:extLst>
      <p:ext uri="{BB962C8B-B14F-4D97-AF65-F5344CB8AC3E}">
        <p14:creationId xmlns:p14="http://schemas.microsoft.com/office/powerpoint/2010/main" val="2135508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Cross-site scripting (XSS)</a:t>
            </a:r>
            <a:endParaRPr lang="en-US" dirty="0"/>
          </a:p>
        </p:txBody>
      </p:sp>
      <p:sp>
        <p:nvSpPr>
          <p:cNvPr id="5" name="Content Placeholder 4"/>
          <p:cNvSpPr>
            <a:spLocks noGrp="1"/>
          </p:cNvSpPr>
          <p:nvPr>
            <p:ph idx="1"/>
          </p:nvPr>
        </p:nvSpPr>
        <p:spPr/>
        <p:txBody>
          <a:bodyPr/>
          <a:lstStyle/>
          <a:p>
            <a:r>
              <a:rPr lang="en-US" dirty="0" smtClean="0"/>
              <a:t>Disable per action (or controller): [</a:t>
            </a:r>
            <a:r>
              <a:rPr lang="en-US" dirty="0" err="1" smtClean="0"/>
              <a:t>ValidateInput</a:t>
            </a:r>
            <a:r>
              <a:rPr lang="en-US" dirty="0" smtClean="0"/>
              <a:t>(false)]</a:t>
            </a:r>
          </a:p>
          <a:p>
            <a:r>
              <a:rPr lang="en-US" dirty="0" smtClean="0"/>
              <a:t>Disable in model on property level: [</a:t>
            </a:r>
            <a:r>
              <a:rPr lang="en-US" dirty="0" err="1" smtClean="0"/>
              <a:t>AllowHtml</a:t>
            </a:r>
            <a:r>
              <a:rPr lang="en-US" dirty="0" smtClean="0"/>
              <a:t>]</a:t>
            </a:r>
          </a:p>
          <a:p>
            <a:r>
              <a:rPr lang="en-US" dirty="0" smtClean="0"/>
              <a:t>Render HTML in view: @</a:t>
            </a:r>
            <a:r>
              <a:rPr lang="en-US" dirty="0" err="1" smtClean="0"/>
              <a:t>Html.Raw</a:t>
            </a:r>
            <a:r>
              <a:rPr lang="en-US" dirty="0" smtClean="0"/>
              <a:t>(…)</a:t>
            </a:r>
          </a:p>
          <a:p>
            <a:r>
              <a:rPr lang="en-US" dirty="0" smtClean="0"/>
              <a:t>Use a custom solution to sanitize the input, or use a </a:t>
            </a:r>
            <a:r>
              <a:rPr lang="en-US" dirty="0" err="1" smtClean="0"/>
              <a:t>NuGet</a:t>
            </a:r>
            <a:r>
              <a:rPr lang="en-US" dirty="0" smtClean="0"/>
              <a:t> package like </a:t>
            </a:r>
            <a:r>
              <a:rPr lang="en-US" dirty="0" err="1" smtClean="0"/>
              <a:t>HtmlSanitizer</a:t>
            </a:r>
            <a:endParaRPr lang="en-US" dirty="0"/>
          </a:p>
        </p:txBody>
      </p:sp>
    </p:spTree>
    <p:extLst>
      <p:ext uri="{BB962C8B-B14F-4D97-AF65-F5344CB8AC3E}">
        <p14:creationId xmlns:p14="http://schemas.microsoft.com/office/powerpoint/2010/main" val="4266601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Cross-site request forgery</a:t>
            </a:r>
            <a:endParaRPr lang="en-US" dirty="0"/>
          </a:p>
        </p:txBody>
      </p:sp>
      <p:sp>
        <p:nvSpPr>
          <p:cNvPr id="5" name="Text Placeholder 4"/>
          <p:cNvSpPr>
            <a:spLocks noGrp="1"/>
          </p:cNvSpPr>
          <p:nvPr>
            <p:ph type="body" idx="1"/>
          </p:nvPr>
        </p:nvSpPr>
        <p:spPr/>
        <p:txBody>
          <a:bodyPr/>
          <a:lstStyle/>
          <a:p>
            <a:r>
              <a:rPr lang="en-US" dirty="0" smtClean="0"/>
              <a:t>CSRF/XSRF</a:t>
            </a:r>
            <a:endParaRPr lang="en-US" dirty="0"/>
          </a:p>
        </p:txBody>
      </p:sp>
    </p:spTree>
    <p:extLst>
      <p:ext uri="{BB962C8B-B14F-4D97-AF65-F5344CB8AC3E}">
        <p14:creationId xmlns:p14="http://schemas.microsoft.com/office/powerpoint/2010/main" val="59723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254</TotalTime>
  <Words>2252</Words>
  <Application>Microsoft Office PowerPoint</Application>
  <PresentationFormat>Widescreen</PresentationFormat>
  <Paragraphs>184</Paragraphs>
  <Slides>31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Calibri Light</vt:lpstr>
      <vt:lpstr>Wingdings</vt:lpstr>
      <vt:lpstr>Retrospect</vt:lpstr>
      <vt:lpstr>Securing ASP.NET</vt:lpstr>
      <vt:lpstr>Hi, I’m Wesley</vt:lpstr>
      <vt:lpstr>Agenda</vt:lpstr>
      <vt:lpstr>Before we dive in…</vt:lpstr>
      <vt:lpstr>Cross-site scripting</vt:lpstr>
      <vt:lpstr>Cross-site scripting (XSS)</vt:lpstr>
      <vt:lpstr>Demo</vt:lpstr>
      <vt:lpstr>Cross-site scripting (XSS)</vt:lpstr>
      <vt:lpstr>Cross-site request forgery</vt:lpstr>
      <vt:lpstr>Cross-site request forgery (CSRF/XSRF)</vt:lpstr>
      <vt:lpstr>Demo</vt:lpstr>
      <vt:lpstr>Cross-site request forgery (CSRF/XSRF)</vt:lpstr>
      <vt:lpstr>Cross-origin resource sharing</vt:lpstr>
      <vt:lpstr>Cross-origin resource sharing (CORS)</vt:lpstr>
      <vt:lpstr>Cross-origin resource sharing (CORS)</vt:lpstr>
      <vt:lpstr>Demo</vt:lpstr>
      <vt:lpstr>Cross-origin resource sharing (CORS)</vt:lpstr>
      <vt:lpstr>Content security policy</vt:lpstr>
      <vt:lpstr>Content security policy (CSP)</vt:lpstr>
      <vt:lpstr>Demo</vt:lpstr>
      <vt:lpstr>Content security policy (CSP)</vt:lpstr>
      <vt:lpstr>HTTP strict transport security</vt:lpstr>
      <vt:lpstr>HTTP strict transport security (HSTS)</vt:lpstr>
      <vt:lpstr>Demo</vt:lpstr>
      <vt:lpstr>HTTP strict transport security (HSTS)</vt:lpstr>
      <vt:lpstr>HTTP public key pinning</vt:lpstr>
      <vt:lpstr>HTTP public key pinning (HPKP)</vt:lpstr>
      <vt:lpstr>Demo</vt:lpstr>
      <vt:lpstr>HTTP public key pinning (HPKP)</vt:lpstr>
      <vt:lpstr>Questions?</vt:lpstr>
      <vt:lpstr>Thank you!</vt:lpstr>
    </vt:vector>
  </TitlesOfParts>
  <Company>RealDolmen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ASP.NET</dc:title>
  <dc:creator>Wesley Cabus</dc:creator>
  <cp:lastModifiedBy>Wesley Cabus</cp:lastModifiedBy>
  <cp:revision>26</cp:revision>
  <dcterms:created xsi:type="dcterms:W3CDTF">2016-06-01T18:50:25Z</dcterms:created>
  <dcterms:modified xsi:type="dcterms:W3CDTF">2016-06-03T08:11:37Z</dcterms:modified>
</cp:coreProperties>
</file>