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8"/>
  </p:notesMasterIdLst>
  <p:handoutMasterIdLst>
    <p:handoutMasterId r:id="rId29"/>
  </p:handoutMasterIdLst>
  <p:sldIdLst>
    <p:sldId id="256" r:id="rId5"/>
    <p:sldId id="286" r:id="rId6"/>
    <p:sldId id="262" r:id="rId7"/>
    <p:sldId id="288" r:id="rId8"/>
    <p:sldId id="258" r:id="rId9"/>
    <p:sldId id="303" r:id="rId10"/>
    <p:sldId id="289" r:id="rId11"/>
    <p:sldId id="290" r:id="rId12"/>
    <p:sldId id="261" r:id="rId13"/>
    <p:sldId id="291" r:id="rId14"/>
    <p:sldId id="293" r:id="rId15"/>
    <p:sldId id="294" r:id="rId16"/>
    <p:sldId id="295" r:id="rId17"/>
    <p:sldId id="297" r:id="rId18"/>
    <p:sldId id="302" r:id="rId19"/>
    <p:sldId id="296" r:id="rId20"/>
    <p:sldId id="298" r:id="rId21"/>
    <p:sldId id="299" r:id="rId22"/>
    <p:sldId id="300" r:id="rId23"/>
    <p:sldId id="301" r:id="rId24"/>
    <p:sldId id="268" r:id="rId25"/>
    <p:sldId id="292" r:id="rId26"/>
    <p:sldId id="28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C3D3"/>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8202CA-9CC3-4244-9B0B-B00304D7D84A}" v="1" dt="2021-11-22T19:33:35.1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20" autoAdjust="0"/>
    <p:restoredTop sz="43980" autoAdjust="0"/>
  </p:normalViewPr>
  <p:slideViewPr>
    <p:cSldViewPr snapToGrid="0">
      <p:cViewPr varScale="1">
        <p:scale>
          <a:sx n="48" d="100"/>
          <a:sy n="48" d="100"/>
        </p:scale>
        <p:origin x="2724" y="36"/>
      </p:cViewPr>
      <p:guideLst>
        <p:guide orient="horz" pos="2160"/>
        <p:guide pos="3840"/>
      </p:guideLst>
    </p:cSldViewPr>
  </p:slideViewPr>
  <p:notesTextViewPr>
    <p:cViewPr>
      <p:scale>
        <a:sx n="3" d="2"/>
        <a:sy n="3" d="2"/>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sley Cabus" userId="75b90bdfef6cd498" providerId="LiveId" clId="{418202CA-9CC3-4244-9B0B-B00304D7D84A}"/>
    <pc:docChg chg="custSel addSld modSld">
      <pc:chgData name="Wesley Cabus" userId="75b90bdfef6cd498" providerId="LiveId" clId="{418202CA-9CC3-4244-9B0B-B00304D7D84A}" dt="2021-11-22T20:05:53.589" v="7563" actId="20577"/>
      <pc:docMkLst>
        <pc:docMk/>
      </pc:docMkLst>
      <pc:sldChg chg="modNotesTx">
        <pc:chgData name="Wesley Cabus" userId="75b90bdfef6cd498" providerId="LiveId" clId="{418202CA-9CC3-4244-9B0B-B00304D7D84A}" dt="2021-11-22T19:33:20.894" v="2810" actId="20577"/>
        <pc:sldMkLst>
          <pc:docMk/>
          <pc:sldMk cId="3733486012" sldId="258"/>
        </pc:sldMkLst>
      </pc:sldChg>
      <pc:sldChg chg="modNotesTx">
        <pc:chgData name="Wesley Cabus" userId="75b90bdfef6cd498" providerId="LiveId" clId="{418202CA-9CC3-4244-9B0B-B00304D7D84A}" dt="2021-11-22T19:46:36.732" v="4921" actId="20577"/>
        <pc:sldMkLst>
          <pc:docMk/>
          <pc:sldMk cId="3607270498" sldId="261"/>
        </pc:sldMkLst>
      </pc:sldChg>
      <pc:sldChg chg="modNotesTx">
        <pc:chgData name="Wesley Cabus" userId="75b90bdfef6cd498" providerId="LiveId" clId="{418202CA-9CC3-4244-9B0B-B00304D7D84A}" dt="2021-11-22T19:46:03.588" v="4851" actId="20577"/>
        <pc:sldMkLst>
          <pc:docMk/>
          <pc:sldMk cId="3394463723" sldId="290"/>
        </pc:sldMkLst>
      </pc:sldChg>
      <pc:sldChg chg="modNotesTx">
        <pc:chgData name="Wesley Cabus" userId="75b90bdfef6cd498" providerId="LiveId" clId="{418202CA-9CC3-4244-9B0B-B00304D7D84A}" dt="2021-11-22T19:47:26.292" v="5080" actId="20577"/>
        <pc:sldMkLst>
          <pc:docMk/>
          <pc:sldMk cId="2785342953" sldId="291"/>
        </pc:sldMkLst>
      </pc:sldChg>
      <pc:sldChg chg="modNotesTx">
        <pc:chgData name="Wesley Cabus" userId="75b90bdfef6cd498" providerId="LiveId" clId="{418202CA-9CC3-4244-9B0B-B00304D7D84A}" dt="2021-11-22T20:00:43.955" v="7305" actId="20577"/>
        <pc:sldMkLst>
          <pc:docMk/>
          <pc:sldMk cId="1963010733" sldId="294"/>
        </pc:sldMkLst>
      </pc:sldChg>
      <pc:sldChg chg="modNotesTx">
        <pc:chgData name="Wesley Cabus" userId="75b90bdfef6cd498" providerId="LiveId" clId="{418202CA-9CC3-4244-9B0B-B00304D7D84A}" dt="2021-11-22T20:03:20.422" v="7480" actId="313"/>
        <pc:sldMkLst>
          <pc:docMk/>
          <pc:sldMk cId="2305574212" sldId="295"/>
        </pc:sldMkLst>
      </pc:sldChg>
      <pc:sldChg chg="modNotesTx">
        <pc:chgData name="Wesley Cabus" userId="75b90bdfef6cd498" providerId="LiveId" clId="{418202CA-9CC3-4244-9B0B-B00304D7D84A}" dt="2021-11-22T20:05:53.589" v="7563" actId="20577"/>
        <pc:sldMkLst>
          <pc:docMk/>
          <pc:sldMk cId="3740767279" sldId="296"/>
        </pc:sldMkLst>
      </pc:sldChg>
      <pc:sldChg chg="modSp add mod modNotesTx">
        <pc:chgData name="Wesley Cabus" userId="75b90bdfef6cd498" providerId="LiveId" clId="{418202CA-9CC3-4244-9B0B-B00304D7D84A}" dt="2021-11-22T19:35:19.907" v="2991" actId="6549"/>
        <pc:sldMkLst>
          <pc:docMk/>
          <pc:sldMk cId="146760062" sldId="303"/>
        </pc:sldMkLst>
        <pc:spChg chg="mod">
          <ac:chgData name="Wesley Cabus" userId="75b90bdfef6cd498" providerId="LiveId" clId="{418202CA-9CC3-4244-9B0B-B00304D7D84A}" dt="2021-11-22T19:33:42.700" v="2837" actId="20577"/>
          <ac:spMkLst>
            <pc:docMk/>
            <pc:sldMk cId="146760062" sldId="303"/>
            <ac:spMk id="8" creationId="{7053CB7F-1C24-46AD-992D-AD913DB09CDE}"/>
          </ac:spMkLst>
        </pc:spChg>
        <pc:spChg chg="mod">
          <ac:chgData name="Wesley Cabus" userId="75b90bdfef6cd498" providerId="LiveId" clId="{418202CA-9CC3-4244-9B0B-B00304D7D84A}" dt="2021-11-22T19:33:44.708" v="2839" actId="27636"/>
          <ac:spMkLst>
            <pc:docMk/>
            <pc:sldMk cId="146760062" sldId="303"/>
            <ac:spMk id="9" creationId="{D748F02B-5315-4D4A-AEFF-E66D6A1A112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11/22/2021</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11/22/2021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2</a:t>
            </a:fld>
            <a:endParaRPr lang="en-US" noProof="0" dirty="0"/>
          </a:p>
        </p:txBody>
      </p:sp>
    </p:spTree>
    <p:extLst>
      <p:ext uri="{BB962C8B-B14F-4D97-AF65-F5344CB8AC3E}">
        <p14:creationId xmlns:p14="http://schemas.microsoft.com/office/powerpoint/2010/main" val="1577141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BE" dirty="0"/>
              <a:t>Containerized services most likely need some credentials, passwords or connection strings to fully work, just like good old right-click publish applications did. And of course, the easiest way is to just put those in your docker file or a helm chart, maybe they’re BASE64 encoded but that’s not really hiding them.</a:t>
            </a:r>
          </a:p>
          <a:p>
            <a:pPr marL="0" lvl="0" indent="0">
              <a:buFont typeface="Arial" panose="020B0604020202020204" pitchFamily="34" charset="0"/>
              <a:buNone/>
            </a:pPr>
            <a:endParaRPr lang="en-BE" dirty="0"/>
          </a:p>
          <a:p>
            <a:pPr marL="0" lvl="0" indent="0">
              <a:buFont typeface="Arial" panose="020B0604020202020204" pitchFamily="34" charset="0"/>
              <a:buNone/>
            </a:pPr>
            <a:endParaRPr lang="en-BE" dirty="0"/>
          </a:p>
          <a:p>
            <a:pPr marL="0" lvl="0" indent="0">
              <a:buFont typeface="Arial" panose="020B0604020202020204" pitchFamily="34" charset="0"/>
              <a:buNone/>
            </a:pPr>
            <a:r>
              <a:rPr lang="en-BE" dirty="0"/>
              <a:t>And be careful when reading or applying tutorials. Some of them may for example instruct you to mount a volume into a container that says “/var/run/</a:t>
            </a:r>
            <a:r>
              <a:rPr lang="en-BE" dirty="0" err="1"/>
              <a:t>docker.sock</a:t>
            </a:r>
            <a:r>
              <a:rPr lang="en-BE" dirty="0"/>
              <a:t>”. Congratulations, you just gave that container full access to your Docker API and even root access to the host OS.\</a:t>
            </a:r>
          </a:p>
          <a:p>
            <a:pPr marL="0" lvl="0" indent="0">
              <a:buFont typeface="Arial" panose="020B0604020202020204" pitchFamily="34" charset="0"/>
              <a:buNone/>
            </a:pPr>
            <a:endParaRPr lang="en-BE" dirty="0"/>
          </a:p>
          <a:p>
            <a:pPr marL="0" lvl="0" indent="0">
              <a:buFont typeface="Arial" panose="020B0604020202020204" pitchFamily="34" charset="0"/>
              <a:buNone/>
            </a:pPr>
            <a:r>
              <a:rPr lang="en-BE" dirty="0"/>
              <a:t>When creating containers, also specify a user/group in which your code will run, to limit its privileges. While your code may be completely legitimate, you could still have a vulnerability in a dependency, or someone could attempt to exploit a 0-day to try to break out of the container. By limiting the access rights of the user running the code, you’re limiting the potential attack surface drastically.</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15</a:t>
            </a:fld>
            <a:endParaRPr lang="en-US" noProof="0" dirty="0"/>
          </a:p>
        </p:txBody>
      </p:sp>
    </p:spTree>
    <p:extLst>
      <p:ext uri="{BB962C8B-B14F-4D97-AF65-F5344CB8AC3E}">
        <p14:creationId xmlns:p14="http://schemas.microsoft.com/office/powerpoint/2010/main" val="33519833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Code examples will be pushed to </a:t>
            </a:r>
            <a:r>
              <a:rPr lang="en-US" dirty="0"/>
              <a:t>https://github.com/wcabus/visug-xl-2021</a:t>
            </a:r>
            <a:r>
              <a:rPr lang="en-BE" dirty="0"/>
              <a:t> soon.</a:t>
            </a:r>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16</a:t>
            </a:fld>
            <a:endParaRPr lang="en-US" noProof="0" dirty="0"/>
          </a:p>
        </p:txBody>
      </p:sp>
    </p:spTree>
    <p:extLst>
      <p:ext uri="{BB962C8B-B14F-4D97-AF65-F5344CB8AC3E}">
        <p14:creationId xmlns:p14="http://schemas.microsoft.com/office/powerpoint/2010/main" val="9770771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BE" dirty="0"/>
              <a:t>Regularly update your project to keep dependencies up to date</a:t>
            </a:r>
          </a:p>
          <a:p>
            <a:pPr marL="171450" lvl="0" indent="-171450">
              <a:buFont typeface="Arial" panose="020B0604020202020204" pitchFamily="34" charset="0"/>
              <a:buChar char="•"/>
            </a:pPr>
            <a:r>
              <a:rPr lang="en-BE" dirty="0"/>
              <a:t>More and more scanning tools are available to check if there are security vulnerabilities in packages you’re depending on</a:t>
            </a:r>
          </a:p>
          <a:p>
            <a:pPr marL="171450" lvl="0" indent="-171450">
              <a:buFont typeface="Arial" panose="020B0604020202020204" pitchFamily="34" charset="0"/>
              <a:buChar char="•"/>
            </a:pPr>
            <a:r>
              <a:rPr lang="en-BE" dirty="0"/>
              <a:t>Use trusted package repositories, check hashes for packages if they’re available</a:t>
            </a:r>
          </a:p>
          <a:p>
            <a:pPr marL="628650" lvl="1" indent="-171450">
              <a:buFont typeface="Arial" panose="020B0604020202020204" pitchFamily="34" charset="0"/>
              <a:buChar char="•"/>
            </a:pPr>
            <a:r>
              <a:rPr lang="en-BE" dirty="0"/>
              <a:t>For </a:t>
            </a:r>
            <a:r>
              <a:rPr lang="en-BE" dirty="0" err="1"/>
              <a:t>javascript</a:t>
            </a:r>
            <a:r>
              <a:rPr lang="en-BE" dirty="0"/>
              <a:t> dependencies linked into HTML, use integrity hashes</a:t>
            </a:r>
          </a:p>
          <a:p>
            <a:pPr marL="628650" lvl="1" indent="-171450">
              <a:buFont typeface="Arial" panose="020B0604020202020204" pitchFamily="34" charset="0"/>
              <a:buChar char="•"/>
            </a:pPr>
            <a:endParaRPr lang="en-BE" dirty="0"/>
          </a:p>
          <a:p>
            <a:pPr marL="171450" lvl="0" indent="-171450">
              <a:buFont typeface="Arial" panose="020B0604020202020204" pitchFamily="34" charset="0"/>
              <a:buChar char="•"/>
            </a:pPr>
            <a:r>
              <a:rPr lang="en-BE" dirty="0"/>
              <a:t>Same applies to docker containers, don’t just blindly use base images because they could contain backdoors</a:t>
            </a:r>
          </a:p>
          <a:p>
            <a:pPr marL="171450" lvl="0" indent="-171450">
              <a:buFont typeface="Arial" panose="020B0604020202020204" pitchFamily="34" charset="0"/>
              <a:buChar char="•"/>
            </a:pPr>
            <a:r>
              <a:rPr lang="en-BE" dirty="0"/>
              <a:t>Use specific base image versions to prevent auto updates, but check regularly because you could be missing out on new security updates</a:t>
            </a:r>
          </a:p>
          <a:p>
            <a:pPr marL="628650" lvl="1" indent="-171450">
              <a:buFont typeface="Arial" panose="020B0604020202020204" pitchFamily="34" charset="0"/>
              <a:buChar char="•"/>
            </a:pPr>
            <a:r>
              <a:rPr lang="en-BE" dirty="0"/>
              <a:t>Or create your own trusted and patched base image</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18</a:t>
            </a:fld>
            <a:endParaRPr lang="en-US" noProof="0" dirty="0"/>
          </a:p>
        </p:txBody>
      </p:sp>
    </p:spTree>
    <p:extLst>
      <p:ext uri="{BB962C8B-B14F-4D97-AF65-F5344CB8AC3E}">
        <p14:creationId xmlns:p14="http://schemas.microsoft.com/office/powerpoint/2010/main" val="16312945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We can use </a:t>
            </a:r>
            <a:r>
              <a:rPr lang="en-BE" dirty="0" err="1"/>
              <a:t>snyk</a:t>
            </a:r>
            <a:r>
              <a:rPr lang="en-BE" dirty="0"/>
              <a:t> as an example, but there are plenty of other tools available.</a:t>
            </a:r>
          </a:p>
          <a:p>
            <a:r>
              <a:rPr lang="en-BE" dirty="0"/>
              <a:t>Go into a project folder with either a </a:t>
            </a:r>
            <a:r>
              <a:rPr lang="en-BE" dirty="0" err="1"/>
              <a:t>package.json</a:t>
            </a:r>
            <a:r>
              <a:rPr lang="en-BE" dirty="0"/>
              <a:t> or .</a:t>
            </a:r>
            <a:r>
              <a:rPr lang="en-BE" dirty="0" err="1"/>
              <a:t>csproj</a:t>
            </a:r>
            <a:r>
              <a:rPr lang="en-BE" dirty="0"/>
              <a:t> file and run `</a:t>
            </a:r>
            <a:r>
              <a:rPr lang="en-BE" dirty="0" err="1"/>
              <a:t>snyk</a:t>
            </a:r>
            <a:r>
              <a:rPr lang="en-BE" dirty="0"/>
              <a:t> test` (</a:t>
            </a:r>
            <a:r>
              <a:rPr lang="en-BE" dirty="0" err="1"/>
              <a:t>npm</a:t>
            </a:r>
            <a:r>
              <a:rPr lang="en-BE" dirty="0"/>
              <a:t> install –g </a:t>
            </a:r>
            <a:r>
              <a:rPr lang="en-BE" dirty="0" err="1"/>
              <a:t>snyk@latest</a:t>
            </a:r>
            <a:r>
              <a:rPr lang="en-BE" dirty="0"/>
              <a:t>)</a:t>
            </a:r>
          </a:p>
          <a:p>
            <a:endParaRPr lang="en-BE" dirty="0"/>
          </a:p>
          <a:p>
            <a:r>
              <a:rPr lang="en-BE" dirty="0"/>
              <a:t>docker build &lt;folder&gt; [--file /path/to/</a:t>
            </a:r>
            <a:r>
              <a:rPr lang="en-BE" dirty="0" err="1"/>
              <a:t>Dockerfile</a:t>
            </a:r>
            <a:r>
              <a:rPr lang="en-BE" dirty="0"/>
              <a:t>] [--tag </a:t>
            </a:r>
            <a:r>
              <a:rPr lang="en-BE" dirty="0" err="1"/>
              <a:t>name:tag</a:t>
            </a:r>
            <a:r>
              <a:rPr lang="en-BE" dirty="0"/>
              <a:t>]</a:t>
            </a:r>
          </a:p>
          <a:p>
            <a:r>
              <a:rPr lang="en-BE" dirty="0"/>
              <a:t>docker scan &lt;</a:t>
            </a:r>
            <a:r>
              <a:rPr lang="en-BE" dirty="0" err="1"/>
              <a:t>name:tag</a:t>
            </a:r>
            <a:r>
              <a:rPr lang="en-BE" dirty="0"/>
              <a:t>&gt; [--file /path/to/</a:t>
            </a:r>
            <a:r>
              <a:rPr lang="en-BE" dirty="0" err="1"/>
              <a:t>Dockerfile</a:t>
            </a:r>
            <a:r>
              <a:rPr lang="en-BE" dirty="0"/>
              <a:t>]</a:t>
            </a:r>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19</a:t>
            </a:fld>
            <a:endParaRPr lang="en-US" noProof="0" dirty="0"/>
          </a:p>
        </p:txBody>
      </p:sp>
    </p:spTree>
    <p:extLst>
      <p:ext uri="{BB962C8B-B14F-4D97-AF65-F5344CB8AC3E}">
        <p14:creationId xmlns:p14="http://schemas.microsoft.com/office/powerpoint/2010/main" val="3289974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The security team will of course attempt every OWASP trick in the book to break your API or web application by performing injection attacks, uploading special files, adding </a:t>
            </a:r>
            <a:r>
              <a:rPr lang="en-BE" dirty="0" err="1"/>
              <a:t>javascript</a:t>
            </a:r>
            <a:r>
              <a:rPr lang="en-BE" dirty="0"/>
              <a:t> in form fields, ...</a:t>
            </a:r>
          </a:p>
          <a:p>
            <a:endParaRPr lang="en-BE" dirty="0"/>
          </a:p>
          <a:p>
            <a:r>
              <a:rPr lang="en-BE" dirty="0"/>
              <a:t>If the infrastructure hosting your services is also in scope, they will verify if the correct settings are being used (certificates, protocol versions) and potentially also stress test some key network components such as firewalls. If you’re running on-premise, they will probably also check which operating systems you’re running and if these are patched frequently. For cloud-hosted solutions, infra-related tests are a bit more limited since cloud providers typically don’t like someone poking at their systems, but there are possibilities to perform load and security tests on the cloud as well, as long as you inform the provider and get their approval.</a:t>
            </a:r>
          </a:p>
          <a:p>
            <a:endParaRPr lang="en-BE" dirty="0"/>
          </a:p>
          <a:p>
            <a:r>
              <a:rPr lang="en-BE" dirty="0"/>
              <a:t>The security assessment will also scan your codebase (if they have access to it) for known vulnerabilities in dependencies that are being used, and potentially also look for configuration issues like secrets in config files or indications that parts of the application are misconfigured, for example if they see an older/broken hash algorithm being mentioned in a config file.</a:t>
            </a:r>
          </a:p>
          <a:p>
            <a:endParaRPr lang="en-BE" dirty="0"/>
          </a:p>
          <a:p>
            <a:r>
              <a:rPr lang="en-BE" dirty="0"/>
              <a:t>Naturally, they will require some test accounts with different roles in the application or service under test, but they will attempt to elevate their privileges to gain more access or data with a locked-down user account, or even worse, attempt to break out of the system and gain access to the host running the API or web application, gaining full control of the system.</a:t>
            </a:r>
          </a:p>
          <a:p>
            <a:endParaRPr lang="en-BE" dirty="0"/>
          </a:p>
          <a:p>
            <a:r>
              <a:rPr lang="en-BE" dirty="0"/>
              <a:t>Next, they will verify if possible if the data that’s being returned or sent in the client is also checked on the API side (server-side </a:t>
            </a:r>
            <a:r>
              <a:rPr lang="en-BE" dirty="0" err="1"/>
              <a:t>valida</a:t>
            </a:r>
            <a:r>
              <a:rPr lang="en-US" dirty="0" err="1"/>
              <a:t>ti</a:t>
            </a:r>
            <a:r>
              <a:rPr lang="en-BE" dirty="0"/>
              <a:t>on!), or if API endpoints aren’t leaking information (data from customer B while customer A shouldn’t be able to see it). Also think about error/debug information, you don’t want production servers to show the line of code where an unexpected error </a:t>
            </a:r>
            <a:r>
              <a:rPr lang="en-US" dirty="0"/>
              <a:t>occurred or</a:t>
            </a:r>
            <a:r>
              <a:rPr lang="en-BE" dirty="0"/>
              <a:t> give potential abusers of a system access to Swagger/</a:t>
            </a:r>
            <a:r>
              <a:rPr lang="en-BE" dirty="0" err="1"/>
              <a:t>Elmah</a:t>
            </a:r>
            <a:r>
              <a:rPr lang="en-BE" dirty="0"/>
              <a:t>.</a:t>
            </a:r>
          </a:p>
          <a:p>
            <a:endParaRPr lang="en-BE" dirty="0"/>
          </a:p>
          <a:p>
            <a:r>
              <a:rPr lang="en-BE" dirty="0"/>
              <a:t>All of these tests and findings will then be presented in a nice report, ordered by the risk; each finding should include the type of vulnerability, a description what the issue is, what the potential damage </a:t>
            </a:r>
            <a:r>
              <a:rPr lang="en-BE" dirty="0" err="1"/>
              <a:t>cou</a:t>
            </a:r>
            <a:r>
              <a:rPr lang="en-US" dirty="0" err="1"/>
              <a:t>ld</a:t>
            </a:r>
            <a:r>
              <a:rPr lang="en-BE" dirty="0"/>
              <a:t> be, an </a:t>
            </a:r>
            <a:r>
              <a:rPr lang="en-BE" dirty="0" err="1"/>
              <a:t>exa</a:t>
            </a:r>
            <a:r>
              <a:rPr lang="en-US" dirty="0"/>
              <a:t>m</a:t>
            </a:r>
            <a:r>
              <a:rPr lang="en-BE" dirty="0" err="1"/>
              <a:t>ple</a:t>
            </a:r>
            <a:r>
              <a:rPr lang="en-BE" dirty="0"/>
              <a:t> in your system preferably with steps to enable the dev/infra team to reproduce the issue, and links to information on how to mitigate the issue.</a:t>
            </a:r>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5</a:t>
            </a:fld>
            <a:endParaRPr lang="en-US" noProof="0" dirty="0"/>
          </a:p>
        </p:txBody>
      </p:sp>
    </p:spTree>
    <p:extLst>
      <p:ext uri="{BB962C8B-B14F-4D97-AF65-F5344CB8AC3E}">
        <p14:creationId xmlns:p14="http://schemas.microsoft.com/office/powerpoint/2010/main" val="1448447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You can use your &lt;</a:t>
            </a:r>
            <a:r>
              <a:rPr lang="en-BE" dirty="0" err="1"/>
              <a:t>favorite</a:t>
            </a:r>
            <a:r>
              <a:rPr lang="en-BE" dirty="0"/>
              <a:t> search engine here&gt; to attempt and find a “web application security assessment report file:.pdf”</a:t>
            </a:r>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6</a:t>
            </a:fld>
            <a:endParaRPr lang="en-US" noProof="0" dirty="0"/>
          </a:p>
        </p:txBody>
      </p:sp>
    </p:spTree>
    <p:extLst>
      <p:ext uri="{BB962C8B-B14F-4D97-AF65-F5344CB8AC3E}">
        <p14:creationId xmlns:p14="http://schemas.microsoft.com/office/powerpoint/2010/main" val="2680451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Before you can ask a security team to assess your project, you should of course know your application to be better prepared. This includes the details of the hosting platform, which could be information the dev team doesn’t possess. A security assessment will probably also need to involve the infra/cloud team and solution architects to be able to gather all the information, also because together, you may find other potential areas to focus on while performing a security review. It’s better to check too much than to miss one fatal flaw.</a:t>
            </a:r>
          </a:p>
          <a:p>
            <a:endParaRPr lang="en-BE" dirty="0"/>
          </a:p>
          <a:p>
            <a:r>
              <a:rPr lang="en-BE" dirty="0"/>
              <a:t>The security team will definitely want to know the details of the hosting platform:</a:t>
            </a:r>
          </a:p>
          <a:p>
            <a:pPr marL="171450" indent="-171450">
              <a:buFont typeface="Arial" panose="020B0604020202020204" pitchFamily="34" charset="0"/>
              <a:buChar char="•"/>
            </a:pPr>
            <a:r>
              <a:rPr lang="en-BE" dirty="0"/>
              <a:t>cloud, on-premise or hybrid</a:t>
            </a:r>
          </a:p>
          <a:p>
            <a:pPr marL="171450" indent="-171450">
              <a:buFont typeface="Arial" panose="020B0604020202020204" pitchFamily="34" charset="0"/>
              <a:buChar char="•"/>
            </a:pPr>
            <a:r>
              <a:rPr lang="en-US" dirty="0"/>
              <a:t>S</a:t>
            </a:r>
            <a:r>
              <a:rPr lang="en-BE" dirty="0" err="1"/>
              <a:t>ervices</a:t>
            </a:r>
            <a:r>
              <a:rPr lang="en-BE" dirty="0"/>
              <a:t> used (virtual machines, bare metal, serverless, containers, operating systems, ...)</a:t>
            </a:r>
          </a:p>
          <a:p>
            <a:pPr marL="171450" indent="-171450">
              <a:buFont typeface="Arial" panose="020B0604020202020204" pitchFamily="34" charset="0"/>
              <a:buChar char="•"/>
            </a:pPr>
            <a:endParaRPr lang="en-BE" dirty="0"/>
          </a:p>
          <a:p>
            <a:pPr marL="0" indent="0">
              <a:buFont typeface="Arial" panose="020B0604020202020204" pitchFamily="34" charset="0"/>
              <a:buNone/>
            </a:pPr>
            <a:r>
              <a:rPr lang="en-BE" dirty="0"/>
              <a:t>The list of technologies and frameworks involved:</a:t>
            </a:r>
          </a:p>
          <a:p>
            <a:pPr marL="171450" indent="-171450">
              <a:buFont typeface="Arial" panose="020B0604020202020204" pitchFamily="34" charset="0"/>
              <a:buChar char="•"/>
            </a:pPr>
            <a:r>
              <a:rPr lang="en-BE" dirty="0"/>
              <a:t>.NET (and version/type), Angular, PHP, React, Flutter, Vue, ...</a:t>
            </a:r>
          </a:p>
          <a:p>
            <a:pPr marL="171450" indent="-171450">
              <a:buFont typeface="Arial" panose="020B0604020202020204" pitchFamily="34" charset="0"/>
              <a:buChar char="•"/>
            </a:pPr>
            <a:r>
              <a:rPr lang="en-BE" dirty="0"/>
              <a:t>Database or storage (Mongo, SQL Server, Cosmos DB, Redis Cache, ...) and how you interact with these (ORM framework for example)</a:t>
            </a:r>
          </a:p>
          <a:p>
            <a:pPr marL="171450" indent="-171450">
              <a:buFont typeface="Arial" panose="020B0604020202020204" pitchFamily="34" charset="0"/>
              <a:buChar char="•"/>
            </a:pPr>
            <a:r>
              <a:rPr lang="en-BE" dirty="0"/>
              <a:t>Frameworks or templates could also be important, like create-react-app or Drupal </a:t>
            </a:r>
          </a:p>
          <a:p>
            <a:pPr marL="171450" indent="-171450">
              <a:buFont typeface="Arial" panose="020B0604020202020204" pitchFamily="34" charset="0"/>
              <a:buChar char="•"/>
            </a:pPr>
            <a:endParaRPr lang="en-BE" dirty="0"/>
          </a:p>
          <a:p>
            <a:pPr marL="0" indent="0">
              <a:buFont typeface="Arial" panose="020B0604020202020204" pitchFamily="34" charset="0"/>
              <a:buNone/>
            </a:pPr>
            <a:r>
              <a:rPr lang="en-BE" dirty="0"/>
              <a:t>Interactions with third-party systems:</a:t>
            </a:r>
          </a:p>
          <a:p>
            <a:pPr marL="171450" indent="-171450">
              <a:buFont typeface="Arial" panose="020B0604020202020204" pitchFamily="34" charset="0"/>
              <a:buChar char="•"/>
            </a:pPr>
            <a:r>
              <a:rPr lang="en-BE" dirty="0"/>
              <a:t>Are you using external API’s and in what way (read-only, read/write: are you sending sensitive data?)</a:t>
            </a:r>
          </a:p>
          <a:p>
            <a:pPr marL="171450" indent="-171450">
              <a:buFont typeface="Arial" panose="020B0604020202020204" pitchFamily="34" charset="0"/>
              <a:buChar char="•"/>
            </a:pPr>
            <a:r>
              <a:rPr lang="en-BE" dirty="0"/>
              <a:t>Are the external systems credentials used in a secure way? Or can people for example abuse your </a:t>
            </a:r>
            <a:r>
              <a:rPr lang="en-BE" dirty="0" err="1"/>
              <a:t>Sendgrid</a:t>
            </a:r>
            <a:r>
              <a:rPr lang="en-BE" dirty="0"/>
              <a:t> account to send spam?</a:t>
            </a:r>
          </a:p>
          <a:p>
            <a:pPr marL="171450" indent="-171450">
              <a:buFont typeface="Arial" panose="020B0604020202020204" pitchFamily="34" charset="0"/>
              <a:buChar char="•"/>
            </a:pPr>
            <a:endParaRPr lang="en-BE" dirty="0"/>
          </a:p>
          <a:p>
            <a:pPr marL="0" indent="0">
              <a:buFont typeface="Arial" panose="020B0604020202020204" pitchFamily="34" charset="0"/>
              <a:buNone/>
            </a:pPr>
            <a:r>
              <a:rPr lang="en-BE" dirty="0"/>
              <a:t>Network </a:t>
            </a:r>
            <a:r>
              <a:rPr lang="en-BE" dirty="0" err="1"/>
              <a:t>topol</a:t>
            </a:r>
            <a:r>
              <a:rPr lang="en-US" dirty="0"/>
              <a:t>o</a:t>
            </a:r>
            <a:r>
              <a:rPr lang="en-BE" dirty="0" err="1"/>
              <a:t>gy</a:t>
            </a:r>
            <a:r>
              <a:rPr lang="en-BE" dirty="0"/>
              <a:t>:</a:t>
            </a:r>
          </a:p>
          <a:p>
            <a:pPr marL="171450" indent="-171450">
              <a:buFont typeface="Arial" panose="020B0604020202020204" pitchFamily="34" charset="0"/>
              <a:buChar char="•"/>
            </a:pPr>
            <a:r>
              <a:rPr lang="en-BE" dirty="0"/>
              <a:t>A full diagram of all the systems involved, their interactions and network boundaries (</a:t>
            </a:r>
            <a:r>
              <a:rPr lang="en-BE" dirty="0" err="1"/>
              <a:t>vnets</a:t>
            </a:r>
            <a:r>
              <a:rPr lang="en-BE" dirty="0"/>
              <a:t>, DMZ)</a:t>
            </a:r>
          </a:p>
          <a:p>
            <a:pPr marL="171450" indent="-171450">
              <a:buFont typeface="Arial" panose="020B0604020202020204" pitchFamily="34" charset="0"/>
              <a:buChar char="•"/>
            </a:pPr>
            <a:r>
              <a:rPr lang="en-BE" dirty="0"/>
              <a:t>Firewall settings or a list of predefined rules (JSON/XML parsing for example)</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8</a:t>
            </a:fld>
            <a:endParaRPr lang="en-US" noProof="0" dirty="0"/>
          </a:p>
        </p:txBody>
      </p:sp>
    </p:spTree>
    <p:extLst>
      <p:ext uri="{BB962C8B-B14F-4D97-AF65-F5344CB8AC3E}">
        <p14:creationId xmlns:p14="http://schemas.microsoft.com/office/powerpoint/2010/main" val="91789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Classification of threats using STRIDE and/or DREAD.</a:t>
            </a:r>
          </a:p>
          <a:p>
            <a:endParaRPr lang="en-BE" dirty="0"/>
          </a:p>
          <a:p>
            <a:r>
              <a:rPr lang="en-BE" dirty="0"/>
              <a:t>STRIDE</a:t>
            </a:r>
          </a:p>
          <a:p>
            <a:r>
              <a:rPr lang="en-BE" dirty="0"/>
              <a:t>--------</a:t>
            </a:r>
          </a:p>
          <a:p>
            <a:r>
              <a:rPr lang="en-BE" dirty="0"/>
              <a:t>Used to categorize the vulnerability.</a:t>
            </a:r>
          </a:p>
          <a:p>
            <a:endParaRPr lang="en-BE" dirty="0"/>
          </a:p>
          <a:p>
            <a:r>
              <a:rPr lang="en-BE" dirty="0"/>
              <a:t>Spoofing: can I try to trick the application/service to believe that I am a legitimate user?</a:t>
            </a:r>
          </a:p>
          <a:p>
            <a:r>
              <a:rPr lang="en-BE" dirty="0"/>
              <a:t>Tampering: can I change data in order to destroy it or gain something?</a:t>
            </a:r>
          </a:p>
          <a:p>
            <a:r>
              <a:rPr lang="en-BE" dirty="0"/>
              <a:t>Repudiation: can I affect logging to clear my tracks or mislead investigations?</a:t>
            </a:r>
          </a:p>
          <a:p>
            <a:r>
              <a:rPr lang="en-BE" dirty="0"/>
              <a:t>Information disclosure: can I access data that I’m not allowed to see or interact with?</a:t>
            </a:r>
          </a:p>
          <a:p>
            <a:r>
              <a:rPr lang="en-BE" dirty="0"/>
              <a:t>Denial of service: can I use the system in such a way that I prevent legitimate users from interacting with it by overloading it?</a:t>
            </a:r>
          </a:p>
          <a:p>
            <a:r>
              <a:rPr lang="en-BE" dirty="0"/>
              <a:t>Elevation of privilege: can I gain more access to a system in order to see restricted data or change information?</a:t>
            </a:r>
          </a:p>
          <a:p>
            <a:endParaRPr lang="en-BE" dirty="0"/>
          </a:p>
          <a:p>
            <a:endParaRPr lang="en-BE" dirty="0"/>
          </a:p>
          <a:p>
            <a:r>
              <a:rPr lang="en-BE" dirty="0"/>
              <a:t>--------</a:t>
            </a:r>
          </a:p>
          <a:p>
            <a:r>
              <a:rPr lang="en-BE" dirty="0"/>
              <a:t>DREAD</a:t>
            </a:r>
          </a:p>
          <a:p>
            <a:pPr marL="0" marR="0" lvl="0" indent="0" algn="l" defTabSz="914400" rtl="0" eaLnBrk="1" fontAlgn="auto" latinLnBrk="0" hangingPunct="1">
              <a:lnSpc>
                <a:spcPct val="100000"/>
              </a:lnSpc>
              <a:spcBef>
                <a:spcPts val="0"/>
              </a:spcBef>
              <a:spcAft>
                <a:spcPts val="0"/>
              </a:spcAft>
              <a:buClrTx/>
              <a:buSzTx/>
              <a:buFontTx/>
              <a:buNone/>
              <a:tabLst/>
              <a:defRPr/>
            </a:pPr>
            <a:r>
              <a:rPr lang="en-BE"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BE" dirty="0"/>
          </a:p>
          <a:p>
            <a:pPr marL="0" marR="0" lvl="0" indent="0" algn="l" defTabSz="914400" rtl="0" eaLnBrk="1" fontAlgn="auto" latinLnBrk="0" hangingPunct="1">
              <a:lnSpc>
                <a:spcPct val="100000"/>
              </a:lnSpc>
              <a:spcBef>
                <a:spcPts val="0"/>
              </a:spcBef>
              <a:spcAft>
                <a:spcPts val="0"/>
              </a:spcAft>
              <a:buClrTx/>
              <a:buSzTx/>
              <a:buFontTx/>
              <a:buNone/>
              <a:tabLst/>
              <a:defRPr/>
            </a:pPr>
            <a:r>
              <a:rPr lang="en-BE" dirty="0"/>
              <a:t>Used to size the risk.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BE" dirty="0"/>
          </a:p>
          <a:p>
            <a:pPr marL="0" marR="0" lvl="0" indent="0" algn="l" defTabSz="914400" rtl="0" eaLnBrk="1" fontAlgn="auto" latinLnBrk="0" hangingPunct="1">
              <a:lnSpc>
                <a:spcPct val="100000"/>
              </a:lnSpc>
              <a:spcBef>
                <a:spcPts val="0"/>
              </a:spcBef>
              <a:spcAft>
                <a:spcPts val="0"/>
              </a:spcAft>
              <a:buClrTx/>
              <a:buSzTx/>
              <a:buFontTx/>
              <a:buNone/>
              <a:tabLst/>
              <a:defRPr/>
            </a:pPr>
            <a:r>
              <a:rPr lang="en-BE" dirty="0"/>
              <a:t>Rate each one per threat from 0 to 10 (lowest risk/impact to highest risk/impact)</a:t>
            </a:r>
          </a:p>
          <a:p>
            <a:r>
              <a:rPr lang="en-BE" dirty="0"/>
              <a:t>Damage potential: how much damage can a specific threat cause?</a:t>
            </a:r>
          </a:p>
          <a:p>
            <a:r>
              <a:rPr lang="en-BE" dirty="0"/>
              <a:t>Reproducibility: how easy is it to reproduce the threat?</a:t>
            </a:r>
          </a:p>
          <a:p>
            <a:r>
              <a:rPr lang="en-BE" dirty="0"/>
              <a:t>Exploitability: how much effort or experience does the threat require to be exploited?</a:t>
            </a:r>
          </a:p>
          <a:p>
            <a:r>
              <a:rPr lang="en-BE" dirty="0"/>
              <a:t>Affected users: if the threat occurs during an attack, how many users would be affected?</a:t>
            </a:r>
          </a:p>
          <a:p>
            <a:r>
              <a:rPr lang="en-BE" dirty="0"/>
              <a:t>Discoverability: how easy is it do discover the threat being present or the system being at risk?</a:t>
            </a:r>
          </a:p>
          <a:p>
            <a:endParaRPr lang="en-BE" dirty="0"/>
          </a:p>
          <a:p>
            <a:r>
              <a:rPr lang="en-BE" dirty="0"/>
              <a:t>Risk score = AVG(dread)</a:t>
            </a:r>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9</a:t>
            </a:fld>
            <a:endParaRPr lang="en-US" noProof="0" dirty="0"/>
          </a:p>
        </p:txBody>
      </p:sp>
    </p:spTree>
    <p:extLst>
      <p:ext uri="{BB962C8B-B14F-4D97-AF65-F5344CB8AC3E}">
        <p14:creationId xmlns:p14="http://schemas.microsoft.com/office/powerpoint/2010/main" val="2910617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Using Microsoft’s free threat model</a:t>
            </a:r>
            <a:r>
              <a:rPr lang="en-US" dirty="0"/>
              <a:t>l</a:t>
            </a:r>
            <a:r>
              <a:rPr lang="en-BE" dirty="0" err="1"/>
              <a:t>ing</a:t>
            </a:r>
            <a:r>
              <a:rPr lang="en-BE" dirty="0"/>
              <a:t> tool, show how many potential vulnerabilities there already are in a small and simple setup.</a:t>
            </a:r>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10</a:t>
            </a:fld>
            <a:endParaRPr lang="en-US" noProof="0" dirty="0"/>
          </a:p>
        </p:txBody>
      </p:sp>
    </p:spTree>
    <p:extLst>
      <p:ext uri="{BB962C8B-B14F-4D97-AF65-F5344CB8AC3E}">
        <p14:creationId xmlns:p14="http://schemas.microsoft.com/office/powerpoint/2010/main" val="1699821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Connection security: </a:t>
            </a:r>
          </a:p>
          <a:p>
            <a:pPr marL="171450" indent="-171450">
              <a:buFont typeface="Arial" panose="020B0604020202020204" pitchFamily="34" charset="0"/>
              <a:buChar char="•"/>
            </a:pPr>
            <a:r>
              <a:rPr lang="en-BE" dirty="0"/>
              <a:t>use HTTPS all the way with TLS 1.2 or better</a:t>
            </a:r>
          </a:p>
          <a:p>
            <a:pPr marL="628650" lvl="1" indent="-171450">
              <a:buFont typeface="Arial" panose="020B0604020202020204" pitchFamily="34" charset="0"/>
              <a:buChar char="•"/>
            </a:pPr>
            <a:r>
              <a:rPr lang="en-US" dirty="0"/>
              <a:t>N</a:t>
            </a:r>
            <a:r>
              <a:rPr lang="en-BE" dirty="0"/>
              <a:t>o excuses please, HTTPS should be </a:t>
            </a:r>
            <a:r>
              <a:rPr lang="en-US" dirty="0"/>
              <a:t>always enabled during development for the entire dev team</a:t>
            </a:r>
            <a:r>
              <a:rPr lang="en-BE" dirty="0"/>
              <a:t>!</a:t>
            </a:r>
          </a:p>
          <a:p>
            <a:pPr marL="171450" indent="-171450">
              <a:buFont typeface="Arial" panose="020B0604020202020204" pitchFamily="34" charset="0"/>
              <a:buChar char="•"/>
            </a:pPr>
            <a:r>
              <a:rPr lang="en-US" dirty="0"/>
              <a:t>M</a:t>
            </a:r>
            <a:r>
              <a:rPr lang="en-BE" dirty="0" err="1"/>
              <a:t>ixed</a:t>
            </a:r>
            <a:r>
              <a:rPr lang="en-BE" dirty="0"/>
              <a:t> content is a no-no</a:t>
            </a:r>
          </a:p>
          <a:p>
            <a:pPr marL="628650" lvl="1" indent="-171450">
              <a:buFont typeface="Arial" panose="020B0604020202020204" pitchFamily="34" charset="0"/>
              <a:buChar char="•"/>
            </a:pPr>
            <a:r>
              <a:rPr lang="en-US" dirty="0"/>
              <a:t>M</a:t>
            </a:r>
            <a:r>
              <a:rPr lang="en-BE" dirty="0" err="1"/>
              <a:t>ixed</a:t>
            </a:r>
            <a:r>
              <a:rPr lang="en-BE" dirty="0"/>
              <a:t> means that parts of the content are being served over HTTP and parts over HTTPS.</a:t>
            </a:r>
          </a:p>
          <a:p>
            <a:pPr marL="628650" lvl="1" indent="-171450">
              <a:buFont typeface="Arial" panose="020B0604020202020204" pitchFamily="34" charset="0"/>
              <a:buChar char="•"/>
            </a:pPr>
            <a:r>
              <a:rPr lang="en-BE" dirty="0"/>
              <a:t>Someone could replace some of the HTTP content (stylesheet, images) to attempt to deface a site or include inappropriate content.</a:t>
            </a:r>
          </a:p>
          <a:p>
            <a:pPr marL="171450" indent="-171450">
              <a:buFont typeface="Arial" panose="020B0604020202020204" pitchFamily="34" charset="0"/>
              <a:buChar char="•"/>
            </a:pPr>
            <a:endParaRPr lang="en-BE" dirty="0"/>
          </a:p>
          <a:p>
            <a:pPr marL="0" indent="0">
              <a:buFont typeface="Arial" panose="020B0604020202020204" pitchFamily="34" charset="0"/>
              <a:buNone/>
            </a:pPr>
            <a:r>
              <a:rPr lang="en-BE" dirty="0"/>
              <a:t>HTTP Features:</a:t>
            </a:r>
          </a:p>
          <a:p>
            <a:pPr marL="171450" indent="-171450">
              <a:buFont typeface="Arial" panose="020B0604020202020204" pitchFamily="34" charset="0"/>
              <a:buChar char="•"/>
            </a:pPr>
            <a:r>
              <a:rPr lang="en-US" dirty="0"/>
              <a:t>U</a:t>
            </a:r>
            <a:r>
              <a:rPr lang="en-BE" dirty="0"/>
              <a:t>se and properly configure security HTTP headers such as</a:t>
            </a:r>
          </a:p>
          <a:p>
            <a:pPr marL="628650" lvl="1" indent="-171450">
              <a:buFont typeface="Arial" panose="020B0604020202020204" pitchFamily="34" charset="0"/>
              <a:buChar char="•"/>
            </a:pPr>
            <a:r>
              <a:rPr lang="en-BE" dirty="0"/>
              <a:t>HSTS or Strict-Transport-Security: tells browsers that you’re always going to use HTTPS on that domain (and optionally all subdomains)</a:t>
            </a:r>
          </a:p>
          <a:p>
            <a:pPr marL="1085850" lvl="2" indent="-171450">
              <a:buFont typeface="Arial" panose="020B0604020202020204" pitchFamily="34" charset="0"/>
              <a:buChar char="•"/>
            </a:pPr>
            <a:r>
              <a:rPr lang="en-US" dirty="0"/>
              <a:t>C</a:t>
            </a:r>
            <a:r>
              <a:rPr lang="en-BE" dirty="0"/>
              <a:t>an be preloaded so that the browser can do a local redirect to HTTPS!</a:t>
            </a:r>
          </a:p>
          <a:p>
            <a:pPr marL="1085850" lvl="2" indent="-171450">
              <a:buFont typeface="Arial" panose="020B0604020202020204" pitchFamily="34" charset="0"/>
              <a:buChar char="•"/>
            </a:pPr>
            <a:r>
              <a:rPr lang="en-BE" dirty="0"/>
              <a:t>Prevents someone from messing with that website on dodgy networks like some hotels or during security conferences.</a:t>
            </a:r>
          </a:p>
          <a:p>
            <a:pPr marL="628650" lvl="1" indent="-171450">
              <a:buFont typeface="Arial" panose="020B0604020202020204" pitchFamily="34" charset="0"/>
              <a:buChar char="•"/>
            </a:pPr>
            <a:r>
              <a:rPr lang="en-BE" dirty="0"/>
              <a:t>CSP (which also incorporates some older headers like X-Frame-Options and X-XSS-Protection)</a:t>
            </a:r>
          </a:p>
          <a:p>
            <a:pPr marL="1085850" lvl="2" indent="-171450">
              <a:buFont typeface="Arial" panose="020B0604020202020204" pitchFamily="34" charset="0"/>
              <a:buChar char="•"/>
            </a:pPr>
            <a:r>
              <a:rPr lang="en-BE" dirty="0"/>
              <a:t>Content-Security-Policy</a:t>
            </a:r>
          </a:p>
          <a:p>
            <a:pPr marL="1085850" lvl="2" indent="-171450">
              <a:buFont typeface="Arial" panose="020B0604020202020204" pitchFamily="34" charset="0"/>
              <a:buChar char="•"/>
            </a:pPr>
            <a:r>
              <a:rPr lang="en-BE" dirty="0"/>
              <a:t>Allows you to define sources that are deemed to be safe when loading resources (styles, fonts, scripts, ...) or when performing actions (posting form data, performing AJAX calls, connecting to </a:t>
            </a:r>
            <a:r>
              <a:rPr lang="en-BE" dirty="0" err="1"/>
              <a:t>websockets</a:t>
            </a:r>
            <a:r>
              <a:rPr lang="en-BE" dirty="0"/>
              <a:t>, hosting iframes or being hosted as a frame, ...)</a:t>
            </a:r>
          </a:p>
          <a:p>
            <a:pPr marL="1085850" lvl="2" indent="-171450">
              <a:buFont typeface="Arial" panose="020B0604020202020204" pitchFamily="34" charset="0"/>
              <a:buChar char="•"/>
            </a:pPr>
            <a:r>
              <a:rPr lang="en-BE" dirty="0"/>
              <a:t>Blocks everything else, optionally reported. Check those reports!</a:t>
            </a:r>
          </a:p>
          <a:p>
            <a:pPr marL="628650" lvl="1" indent="-171450">
              <a:buFont typeface="Arial" panose="020B0604020202020204" pitchFamily="34" charset="0"/>
              <a:buChar char="•"/>
            </a:pPr>
            <a:r>
              <a:rPr lang="en-BE" dirty="0"/>
              <a:t>Fingerprinting (Server, X-Powered-By)</a:t>
            </a:r>
          </a:p>
          <a:p>
            <a:pPr marL="1085850" lvl="2" indent="-171450">
              <a:buFont typeface="Arial" panose="020B0604020202020204" pitchFamily="34" charset="0"/>
              <a:buChar char="•"/>
            </a:pPr>
            <a:r>
              <a:rPr lang="en-BE" dirty="0"/>
              <a:t>Server tells us which web server and version is running, so we can target exploits</a:t>
            </a:r>
          </a:p>
          <a:p>
            <a:pPr marL="1085850" lvl="2" indent="-171450">
              <a:buFont typeface="Arial" panose="020B0604020202020204" pitchFamily="34" charset="0"/>
              <a:buChar char="•"/>
            </a:pPr>
            <a:r>
              <a:rPr lang="en-BE" dirty="0"/>
              <a:t>X-Powered-By tells the framework (ASP.NET for example)</a:t>
            </a:r>
          </a:p>
          <a:p>
            <a:pPr marL="1085850" lvl="2" indent="-171450">
              <a:buFont typeface="Arial" panose="020B0604020202020204" pitchFamily="34" charset="0"/>
              <a:buChar char="•"/>
            </a:pPr>
            <a:r>
              <a:rPr lang="en-BE" dirty="0"/>
              <a:t>Disable these!</a:t>
            </a:r>
          </a:p>
          <a:p>
            <a:pPr marL="171450" lvl="0" indent="-171450">
              <a:buFont typeface="Arial" panose="020B0604020202020204" pitchFamily="34" charset="0"/>
              <a:buChar char="•"/>
            </a:pPr>
            <a:r>
              <a:rPr lang="en-BE" dirty="0"/>
              <a:t>Use proper cookie settings</a:t>
            </a:r>
          </a:p>
          <a:p>
            <a:pPr marL="628650" lvl="1" indent="-171450">
              <a:buFont typeface="Arial" panose="020B0604020202020204" pitchFamily="34" charset="0"/>
              <a:buChar char="•"/>
            </a:pPr>
            <a:r>
              <a:rPr lang="en-BE" dirty="0" err="1"/>
              <a:t>HttpOnly</a:t>
            </a:r>
            <a:r>
              <a:rPr lang="en-BE" dirty="0"/>
              <a:t>, Secure, correct </a:t>
            </a:r>
            <a:r>
              <a:rPr lang="en-BE" dirty="0" err="1"/>
              <a:t>SameSite</a:t>
            </a:r>
            <a:r>
              <a:rPr lang="en-BE" dirty="0"/>
              <a:t> settings</a:t>
            </a:r>
          </a:p>
          <a:p>
            <a:pPr marL="1085850" lvl="2" indent="-171450">
              <a:buFont typeface="Arial" panose="020B0604020202020204" pitchFamily="34" charset="0"/>
              <a:buChar char="•"/>
            </a:pPr>
            <a:r>
              <a:rPr lang="en-BE" dirty="0" err="1"/>
              <a:t>HttpOnly</a:t>
            </a:r>
            <a:r>
              <a:rPr lang="en-BE" dirty="0"/>
              <a:t> prevents cross-site scripting attacks from using your auth cookies!</a:t>
            </a:r>
          </a:p>
          <a:p>
            <a:pPr marL="1085850" lvl="2" indent="-171450">
              <a:buFont typeface="Arial" panose="020B0604020202020204" pitchFamily="34" charset="0"/>
              <a:buChar char="•"/>
            </a:pPr>
            <a:r>
              <a:rPr lang="en-BE" dirty="0"/>
              <a:t>Secure should be a given because you always should host your sites using HTTPS, even during development</a:t>
            </a:r>
          </a:p>
          <a:p>
            <a:pPr marL="1085850" lvl="2" indent="-171450">
              <a:buFont typeface="Arial" panose="020B0604020202020204" pitchFamily="34" charset="0"/>
              <a:buChar char="•"/>
            </a:pPr>
            <a:r>
              <a:rPr lang="en-BE" dirty="0" err="1"/>
              <a:t>SameSite</a:t>
            </a:r>
            <a:r>
              <a:rPr lang="en-BE" dirty="0"/>
              <a:t> can prevent cookies from being sent to other domains that attempt to load your app in a frame for example.</a:t>
            </a:r>
          </a:p>
          <a:p>
            <a:pPr marL="628650" lvl="1" indent="-171450">
              <a:buFont typeface="Arial" panose="020B0604020202020204" pitchFamily="34" charset="0"/>
              <a:buChar char="•"/>
            </a:pPr>
            <a:r>
              <a:rPr lang="en-BE" dirty="0"/>
              <a:t>Don’t use cookies in client-side </a:t>
            </a:r>
            <a:r>
              <a:rPr lang="en-BE" dirty="0" err="1"/>
              <a:t>javascript</a:t>
            </a:r>
            <a:r>
              <a:rPr lang="en-BE" dirty="0"/>
              <a:t>!</a:t>
            </a:r>
          </a:p>
          <a:p>
            <a:pPr marL="1085850" lvl="2" indent="-171450">
              <a:buFont typeface="Arial" panose="020B0604020202020204" pitchFamily="34" charset="0"/>
              <a:buChar char="•"/>
            </a:pPr>
            <a:r>
              <a:rPr lang="en-BE" dirty="0"/>
              <a:t>They’re bad </a:t>
            </a:r>
            <a:r>
              <a:rPr lang="en-BE" dirty="0" err="1"/>
              <a:t>mmkay</a:t>
            </a:r>
            <a:r>
              <a:rPr lang="en-BE" dirty="0"/>
              <a:t>.</a:t>
            </a:r>
          </a:p>
          <a:p>
            <a:pPr marL="1085850" lvl="2" indent="-171450">
              <a:buFont typeface="Arial" panose="020B0604020202020204" pitchFamily="34" charset="0"/>
              <a:buChar char="•"/>
            </a:pPr>
            <a:r>
              <a:rPr lang="en-BE" dirty="0"/>
              <a:t>Use local or session storage instead (preferably use session storage for auth!)</a:t>
            </a:r>
          </a:p>
          <a:p>
            <a:pPr marL="628650" lvl="1" indent="-171450">
              <a:buFont typeface="Arial" panose="020B0604020202020204" pitchFamily="34" charset="0"/>
              <a:buChar char="•"/>
            </a:pPr>
            <a:r>
              <a:rPr lang="en-BE" dirty="0"/>
              <a:t>Fingerprinting again: rename cookies</a:t>
            </a:r>
          </a:p>
          <a:p>
            <a:pPr marL="1085850" lvl="2" indent="-171450">
              <a:buFont typeface="Arial" panose="020B0604020202020204" pitchFamily="34" charset="0"/>
              <a:buChar char="•"/>
            </a:pPr>
            <a:r>
              <a:rPr lang="en-BE" dirty="0"/>
              <a:t>ASP.NET and other frameworks use default names for auth, CSRF and session cookies, so rename these to prevent someone from easily finding out what’s running your app.</a:t>
            </a:r>
          </a:p>
          <a:p>
            <a:pPr marL="171450" lvl="0" indent="-171450">
              <a:buFont typeface="Arial" panose="020B0604020202020204" pitchFamily="34" charset="0"/>
              <a:buChar char="•"/>
            </a:pPr>
            <a:r>
              <a:rPr lang="en-BE" dirty="0"/>
              <a:t>Check where you’re redirecting your users to</a:t>
            </a:r>
          </a:p>
          <a:p>
            <a:pPr marL="628650" lvl="1" indent="-171450">
              <a:buFont typeface="Arial" panose="020B0604020202020204" pitchFamily="34" charset="0"/>
              <a:buChar char="•"/>
            </a:pPr>
            <a:r>
              <a:rPr lang="en-BE" dirty="0"/>
              <a:t>In some cases, redirects are just fine, but someone may attempt to sneak a URL in a form value somewhere to </a:t>
            </a:r>
            <a:r>
              <a:rPr lang="en-BE" dirty="0" err="1"/>
              <a:t>attem</a:t>
            </a:r>
            <a:r>
              <a:rPr lang="en-US" dirty="0" err="1"/>
              <a:t>pt</a:t>
            </a:r>
            <a:r>
              <a:rPr lang="en-BE" dirty="0"/>
              <a:t> sending people to somewhere you don’t want them to go.</a:t>
            </a:r>
          </a:p>
          <a:p>
            <a:pPr marL="171450" lvl="0" indent="-171450">
              <a:buFont typeface="Arial" panose="020B0604020202020204" pitchFamily="34" charset="0"/>
              <a:buChar char="•"/>
            </a:pPr>
            <a:r>
              <a:rPr lang="en-BE" dirty="0"/>
              <a:t>Use </a:t>
            </a:r>
            <a:r>
              <a:rPr lang="en-BE" dirty="0" err="1"/>
              <a:t>rel</a:t>
            </a:r>
            <a:r>
              <a:rPr lang="en-BE" dirty="0"/>
              <a:t>=</a:t>
            </a:r>
            <a:r>
              <a:rPr lang="en-BE" dirty="0" err="1"/>
              <a:t>noopener</a:t>
            </a:r>
            <a:r>
              <a:rPr lang="en-BE" dirty="0"/>
              <a:t> in &lt;a&gt; tags that target a new tab or window when linking to external content: this prevents the other site to attempt to influence your site because they can’t use </a:t>
            </a:r>
            <a:r>
              <a:rPr lang="en-BE" dirty="0" err="1"/>
              <a:t>window.opener</a:t>
            </a:r>
            <a:endParaRPr lang="en-BE" dirty="0"/>
          </a:p>
          <a:p>
            <a:pPr marL="171450" lvl="0" indent="-171450">
              <a:buFont typeface="Arial" panose="020B0604020202020204" pitchFamily="34" charset="0"/>
              <a:buChar char="•"/>
            </a:pPr>
            <a:endParaRPr lang="en-BE" dirty="0"/>
          </a:p>
          <a:p>
            <a:pPr marL="0" lvl="0" indent="0">
              <a:buFont typeface="Arial" panose="020B0604020202020204" pitchFamily="34" charset="0"/>
              <a:buNone/>
            </a:pPr>
            <a:r>
              <a:rPr lang="en-BE" dirty="0"/>
              <a:t>OWASP</a:t>
            </a:r>
          </a:p>
          <a:p>
            <a:pPr marL="171450" lvl="0" indent="-171450">
              <a:buFont typeface="Arial" panose="020B0604020202020204" pitchFamily="34" charset="0"/>
              <a:buChar char="•"/>
            </a:pPr>
            <a:r>
              <a:rPr lang="en-BE" dirty="0"/>
              <a:t>Web-related: cross-site request forgery and server-side request forgery</a:t>
            </a:r>
          </a:p>
          <a:p>
            <a:pPr marL="171450" lvl="0" indent="-171450">
              <a:buFont typeface="Arial" panose="020B0604020202020204" pitchFamily="34" charset="0"/>
              <a:buChar char="•"/>
            </a:pPr>
            <a:r>
              <a:rPr lang="en-BE" dirty="0"/>
              <a:t>CSRF: </a:t>
            </a:r>
          </a:p>
          <a:p>
            <a:pPr marL="628650" lvl="1" indent="-171450">
              <a:buFont typeface="Arial" panose="020B0604020202020204" pitchFamily="34" charset="0"/>
              <a:buChar char="•"/>
            </a:pPr>
            <a:r>
              <a:rPr lang="en-US" dirty="0"/>
              <a:t>P</a:t>
            </a:r>
            <a:r>
              <a:rPr lang="en-BE" dirty="0" err="1"/>
              <a:t>rotects</a:t>
            </a:r>
            <a:r>
              <a:rPr lang="en-BE" dirty="0"/>
              <a:t> form posts with cookie/header and form value</a:t>
            </a:r>
          </a:p>
          <a:p>
            <a:pPr marL="628650" lvl="1" indent="-171450">
              <a:buFont typeface="Arial" panose="020B0604020202020204" pitchFamily="34" charset="0"/>
              <a:buChar char="•"/>
            </a:pPr>
            <a:r>
              <a:rPr lang="en-BE" dirty="0"/>
              <a:t>If not, you can get the typical “Click here to win an iPad” messages that hide a form to post something in your social feed, for example.</a:t>
            </a:r>
          </a:p>
          <a:p>
            <a:pPr marL="628650" lvl="1" indent="-171450">
              <a:buFont typeface="Arial" panose="020B0604020202020204" pitchFamily="34" charset="0"/>
              <a:buChar char="•"/>
            </a:pPr>
            <a:r>
              <a:rPr lang="en-BE" dirty="0"/>
              <a:t>MVC has this baked in, think about server-side </a:t>
            </a:r>
            <a:r>
              <a:rPr lang="en-BE" dirty="0" err="1"/>
              <a:t>javascript</a:t>
            </a:r>
            <a:r>
              <a:rPr lang="en-BE" dirty="0"/>
              <a:t> solutions!</a:t>
            </a:r>
          </a:p>
          <a:p>
            <a:pPr marL="171450" lvl="0" indent="-171450">
              <a:buFont typeface="Arial" panose="020B0604020202020204" pitchFamily="34" charset="0"/>
              <a:buChar char="•"/>
            </a:pPr>
            <a:r>
              <a:rPr lang="en-BE" dirty="0"/>
              <a:t>SSRF: if your application has special URLs like webhooks, search endpoints, file download links, ..., then malicious users can attempt to abuse these endpoints to gain information or data out of your system.</a:t>
            </a:r>
          </a:p>
          <a:p>
            <a:pPr marL="171450" lvl="0" indent="-171450">
              <a:buFont typeface="Arial" panose="020B0604020202020204" pitchFamily="34" charset="0"/>
              <a:buChar char="•"/>
            </a:pPr>
            <a:endParaRPr lang="en-BE" dirty="0"/>
          </a:p>
          <a:p>
            <a:pPr marL="0" lvl="0" indent="0">
              <a:buFont typeface="Arial" panose="020B0604020202020204" pitchFamily="34" charset="0"/>
              <a:buNone/>
            </a:pPr>
            <a:r>
              <a:rPr lang="en-BE" dirty="0"/>
              <a:t>Robots.txt:</a:t>
            </a:r>
          </a:p>
          <a:p>
            <a:pPr marL="0" lvl="0" indent="0">
              <a:buFont typeface="Arial" panose="020B0604020202020204" pitchFamily="34" charset="0"/>
              <a:buNone/>
            </a:pPr>
            <a:r>
              <a:rPr lang="en-BE" dirty="0"/>
              <a:t>Often overlooked, this tiny file can both instruct web crawlers on what they can or can’t do, but also can contain information where something could be hidden!</a:t>
            </a:r>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12</a:t>
            </a:fld>
            <a:endParaRPr lang="en-US" noProof="0" dirty="0"/>
          </a:p>
        </p:txBody>
      </p:sp>
    </p:spTree>
    <p:extLst>
      <p:ext uri="{BB962C8B-B14F-4D97-AF65-F5344CB8AC3E}">
        <p14:creationId xmlns:p14="http://schemas.microsoft.com/office/powerpoint/2010/main" val="27229826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BE" dirty="0"/>
              <a:t>OWASP part two</a:t>
            </a:r>
          </a:p>
          <a:p>
            <a:pPr marL="171450" lvl="0" indent="-171450">
              <a:buFont typeface="Arial" panose="020B0604020202020204" pitchFamily="34" charset="0"/>
              <a:buChar char="•"/>
            </a:pPr>
            <a:r>
              <a:rPr lang="en-BE" dirty="0"/>
              <a:t>Injection attacks are still a thing</a:t>
            </a:r>
          </a:p>
          <a:p>
            <a:pPr marL="171450" lvl="0" indent="-171450">
              <a:buFont typeface="Arial" panose="020B0604020202020204" pitchFamily="34" charset="0"/>
              <a:buChar char="•"/>
            </a:pPr>
            <a:r>
              <a:rPr lang="en-BE" dirty="0"/>
              <a:t>XML parsing: by default, XML External Entities is enabled: </a:t>
            </a:r>
            <a:r>
              <a:rPr lang="en-US" dirty="0"/>
              <a:t>https://dotnetcoretutorials.com/2021/01/11/testing-xxe-vulnerabilities-in-net-core/</a:t>
            </a:r>
            <a:r>
              <a:rPr lang="en-BE" dirty="0"/>
              <a:t> </a:t>
            </a:r>
          </a:p>
          <a:p>
            <a:pPr marL="628650" lvl="1" indent="-171450">
              <a:buFont typeface="Arial" panose="020B0604020202020204" pitchFamily="34" charset="0"/>
              <a:buChar char="•"/>
            </a:pPr>
            <a:r>
              <a:rPr lang="en-US" dirty="0"/>
              <a:t>I</a:t>
            </a:r>
            <a:r>
              <a:rPr lang="en-BE" dirty="0"/>
              <a:t>n short: while parsing an XML </a:t>
            </a:r>
            <a:r>
              <a:rPr lang="en-BE" dirty="0" err="1"/>
              <a:t>docum</a:t>
            </a:r>
            <a:r>
              <a:rPr lang="en-US" dirty="0" err="1"/>
              <a:t>en</a:t>
            </a:r>
            <a:r>
              <a:rPr lang="en-BE" dirty="0"/>
              <a:t>t, by default, if an external entity is present, it will be loaded as well during parsing.</a:t>
            </a:r>
          </a:p>
          <a:p>
            <a:pPr marL="628650" lvl="1" indent="-171450">
              <a:buFont typeface="Arial" panose="020B0604020202020204" pitchFamily="34" charset="0"/>
              <a:buChar char="•"/>
            </a:pPr>
            <a:r>
              <a:rPr lang="en-BE" dirty="0"/>
              <a:t>External could also mean /etc/passwd!</a:t>
            </a:r>
          </a:p>
          <a:p>
            <a:pPr marL="171450" lvl="0" indent="-171450">
              <a:buFont typeface="Arial" panose="020B0604020202020204" pitchFamily="34" charset="0"/>
              <a:buChar char="•"/>
            </a:pPr>
            <a:endParaRPr lang="en-BE" dirty="0"/>
          </a:p>
          <a:p>
            <a:pPr marL="0" lvl="0" indent="0">
              <a:buFont typeface="Arial" panose="020B0604020202020204" pitchFamily="34" charset="0"/>
              <a:buNone/>
            </a:pPr>
            <a:r>
              <a:rPr lang="en-BE" dirty="0"/>
              <a:t>Leaking data</a:t>
            </a:r>
          </a:p>
          <a:p>
            <a:pPr marL="171450" lvl="0" indent="-171450">
              <a:buFont typeface="Arial" panose="020B0604020202020204" pitchFamily="34" charset="0"/>
              <a:buChar char="•"/>
            </a:pPr>
            <a:r>
              <a:rPr lang="en-US" dirty="0"/>
              <a:t>I</a:t>
            </a:r>
            <a:r>
              <a:rPr lang="en-BE" dirty="0" err="1"/>
              <a:t>mproper</a:t>
            </a:r>
            <a:r>
              <a:rPr lang="en-BE" dirty="0"/>
              <a:t> credential checking could lead to users seeing more than they should</a:t>
            </a:r>
          </a:p>
          <a:p>
            <a:pPr marL="171450" lvl="0" indent="-171450">
              <a:buFont typeface="Arial" panose="020B0604020202020204" pitchFamily="34" charset="0"/>
              <a:buChar char="•"/>
            </a:pPr>
            <a:r>
              <a:rPr lang="en-BE" dirty="0"/>
              <a:t>Error responses should only contain minimal yet helpful information, or use trace ID’s instead</a:t>
            </a:r>
          </a:p>
          <a:p>
            <a:pPr marL="171450" lvl="0" indent="-171450">
              <a:buFont typeface="Arial" panose="020B0604020202020204" pitchFamily="34" charset="0"/>
              <a:buChar char="•"/>
            </a:pPr>
            <a:r>
              <a:rPr lang="en-BE" dirty="0"/>
              <a:t>Careful with search endpoints, also for example when part of a form (looking for existing users). What do you return? A </a:t>
            </a:r>
            <a:r>
              <a:rPr lang="en-BE" dirty="0" err="1"/>
              <a:t>boolean</a:t>
            </a:r>
            <a:r>
              <a:rPr lang="en-BE" dirty="0"/>
              <a:t> or a list of users that match the search?</a:t>
            </a:r>
          </a:p>
          <a:p>
            <a:pPr marL="171450" lvl="0" indent="-171450">
              <a:buFont typeface="Arial" panose="020B0604020202020204" pitchFamily="34" charset="0"/>
              <a:buChar char="•"/>
            </a:pPr>
            <a:endParaRPr lang="en-BE" dirty="0"/>
          </a:p>
          <a:p>
            <a:pPr marL="0" lvl="0" indent="0">
              <a:buFont typeface="Arial" panose="020B0604020202020204" pitchFamily="34" charset="0"/>
              <a:buNone/>
            </a:pPr>
            <a:r>
              <a:rPr lang="en-BE" dirty="0"/>
              <a:t>Uploads and downloads</a:t>
            </a:r>
          </a:p>
          <a:p>
            <a:pPr marL="171450" lvl="0" indent="-171450">
              <a:buFont typeface="Arial" panose="020B0604020202020204" pitchFamily="34" charset="0"/>
              <a:buChar char="•"/>
            </a:pPr>
            <a:r>
              <a:rPr lang="en-BE" dirty="0"/>
              <a:t>Limit upload size and check file types. Do not rely on the file extension but attempt to actually verify the file contents, preferably in a sandbox!</a:t>
            </a:r>
          </a:p>
          <a:p>
            <a:pPr marL="171450" lvl="0" indent="-171450">
              <a:buFont typeface="Arial" panose="020B0604020202020204" pitchFamily="34" charset="0"/>
              <a:buChar char="•"/>
            </a:pPr>
            <a:r>
              <a:rPr lang="en-BE" dirty="0"/>
              <a:t>Put uploaded files in a quarantined zone and perform malware scanning in a queue</a:t>
            </a:r>
          </a:p>
          <a:p>
            <a:pPr marL="171450" lvl="0" indent="-171450">
              <a:buFont typeface="Arial" panose="020B0604020202020204" pitchFamily="34" charset="0"/>
              <a:buChar char="•"/>
            </a:pPr>
            <a:r>
              <a:rPr lang="en-BE" dirty="0"/>
              <a:t>Don’t store uploaded files using the original file name or in easy to guess paths. Generate new filenames and link to the metadata instead.</a:t>
            </a:r>
          </a:p>
          <a:p>
            <a:pPr marL="171450" lvl="0" indent="-171450">
              <a:buFont typeface="Arial" panose="020B0604020202020204" pitchFamily="34" charset="0"/>
              <a:buChar char="•"/>
            </a:pPr>
            <a:r>
              <a:rPr lang="en-BE" dirty="0"/>
              <a:t>When downloading, attempt to direct the user as direct to the stream as possible to prevent DoS attacks to your service</a:t>
            </a:r>
          </a:p>
          <a:p>
            <a:pPr marL="171450" lvl="0" indent="-171450">
              <a:buFont typeface="Arial" panose="020B0604020202020204" pitchFamily="34" charset="0"/>
              <a:buChar char="•"/>
            </a:pPr>
            <a:endParaRPr lang="en-BE" dirty="0"/>
          </a:p>
          <a:p>
            <a:pPr marL="0" lvl="0" indent="0">
              <a:buFont typeface="Arial" panose="020B0604020202020204" pitchFamily="34" charset="0"/>
              <a:buNone/>
            </a:pPr>
            <a:r>
              <a:rPr lang="en-BE" dirty="0"/>
              <a:t>Encryption</a:t>
            </a:r>
          </a:p>
          <a:p>
            <a:pPr marL="171450" lvl="0" indent="-171450">
              <a:buFont typeface="Arial" panose="020B0604020202020204" pitchFamily="34" charset="0"/>
              <a:buChar char="•"/>
            </a:pPr>
            <a:r>
              <a:rPr lang="en-BE" dirty="0"/>
              <a:t>Use well-known and proven encryption algorithms with proper configuration. Don’t roll your own!</a:t>
            </a:r>
          </a:p>
          <a:p>
            <a:pPr marL="171450" lvl="0" indent="-171450">
              <a:buFont typeface="Arial" panose="020B0604020202020204" pitchFamily="34" charset="0"/>
              <a:buChar char="•"/>
            </a:pPr>
            <a:r>
              <a:rPr lang="en-BE" dirty="0"/>
              <a:t>Don’t only encrypt the payload, also use HMAC to further secure the data by adding a unique, hashed message authentication code.</a:t>
            </a:r>
          </a:p>
          <a:p>
            <a:pPr marL="628650" lvl="1" indent="-171450">
              <a:buFont typeface="Arial" panose="020B0604020202020204" pitchFamily="34" charset="0"/>
              <a:buChar char="•"/>
            </a:pPr>
            <a:r>
              <a:rPr lang="en-BE" dirty="0"/>
              <a:t>If you only rely on encrypting an image, the image could be altered</a:t>
            </a:r>
          </a:p>
          <a:p>
            <a:pPr marL="628650" lvl="1" indent="-171450">
              <a:buFont typeface="Arial" panose="020B0604020202020204" pitchFamily="34" charset="0"/>
              <a:buChar char="•"/>
            </a:pPr>
            <a:r>
              <a:rPr lang="en-BE" dirty="0"/>
              <a:t>HMAC acts as a signature so you can check if the image has been changed even when the decryption op</a:t>
            </a:r>
            <a:r>
              <a:rPr lang="en-US" dirty="0"/>
              <a:t>e</a:t>
            </a:r>
            <a:r>
              <a:rPr lang="en-BE" dirty="0"/>
              <a:t>ration worked flawlessly.</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13</a:t>
            </a:fld>
            <a:endParaRPr lang="en-US" noProof="0" dirty="0"/>
          </a:p>
        </p:txBody>
      </p:sp>
    </p:spTree>
    <p:extLst>
      <p:ext uri="{BB962C8B-B14F-4D97-AF65-F5344CB8AC3E}">
        <p14:creationId xmlns:p14="http://schemas.microsoft.com/office/powerpoint/2010/main" val="131846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BE" dirty="0"/>
              <a:t>IAM: identity and access management</a:t>
            </a:r>
          </a:p>
          <a:p>
            <a:pPr marL="171450" lvl="0" indent="-171450">
              <a:buFont typeface="Arial" panose="020B0604020202020204" pitchFamily="34" charset="0"/>
              <a:buChar char="•"/>
            </a:pPr>
            <a:r>
              <a:rPr lang="en-BE" dirty="0"/>
              <a:t>Only grant rights to individuals or groups what they need to perform their job. Be careful when granting full access to automated agents.</a:t>
            </a:r>
          </a:p>
          <a:p>
            <a:pPr marL="0" lvl="0" indent="0">
              <a:buFont typeface="Arial" panose="020B0604020202020204" pitchFamily="34" charset="0"/>
              <a:buNone/>
            </a:pPr>
            <a:endParaRPr lang="en-BE" dirty="0"/>
          </a:p>
          <a:p>
            <a:pPr marL="0" lvl="0" indent="0">
              <a:buFont typeface="Arial" panose="020B0604020202020204" pitchFamily="34" charset="0"/>
              <a:buNone/>
            </a:pPr>
            <a:r>
              <a:rPr lang="en-BE" dirty="0"/>
              <a:t>Use the tools that your cloud provider has:</a:t>
            </a:r>
          </a:p>
          <a:p>
            <a:pPr marL="171450" lvl="0" indent="-171450">
              <a:buFont typeface="Arial" panose="020B0604020202020204" pitchFamily="34" charset="0"/>
              <a:buChar char="•"/>
            </a:pPr>
            <a:r>
              <a:rPr lang="en-BE" dirty="0"/>
              <a:t>short-lived SAS tokens when accessing storage blobs</a:t>
            </a:r>
          </a:p>
          <a:p>
            <a:pPr marL="171450" lvl="0" indent="-171450">
              <a:buFont typeface="Arial" panose="020B0604020202020204" pitchFamily="34" charset="0"/>
              <a:buChar char="•"/>
            </a:pPr>
            <a:r>
              <a:rPr lang="en-US" dirty="0"/>
              <a:t>K</a:t>
            </a:r>
            <a:r>
              <a:rPr lang="en-BE" dirty="0" err="1"/>
              <a:t>ey</a:t>
            </a:r>
            <a:r>
              <a:rPr lang="en-BE" dirty="0"/>
              <a:t> vault to manage secrets and certificates</a:t>
            </a:r>
          </a:p>
          <a:p>
            <a:pPr marL="171450" lvl="0" indent="-171450">
              <a:buFont typeface="Arial" panose="020B0604020202020204" pitchFamily="34" charset="0"/>
              <a:buChar char="•"/>
            </a:pPr>
            <a:r>
              <a:rPr lang="en-BE" dirty="0"/>
              <a:t>Network configuration to limit access to data stores to specific app services</a:t>
            </a:r>
          </a:p>
          <a:p>
            <a:pPr marL="171450" lvl="0" indent="-171450">
              <a:buFont typeface="Arial" panose="020B0604020202020204" pitchFamily="34" charset="0"/>
              <a:buChar char="•"/>
            </a:pPr>
            <a:r>
              <a:rPr lang="en-BE" dirty="0"/>
              <a:t>API Management can automatically reject unauthorized requests and act as a buffer for DoS attempts</a:t>
            </a:r>
          </a:p>
          <a:p>
            <a:pPr marL="171450" lvl="0" indent="-171450">
              <a:buFont typeface="Arial" panose="020B0604020202020204" pitchFamily="34" charset="0"/>
              <a:buChar char="•"/>
            </a:pPr>
            <a:r>
              <a:rPr lang="en-BE" dirty="0"/>
              <a:t>Automated monitoring to detect unusual activities, like SQL logins outside business hours</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14</a:t>
            </a:fld>
            <a:endParaRPr lang="en-US" noProof="0" dirty="0"/>
          </a:p>
        </p:txBody>
      </p:sp>
    </p:spTree>
    <p:extLst>
      <p:ext uri="{BB962C8B-B14F-4D97-AF65-F5344CB8AC3E}">
        <p14:creationId xmlns:p14="http://schemas.microsoft.com/office/powerpoint/2010/main" val="2476192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11.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s>
</file>

<file path=ppt/slides/_rels/slide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557272" y="4151376"/>
            <a:ext cx="7077456" cy="1243584"/>
          </a:xfrm>
        </p:spPr>
        <p:txBody>
          <a:bodyPr/>
          <a:lstStyle/>
          <a:p>
            <a:pPr algn="ctr"/>
            <a:r>
              <a:rPr lang="en-BE" dirty="0"/>
              <a:t>DON’T PANIC!</a:t>
            </a:r>
            <a:endParaRPr lang="en-US" dirty="0"/>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557272" y="5394960"/>
            <a:ext cx="7077456" cy="868680"/>
          </a:xfrm>
        </p:spPr>
        <p:txBody>
          <a:bodyPr/>
          <a:lstStyle/>
          <a:p>
            <a:pPr marL="0" indent="0" algn="ctr">
              <a:buNone/>
            </a:pPr>
            <a:r>
              <a:rPr lang="en-BE" dirty="0"/>
              <a:t>Security’s here to assess your project.</a:t>
            </a:r>
            <a:endParaRPr lang="en-US" dirty="0"/>
          </a:p>
        </p:txBody>
      </p:sp>
      <p:pic>
        <p:nvPicPr>
          <p:cNvPr id="5" name="Picture 4">
            <a:extLst>
              <a:ext uri="{FF2B5EF4-FFF2-40B4-BE49-F238E27FC236}">
                <a16:creationId xmlns:a16="http://schemas.microsoft.com/office/drawing/2014/main" id="{07461351-D1CD-4546-B3F1-D2588E528B51}"/>
              </a:ext>
            </a:extLst>
          </p:cNvPr>
          <p:cNvPicPr>
            <a:picLocks noChangeAspect="1"/>
          </p:cNvPicPr>
          <p:nvPr/>
        </p:nvPicPr>
        <p:blipFill>
          <a:blip r:embed="rId2">
            <a:duotone>
              <a:schemeClr val="accent2">
                <a:shade val="45000"/>
                <a:satMod val="135000"/>
              </a:schemeClr>
              <a:prstClr val="white"/>
            </a:duotone>
          </a:blip>
          <a:stretch>
            <a:fillRect/>
          </a:stretch>
        </p:blipFill>
        <p:spPr>
          <a:xfrm>
            <a:off x="4325175" y="581959"/>
            <a:ext cx="3541650" cy="3240233"/>
          </a:xfrm>
          <a:prstGeom prst="rect">
            <a:avLst/>
          </a:prstGeom>
          <a:noFill/>
        </p:spPr>
      </p:pic>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053CB7F-1C24-46AD-992D-AD913DB09CDE}"/>
              </a:ext>
            </a:extLst>
          </p:cNvPr>
          <p:cNvSpPr>
            <a:spLocks noGrp="1"/>
          </p:cNvSpPr>
          <p:nvPr>
            <p:ph type="title"/>
          </p:nvPr>
        </p:nvSpPr>
        <p:spPr/>
        <p:txBody>
          <a:bodyPr>
            <a:normAutofit fontScale="90000"/>
          </a:bodyPr>
          <a:lstStyle/>
          <a:p>
            <a:r>
              <a:rPr lang="en-BE" dirty="0"/>
              <a:t>Demo: threat modelling</a:t>
            </a:r>
            <a:endParaRPr lang="en-US" dirty="0"/>
          </a:p>
        </p:txBody>
      </p:sp>
      <p:sp>
        <p:nvSpPr>
          <p:cNvPr id="9" name="Text Placeholder 8">
            <a:extLst>
              <a:ext uri="{FF2B5EF4-FFF2-40B4-BE49-F238E27FC236}">
                <a16:creationId xmlns:a16="http://schemas.microsoft.com/office/drawing/2014/main" id="{D748F02B-5315-4D4A-AEFF-E66D6A1A1122}"/>
              </a:ext>
            </a:extLst>
          </p:cNvPr>
          <p:cNvSpPr>
            <a:spLocks noGrp="1"/>
          </p:cNvSpPr>
          <p:nvPr>
            <p:ph type="body" idx="1"/>
          </p:nvPr>
        </p:nvSpPr>
        <p:spPr/>
        <p:txBody>
          <a:bodyPr>
            <a:normAutofit fontScale="77500" lnSpcReduction="20000"/>
          </a:bodyPr>
          <a:lstStyle/>
          <a:p>
            <a:r>
              <a:rPr lang="en-US" dirty="0"/>
              <a:t>https://www.microsoft.com/en-us/securityengineering/sdl/threatmodeling</a:t>
            </a:r>
          </a:p>
        </p:txBody>
      </p:sp>
      <p:sp>
        <p:nvSpPr>
          <p:cNvPr id="3" name="Slide Number Placeholder 2">
            <a:extLst>
              <a:ext uri="{FF2B5EF4-FFF2-40B4-BE49-F238E27FC236}">
                <a16:creationId xmlns:a16="http://schemas.microsoft.com/office/drawing/2014/main" id="{0C00CE72-8DBF-46CE-AB6A-DB94FE20D622}"/>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spTree>
    <p:extLst>
      <p:ext uri="{BB962C8B-B14F-4D97-AF65-F5344CB8AC3E}">
        <p14:creationId xmlns:p14="http://schemas.microsoft.com/office/powerpoint/2010/main" val="27853429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4F75C45-DDA4-4399-B43B-CA4F9043F612}"/>
              </a:ext>
            </a:extLst>
          </p:cNvPr>
          <p:cNvSpPr>
            <a:spLocks noGrp="1"/>
          </p:cNvSpPr>
          <p:nvPr>
            <p:ph type="title"/>
          </p:nvPr>
        </p:nvSpPr>
        <p:spPr/>
        <p:txBody>
          <a:bodyPr/>
          <a:lstStyle/>
          <a:p>
            <a:r>
              <a:rPr lang="en-BE" dirty="0"/>
              <a:t>30 App Hardening</a:t>
            </a:r>
            <a:endParaRPr lang="en-US" dirty="0"/>
          </a:p>
        </p:txBody>
      </p:sp>
      <p:sp>
        <p:nvSpPr>
          <p:cNvPr id="15" name="Text Placeholder 14">
            <a:extLst>
              <a:ext uri="{FF2B5EF4-FFF2-40B4-BE49-F238E27FC236}">
                <a16:creationId xmlns:a16="http://schemas.microsoft.com/office/drawing/2014/main" id="{151D4500-A944-480D-BC77-DD1C701A1753}"/>
              </a:ext>
            </a:extLst>
          </p:cNvPr>
          <p:cNvSpPr>
            <a:spLocks noGrp="1"/>
          </p:cNvSpPr>
          <p:nvPr>
            <p:ph type="body" sz="quarter" idx="18"/>
          </p:nvPr>
        </p:nvSpPr>
        <p:spPr/>
        <p:txBody>
          <a:bodyPr/>
          <a:lstStyle/>
          <a:p>
            <a:r>
              <a:rPr lang="en-BE" dirty="0"/>
              <a:t>Web security</a:t>
            </a:r>
          </a:p>
          <a:p>
            <a:r>
              <a:rPr lang="en-BE" dirty="0"/>
              <a:t>Data security</a:t>
            </a:r>
          </a:p>
          <a:p>
            <a:r>
              <a:rPr lang="en-BE" dirty="0"/>
              <a:t>Cloud security</a:t>
            </a:r>
          </a:p>
          <a:p>
            <a:r>
              <a:rPr lang="en-BE" dirty="0"/>
              <a:t>Container security</a:t>
            </a:r>
            <a:endParaRPr lang="en-US" dirty="0"/>
          </a:p>
        </p:txBody>
      </p:sp>
      <p:sp>
        <p:nvSpPr>
          <p:cNvPr id="13" name="Slide Number Placeholder 12">
            <a:extLst>
              <a:ext uri="{FF2B5EF4-FFF2-40B4-BE49-F238E27FC236}">
                <a16:creationId xmlns:a16="http://schemas.microsoft.com/office/drawing/2014/main" id="{B8E98A0B-9549-450E-8ADC-5B81FED49929}"/>
              </a:ext>
            </a:extLst>
          </p:cNvPr>
          <p:cNvSpPr>
            <a:spLocks noGrp="1"/>
          </p:cNvSpPr>
          <p:nvPr>
            <p:ph type="sldNum" sz="quarter" idx="12"/>
          </p:nvPr>
        </p:nvSpPr>
        <p:spPr/>
        <p:txBody>
          <a:bodyPr/>
          <a:lstStyle/>
          <a:p>
            <a:fld id="{C263D6C4-4840-40CC-AC84-17E24B3B7BDE}" type="slidenum">
              <a:rPr lang="en-US" noProof="0" smtClean="0"/>
              <a:pPr/>
              <a:t>11</a:t>
            </a:fld>
            <a:endParaRPr lang="en-US" noProof="0" dirty="0"/>
          </a:p>
        </p:txBody>
      </p:sp>
      <p:pic>
        <p:nvPicPr>
          <p:cNvPr id="1026" name="Picture 2">
            <a:extLst>
              <a:ext uri="{FF2B5EF4-FFF2-40B4-BE49-F238E27FC236}">
                <a16:creationId xmlns:a16="http://schemas.microsoft.com/office/drawing/2014/main" id="{8111C94E-00FD-4B39-A9C8-ADAD21D6299E}"/>
              </a:ext>
            </a:extLst>
          </p:cNvPr>
          <p:cNvPicPr>
            <a:picLocks noGrp="1" noChangeAspect="1" noChangeArrowheads="1"/>
          </p:cNvPicPr>
          <p:nvPr>
            <p:ph type="pic" sz="quarter" idx="19"/>
          </p:nvPr>
        </p:nvPicPr>
        <p:blipFill>
          <a:blip r:embed="rId2">
            <a:extLst>
              <a:ext uri="{28A0092B-C50C-407E-A947-70E740481C1C}">
                <a14:useLocalDpi xmlns:a14="http://schemas.microsoft.com/office/drawing/2010/main" val="0"/>
              </a:ext>
            </a:extLst>
          </a:blip>
          <a:srcRect t="34979" b="34979"/>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34463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BE" dirty="0"/>
              <a:t>Web security</a:t>
            </a:r>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BE" sz="1800" dirty="0"/>
              <a:t>Connection security</a:t>
            </a:r>
          </a:p>
          <a:p>
            <a:endParaRPr lang="en-BE" sz="1800" dirty="0"/>
          </a:p>
          <a:p>
            <a:r>
              <a:rPr lang="en-BE" sz="1800" dirty="0"/>
              <a:t>HTTP features</a:t>
            </a:r>
          </a:p>
          <a:p>
            <a:endParaRPr lang="en-BE" sz="1800" dirty="0"/>
          </a:p>
          <a:p>
            <a:r>
              <a:rPr lang="en-BE" sz="1800" dirty="0"/>
              <a:t>OWASP</a:t>
            </a:r>
            <a:br>
              <a:rPr lang="en-BE" sz="1800" dirty="0"/>
            </a:br>
            <a:endParaRPr lang="en-BE" sz="1800" dirty="0"/>
          </a:p>
          <a:p>
            <a:r>
              <a:rPr lang="en-BE" sz="1800" dirty="0"/>
              <a:t>Robots.txt</a:t>
            </a:r>
          </a:p>
          <a:p>
            <a:pPr marL="0" indent="0">
              <a:buNone/>
            </a:pPr>
            <a:endParaRPr lang="en-BE" sz="1800"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12</a:t>
            </a:fld>
            <a:endParaRPr lang="en-US" dirty="0"/>
          </a:p>
        </p:txBody>
      </p:sp>
    </p:spTree>
    <p:extLst>
      <p:ext uri="{BB962C8B-B14F-4D97-AF65-F5344CB8AC3E}">
        <p14:creationId xmlns:p14="http://schemas.microsoft.com/office/powerpoint/2010/main" val="19630107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BE" dirty="0"/>
              <a:t>Data security</a:t>
            </a:r>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BE" sz="1800" dirty="0"/>
              <a:t>OWASP, continued</a:t>
            </a:r>
          </a:p>
          <a:p>
            <a:endParaRPr lang="en-BE" sz="1800" dirty="0"/>
          </a:p>
          <a:p>
            <a:r>
              <a:rPr lang="en-BE" sz="1800" dirty="0"/>
              <a:t>Leaking data</a:t>
            </a:r>
          </a:p>
          <a:p>
            <a:endParaRPr lang="en-BE" sz="1800" dirty="0"/>
          </a:p>
          <a:p>
            <a:r>
              <a:rPr lang="en-BE" sz="1800" dirty="0"/>
              <a:t>Uploads and downloads</a:t>
            </a:r>
            <a:br>
              <a:rPr lang="en-BE" sz="1800" dirty="0"/>
            </a:br>
            <a:endParaRPr lang="en-BE" sz="1800" dirty="0"/>
          </a:p>
          <a:p>
            <a:r>
              <a:rPr lang="en-BE" sz="1800" dirty="0"/>
              <a:t>Encryption</a:t>
            </a:r>
          </a:p>
          <a:p>
            <a:pPr marL="0" indent="0">
              <a:buNone/>
            </a:pPr>
            <a:endParaRPr lang="en-BE" sz="1800"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13</a:t>
            </a:fld>
            <a:endParaRPr lang="en-US" dirty="0"/>
          </a:p>
        </p:txBody>
      </p:sp>
    </p:spTree>
    <p:extLst>
      <p:ext uri="{BB962C8B-B14F-4D97-AF65-F5344CB8AC3E}">
        <p14:creationId xmlns:p14="http://schemas.microsoft.com/office/powerpoint/2010/main" val="23055742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BE" dirty="0"/>
              <a:t>Cloud security</a:t>
            </a:r>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BE" sz="1800" dirty="0"/>
              <a:t>IAM</a:t>
            </a:r>
          </a:p>
          <a:p>
            <a:endParaRPr lang="en-BE" sz="1800" dirty="0"/>
          </a:p>
          <a:p>
            <a:r>
              <a:rPr lang="en-BE" sz="1800" dirty="0"/>
              <a:t>Use the tools given to you</a:t>
            </a:r>
          </a:p>
          <a:p>
            <a:endParaRPr lang="en-BE" sz="1800" dirty="0"/>
          </a:p>
          <a:p>
            <a:pPr marL="0" indent="0">
              <a:buNone/>
            </a:pPr>
            <a:endParaRPr lang="en-BE" sz="1800"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14</a:t>
            </a:fld>
            <a:endParaRPr lang="en-US" dirty="0"/>
          </a:p>
        </p:txBody>
      </p:sp>
    </p:spTree>
    <p:extLst>
      <p:ext uri="{BB962C8B-B14F-4D97-AF65-F5344CB8AC3E}">
        <p14:creationId xmlns:p14="http://schemas.microsoft.com/office/powerpoint/2010/main" val="38015603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BE" dirty="0"/>
              <a:t>Container security</a:t>
            </a:r>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BE" sz="1800" dirty="0"/>
              <a:t>Secrets</a:t>
            </a:r>
          </a:p>
          <a:p>
            <a:endParaRPr lang="en-BE" sz="1800" dirty="0"/>
          </a:p>
          <a:p>
            <a:r>
              <a:rPr lang="en-BE" sz="1800" dirty="0"/>
              <a:t>Be careful with tutorials</a:t>
            </a:r>
            <a:br>
              <a:rPr lang="en-BE" sz="1800" dirty="0"/>
            </a:br>
            <a:endParaRPr lang="en-BE" sz="1800" dirty="0"/>
          </a:p>
          <a:p>
            <a:r>
              <a:rPr lang="en-BE" sz="1800" dirty="0"/>
              <a:t>Don’t be root</a:t>
            </a:r>
          </a:p>
          <a:p>
            <a:endParaRPr lang="en-BE" sz="1800" dirty="0"/>
          </a:p>
          <a:p>
            <a:pPr marL="0" indent="0">
              <a:buNone/>
            </a:pPr>
            <a:endParaRPr lang="en-BE" sz="1800"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15</a:t>
            </a:fld>
            <a:endParaRPr lang="en-US" dirty="0"/>
          </a:p>
        </p:txBody>
      </p:sp>
    </p:spTree>
    <p:extLst>
      <p:ext uri="{BB962C8B-B14F-4D97-AF65-F5344CB8AC3E}">
        <p14:creationId xmlns:p14="http://schemas.microsoft.com/office/powerpoint/2010/main" val="37913782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053CB7F-1C24-46AD-992D-AD913DB09CDE}"/>
              </a:ext>
            </a:extLst>
          </p:cNvPr>
          <p:cNvSpPr>
            <a:spLocks noGrp="1"/>
          </p:cNvSpPr>
          <p:nvPr>
            <p:ph type="title"/>
          </p:nvPr>
        </p:nvSpPr>
        <p:spPr/>
        <p:txBody>
          <a:bodyPr>
            <a:normAutofit/>
          </a:bodyPr>
          <a:lstStyle/>
          <a:p>
            <a:r>
              <a:rPr lang="en-BE" dirty="0"/>
              <a:t>Demo: app hardening</a:t>
            </a:r>
            <a:endParaRPr lang="en-US" dirty="0"/>
          </a:p>
        </p:txBody>
      </p:sp>
      <p:sp>
        <p:nvSpPr>
          <p:cNvPr id="9" name="Text Placeholder 8">
            <a:extLst>
              <a:ext uri="{FF2B5EF4-FFF2-40B4-BE49-F238E27FC236}">
                <a16:creationId xmlns:a16="http://schemas.microsoft.com/office/drawing/2014/main" id="{D748F02B-5315-4D4A-AEFF-E66D6A1A1122}"/>
              </a:ext>
            </a:extLst>
          </p:cNvPr>
          <p:cNvSpPr>
            <a:spLocks noGrp="1"/>
          </p:cNvSpPr>
          <p:nvPr>
            <p:ph type="body" idx="1"/>
          </p:nvPr>
        </p:nvSpPr>
        <p:spPr/>
        <p:txBody>
          <a:bodyPr>
            <a:normAutofit/>
          </a:bodyPr>
          <a:lstStyle/>
          <a:p>
            <a:endParaRPr lang="en-US" dirty="0"/>
          </a:p>
        </p:txBody>
      </p:sp>
      <p:sp>
        <p:nvSpPr>
          <p:cNvPr id="3" name="Slide Number Placeholder 2">
            <a:extLst>
              <a:ext uri="{FF2B5EF4-FFF2-40B4-BE49-F238E27FC236}">
                <a16:creationId xmlns:a16="http://schemas.microsoft.com/office/drawing/2014/main" id="{0C00CE72-8DBF-46CE-AB6A-DB94FE20D622}"/>
              </a:ext>
            </a:extLst>
          </p:cNvPr>
          <p:cNvSpPr>
            <a:spLocks noGrp="1"/>
          </p:cNvSpPr>
          <p:nvPr>
            <p:ph type="sldNum" sz="quarter" idx="12"/>
          </p:nvPr>
        </p:nvSpPr>
        <p:spPr/>
        <p:txBody>
          <a:bodyPr/>
          <a:lstStyle/>
          <a:p>
            <a:fld id="{C263D6C4-4840-40CC-AC84-17E24B3B7BDE}" type="slidenum">
              <a:rPr lang="en-US" noProof="0" smtClean="0"/>
              <a:pPr/>
              <a:t>16</a:t>
            </a:fld>
            <a:endParaRPr lang="en-US" noProof="0" dirty="0"/>
          </a:p>
        </p:txBody>
      </p:sp>
    </p:spTree>
    <p:extLst>
      <p:ext uri="{BB962C8B-B14F-4D97-AF65-F5344CB8AC3E}">
        <p14:creationId xmlns:p14="http://schemas.microsoft.com/office/powerpoint/2010/main" val="37407672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4F75C45-DDA4-4399-B43B-CA4F9043F612}"/>
              </a:ext>
            </a:extLst>
          </p:cNvPr>
          <p:cNvSpPr>
            <a:spLocks noGrp="1"/>
          </p:cNvSpPr>
          <p:nvPr>
            <p:ph type="title"/>
          </p:nvPr>
        </p:nvSpPr>
        <p:spPr/>
        <p:txBody>
          <a:bodyPr/>
          <a:lstStyle/>
          <a:p>
            <a:r>
              <a:rPr lang="en-BE" dirty="0"/>
              <a:t>40 Vulnerability scanning</a:t>
            </a:r>
            <a:endParaRPr lang="en-US" dirty="0"/>
          </a:p>
        </p:txBody>
      </p:sp>
      <p:sp>
        <p:nvSpPr>
          <p:cNvPr id="15" name="Text Placeholder 14">
            <a:extLst>
              <a:ext uri="{FF2B5EF4-FFF2-40B4-BE49-F238E27FC236}">
                <a16:creationId xmlns:a16="http://schemas.microsoft.com/office/drawing/2014/main" id="{151D4500-A944-480D-BC77-DD1C701A1753}"/>
              </a:ext>
            </a:extLst>
          </p:cNvPr>
          <p:cNvSpPr>
            <a:spLocks noGrp="1"/>
          </p:cNvSpPr>
          <p:nvPr>
            <p:ph type="body" sz="quarter" idx="18"/>
          </p:nvPr>
        </p:nvSpPr>
        <p:spPr/>
        <p:txBody>
          <a:bodyPr/>
          <a:lstStyle/>
          <a:p>
            <a:r>
              <a:rPr lang="en-BE" dirty="0"/>
              <a:t>Dependencies</a:t>
            </a:r>
          </a:p>
          <a:p>
            <a:r>
              <a:rPr lang="en-BE" dirty="0"/>
              <a:t>Dependencies</a:t>
            </a:r>
          </a:p>
          <a:p>
            <a:r>
              <a:rPr lang="en-BE" dirty="0"/>
              <a:t>And ... dependencies</a:t>
            </a:r>
            <a:endParaRPr lang="en-US" dirty="0"/>
          </a:p>
        </p:txBody>
      </p:sp>
      <p:sp>
        <p:nvSpPr>
          <p:cNvPr id="13" name="Slide Number Placeholder 12">
            <a:extLst>
              <a:ext uri="{FF2B5EF4-FFF2-40B4-BE49-F238E27FC236}">
                <a16:creationId xmlns:a16="http://schemas.microsoft.com/office/drawing/2014/main" id="{B8E98A0B-9549-450E-8ADC-5B81FED49929}"/>
              </a:ext>
            </a:extLst>
          </p:cNvPr>
          <p:cNvSpPr>
            <a:spLocks noGrp="1"/>
          </p:cNvSpPr>
          <p:nvPr>
            <p:ph type="sldNum" sz="quarter" idx="12"/>
          </p:nvPr>
        </p:nvSpPr>
        <p:spPr/>
        <p:txBody>
          <a:bodyPr/>
          <a:lstStyle/>
          <a:p>
            <a:fld id="{C263D6C4-4840-40CC-AC84-17E24B3B7BDE}" type="slidenum">
              <a:rPr lang="en-US" noProof="0" smtClean="0"/>
              <a:pPr/>
              <a:t>17</a:t>
            </a:fld>
            <a:endParaRPr lang="en-US" noProof="0" dirty="0"/>
          </a:p>
        </p:txBody>
      </p:sp>
      <p:pic>
        <p:nvPicPr>
          <p:cNvPr id="1026" name="Picture 2">
            <a:extLst>
              <a:ext uri="{FF2B5EF4-FFF2-40B4-BE49-F238E27FC236}">
                <a16:creationId xmlns:a16="http://schemas.microsoft.com/office/drawing/2014/main" id="{8111C94E-00FD-4B39-A9C8-ADAD21D6299E}"/>
              </a:ext>
            </a:extLst>
          </p:cNvPr>
          <p:cNvPicPr>
            <a:picLocks noGrp="1" noChangeAspect="1" noChangeArrowheads="1"/>
          </p:cNvPicPr>
          <p:nvPr>
            <p:ph type="pic" sz="quarter" idx="19"/>
          </p:nvPr>
        </p:nvPicPr>
        <p:blipFill>
          <a:blip r:embed="rId2">
            <a:extLst>
              <a:ext uri="{28A0092B-C50C-407E-A947-70E740481C1C}">
                <a14:useLocalDpi xmlns:a14="http://schemas.microsoft.com/office/drawing/2010/main" val="0"/>
              </a:ext>
            </a:extLst>
          </a:blip>
          <a:srcRect t="34979" b="34979"/>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97516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BE" dirty="0"/>
              <a:t>Dependencies everywhere</a:t>
            </a:r>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BE" sz="1800" dirty="0"/>
              <a:t>NPM, </a:t>
            </a:r>
            <a:r>
              <a:rPr lang="en-BE" sz="1800" dirty="0" err="1"/>
              <a:t>Nuget</a:t>
            </a:r>
            <a:r>
              <a:rPr lang="en-BE" sz="1800" dirty="0"/>
              <a:t>, Maven, ...</a:t>
            </a:r>
          </a:p>
          <a:p>
            <a:endParaRPr lang="en-BE" sz="1800" dirty="0"/>
          </a:p>
          <a:p>
            <a:r>
              <a:rPr lang="en-BE" sz="1800" dirty="0"/>
              <a:t>Docker</a:t>
            </a:r>
          </a:p>
          <a:p>
            <a:endParaRPr lang="en-BE" sz="1800" dirty="0"/>
          </a:p>
          <a:p>
            <a:pPr marL="0" indent="0">
              <a:buNone/>
            </a:pPr>
            <a:endParaRPr lang="en-BE" sz="1800"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18</a:t>
            </a:fld>
            <a:endParaRPr lang="en-US" dirty="0"/>
          </a:p>
        </p:txBody>
      </p:sp>
    </p:spTree>
    <p:extLst>
      <p:ext uri="{BB962C8B-B14F-4D97-AF65-F5344CB8AC3E}">
        <p14:creationId xmlns:p14="http://schemas.microsoft.com/office/powerpoint/2010/main" val="21813383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053CB7F-1C24-46AD-992D-AD913DB09CDE}"/>
              </a:ext>
            </a:extLst>
          </p:cNvPr>
          <p:cNvSpPr>
            <a:spLocks noGrp="1"/>
          </p:cNvSpPr>
          <p:nvPr>
            <p:ph type="title"/>
          </p:nvPr>
        </p:nvSpPr>
        <p:spPr/>
        <p:txBody>
          <a:bodyPr>
            <a:normAutofit fontScale="90000"/>
          </a:bodyPr>
          <a:lstStyle/>
          <a:p>
            <a:r>
              <a:rPr lang="en-BE" dirty="0"/>
              <a:t>Demo: vulnerability scanning</a:t>
            </a:r>
            <a:endParaRPr lang="en-US" dirty="0"/>
          </a:p>
        </p:txBody>
      </p:sp>
      <p:sp>
        <p:nvSpPr>
          <p:cNvPr id="9" name="Text Placeholder 8">
            <a:extLst>
              <a:ext uri="{FF2B5EF4-FFF2-40B4-BE49-F238E27FC236}">
                <a16:creationId xmlns:a16="http://schemas.microsoft.com/office/drawing/2014/main" id="{D748F02B-5315-4D4A-AEFF-E66D6A1A1122}"/>
              </a:ext>
            </a:extLst>
          </p:cNvPr>
          <p:cNvSpPr>
            <a:spLocks noGrp="1"/>
          </p:cNvSpPr>
          <p:nvPr>
            <p:ph type="body" idx="1"/>
          </p:nvPr>
        </p:nvSpPr>
        <p:spPr/>
        <p:txBody>
          <a:bodyPr>
            <a:normAutofit/>
          </a:bodyPr>
          <a:lstStyle/>
          <a:p>
            <a:endParaRPr lang="en-US" dirty="0"/>
          </a:p>
        </p:txBody>
      </p:sp>
      <p:sp>
        <p:nvSpPr>
          <p:cNvPr id="3" name="Slide Number Placeholder 2">
            <a:extLst>
              <a:ext uri="{FF2B5EF4-FFF2-40B4-BE49-F238E27FC236}">
                <a16:creationId xmlns:a16="http://schemas.microsoft.com/office/drawing/2014/main" id="{0C00CE72-8DBF-46CE-AB6A-DB94FE20D622}"/>
              </a:ext>
            </a:extLst>
          </p:cNvPr>
          <p:cNvSpPr>
            <a:spLocks noGrp="1"/>
          </p:cNvSpPr>
          <p:nvPr>
            <p:ph type="sldNum" sz="quarter" idx="12"/>
          </p:nvPr>
        </p:nvSpPr>
        <p:spPr/>
        <p:txBody>
          <a:bodyPr/>
          <a:lstStyle/>
          <a:p>
            <a:fld id="{C263D6C4-4840-40CC-AC84-17E24B3B7BDE}" type="slidenum">
              <a:rPr lang="en-US" noProof="0" smtClean="0"/>
              <a:pPr/>
              <a:t>19</a:t>
            </a:fld>
            <a:endParaRPr lang="en-US" noProof="0" dirty="0"/>
          </a:p>
        </p:txBody>
      </p:sp>
    </p:spTree>
    <p:extLst>
      <p:ext uri="{BB962C8B-B14F-4D97-AF65-F5344CB8AC3E}">
        <p14:creationId xmlns:p14="http://schemas.microsoft.com/office/powerpoint/2010/main" val="7210412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9AE6819-DA8A-432D-96FF-C48C6AFB589A}"/>
              </a:ext>
            </a:extLst>
          </p:cNvPr>
          <p:cNvSpPr>
            <a:spLocks noGrp="1"/>
          </p:cNvSpPr>
          <p:nvPr>
            <p:ph type="title"/>
          </p:nvPr>
        </p:nvSpPr>
        <p:spPr/>
        <p:txBody>
          <a:bodyPr/>
          <a:lstStyle/>
          <a:p>
            <a:r>
              <a:rPr lang="en-BE" dirty="0" err="1"/>
              <a:t>whoami</a:t>
            </a:r>
            <a:endParaRPr lang="en-US" dirty="0"/>
          </a:p>
        </p:txBody>
      </p:sp>
      <p:sp>
        <p:nvSpPr>
          <p:cNvPr id="3" name="Slide Number Placeholder 2">
            <a:extLst>
              <a:ext uri="{FF2B5EF4-FFF2-40B4-BE49-F238E27FC236}">
                <a16:creationId xmlns:a16="http://schemas.microsoft.com/office/drawing/2014/main" id="{9DCF8741-38F3-42AE-8C62-E06AEAF0A302}"/>
              </a:ext>
            </a:extLst>
          </p:cNvPr>
          <p:cNvSpPr>
            <a:spLocks noGrp="1"/>
          </p:cNvSpPr>
          <p:nvPr>
            <p:ph type="sldNum" sz="quarter" idx="12"/>
          </p:nvPr>
        </p:nvSpPr>
        <p:spPr/>
        <p:txBody>
          <a:bodyPr/>
          <a:lstStyle/>
          <a:p>
            <a:fld id="{C263D6C4-4840-40CC-AC84-17E24B3B7BDE}" type="slidenum">
              <a:rPr lang="en-US" noProof="0" smtClean="0"/>
              <a:pPr/>
              <a:t>2</a:t>
            </a:fld>
            <a:endParaRPr lang="en-US" noProof="0" dirty="0"/>
          </a:p>
        </p:txBody>
      </p:sp>
      <p:sp>
        <p:nvSpPr>
          <p:cNvPr id="6" name="Text Placeholder 5">
            <a:extLst>
              <a:ext uri="{FF2B5EF4-FFF2-40B4-BE49-F238E27FC236}">
                <a16:creationId xmlns:a16="http://schemas.microsoft.com/office/drawing/2014/main" id="{B42EA09E-4E77-4AFF-8881-0B8D409D9145}"/>
              </a:ext>
            </a:extLst>
          </p:cNvPr>
          <p:cNvSpPr>
            <a:spLocks noGrp="1"/>
          </p:cNvSpPr>
          <p:nvPr>
            <p:ph type="body" sz="quarter" idx="13"/>
          </p:nvPr>
        </p:nvSpPr>
        <p:spPr/>
        <p:txBody>
          <a:bodyPr/>
          <a:lstStyle/>
          <a:p>
            <a:r>
              <a:rPr lang="en-BE" dirty="0"/>
              <a:t>Coding Architect at </a:t>
            </a:r>
            <a:r>
              <a:rPr lang="en-BE" dirty="0" err="1"/>
              <a:t>Xpirit</a:t>
            </a:r>
            <a:endParaRPr lang="en-BE" dirty="0"/>
          </a:p>
          <a:p>
            <a:endParaRPr lang="en-BE" dirty="0"/>
          </a:p>
          <a:p>
            <a:r>
              <a:rPr lang="en-BE" dirty="0"/>
              <a:t>Microsoft Azure MVP</a:t>
            </a:r>
          </a:p>
          <a:p>
            <a:endParaRPr lang="en-BE" dirty="0"/>
          </a:p>
          <a:p>
            <a:r>
              <a:rPr lang="en-BE" dirty="0"/>
              <a:t>        @WesleyCabus</a:t>
            </a:r>
          </a:p>
          <a:p>
            <a:endParaRPr lang="en-BE" dirty="0"/>
          </a:p>
          <a:p>
            <a:r>
              <a:rPr lang="en-BE" dirty="0"/>
              <a:t>        https://github.com/wcabus</a:t>
            </a:r>
            <a:endParaRPr lang="en-US" dirty="0"/>
          </a:p>
        </p:txBody>
      </p:sp>
      <p:pic>
        <p:nvPicPr>
          <p:cNvPr id="1026" name="Picture 2">
            <a:extLst>
              <a:ext uri="{FF2B5EF4-FFF2-40B4-BE49-F238E27FC236}">
                <a16:creationId xmlns:a16="http://schemas.microsoft.com/office/drawing/2014/main" id="{C7C52CCA-C877-4D8F-A699-6319F0F6F3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102" y="3102077"/>
            <a:ext cx="605016" cy="34032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C0F4FBD2-1703-4997-A1C5-5A6677BE4222}"/>
              </a:ext>
            </a:extLst>
          </p:cNvPr>
          <p:cNvPicPr>
            <a:picLocks noChangeAspect="1"/>
          </p:cNvPicPr>
          <p:nvPr/>
        </p:nvPicPr>
        <p:blipFill>
          <a:blip r:embed="rId4">
            <a:duotone>
              <a:schemeClr val="accent2">
                <a:shade val="45000"/>
                <a:satMod val="135000"/>
              </a:schemeClr>
              <a:prstClr val="white"/>
            </a:duotone>
          </a:blip>
          <a:stretch>
            <a:fillRect/>
          </a:stretch>
        </p:blipFill>
        <p:spPr>
          <a:xfrm>
            <a:off x="719605" y="3777917"/>
            <a:ext cx="440010" cy="440010"/>
          </a:xfrm>
          <a:prstGeom prst="rect">
            <a:avLst/>
          </a:prstGeom>
        </p:spPr>
      </p:pic>
    </p:spTree>
    <p:extLst>
      <p:ext uri="{BB962C8B-B14F-4D97-AF65-F5344CB8AC3E}">
        <p14:creationId xmlns:p14="http://schemas.microsoft.com/office/powerpoint/2010/main" val="42181161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4F75C45-DDA4-4399-B43B-CA4F9043F612}"/>
              </a:ext>
            </a:extLst>
          </p:cNvPr>
          <p:cNvSpPr>
            <a:spLocks noGrp="1"/>
          </p:cNvSpPr>
          <p:nvPr>
            <p:ph type="title"/>
          </p:nvPr>
        </p:nvSpPr>
        <p:spPr/>
        <p:txBody>
          <a:bodyPr/>
          <a:lstStyle/>
          <a:p>
            <a:r>
              <a:rPr lang="en-BE" dirty="0"/>
              <a:t>50 Wrapping up</a:t>
            </a:r>
            <a:endParaRPr lang="en-US" dirty="0"/>
          </a:p>
        </p:txBody>
      </p:sp>
      <p:sp>
        <p:nvSpPr>
          <p:cNvPr id="15" name="Text Placeholder 14">
            <a:extLst>
              <a:ext uri="{FF2B5EF4-FFF2-40B4-BE49-F238E27FC236}">
                <a16:creationId xmlns:a16="http://schemas.microsoft.com/office/drawing/2014/main" id="{151D4500-A944-480D-BC77-DD1C701A1753}"/>
              </a:ext>
            </a:extLst>
          </p:cNvPr>
          <p:cNvSpPr>
            <a:spLocks noGrp="1"/>
          </p:cNvSpPr>
          <p:nvPr>
            <p:ph type="body" sz="quarter" idx="18"/>
          </p:nvPr>
        </p:nvSpPr>
        <p:spPr/>
        <p:txBody>
          <a:bodyPr/>
          <a:lstStyle/>
          <a:p>
            <a:r>
              <a:rPr lang="en-BE" dirty="0"/>
              <a:t>GOTO 10</a:t>
            </a:r>
            <a:endParaRPr lang="en-US" dirty="0"/>
          </a:p>
        </p:txBody>
      </p:sp>
      <p:sp>
        <p:nvSpPr>
          <p:cNvPr id="13" name="Slide Number Placeholder 12">
            <a:extLst>
              <a:ext uri="{FF2B5EF4-FFF2-40B4-BE49-F238E27FC236}">
                <a16:creationId xmlns:a16="http://schemas.microsoft.com/office/drawing/2014/main" id="{B8E98A0B-9549-450E-8ADC-5B81FED49929}"/>
              </a:ext>
            </a:extLst>
          </p:cNvPr>
          <p:cNvSpPr>
            <a:spLocks noGrp="1"/>
          </p:cNvSpPr>
          <p:nvPr>
            <p:ph type="sldNum" sz="quarter" idx="12"/>
          </p:nvPr>
        </p:nvSpPr>
        <p:spPr/>
        <p:txBody>
          <a:bodyPr/>
          <a:lstStyle/>
          <a:p>
            <a:fld id="{C263D6C4-4840-40CC-AC84-17E24B3B7BDE}" type="slidenum">
              <a:rPr lang="en-US" noProof="0" smtClean="0"/>
              <a:pPr/>
              <a:t>20</a:t>
            </a:fld>
            <a:endParaRPr lang="en-US" noProof="0" dirty="0"/>
          </a:p>
        </p:txBody>
      </p:sp>
      <p:pic>
        <p:nvPicPr>
          <p:cNvPr id="1026" name="Picture 2">
            <a:extLst>
              <a:ext uri="{FF2B5EF4-FFF2-40B4-BE49-F238E27FC236}">
                <a16:creationId xmlns:a16="http://schemas.microsoft.com/office/drawing/2014/main" id="{8111C94E-00FD-4B39-A9C8-ADAD21D6299E}"/>
              </a:ext>
            </a:extLst>
          </p:cNvPr>
          <p:cNvPicPr>
            <a:picLocks noGrp="1" noChangeAspect="1" noChangeArrowheads="1"/>
          </p:cNvPicPr>
          <p:nvPr>
            <p:ph type="pic" sz="quarter" idx="19"/>
          </p:nvPr>
        </p:nvPicPr>
        <p:blipFill>
          <a:blip r:embed="rId2">
            <a:extLst>
              <a:ext uri="{28A0092B-C50C-407E-A947-70E740481C1C}">
                <a14:useLocalDpi xmlns:a14="http://schemas.microsoft.com/office/drawing/2010/main" val="0"/>
              </a:ext>
            </a:extLst>
          </a:blip>
          <a:srcRect t="34979" b="34979"/>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56916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a:t>
            </a:r>
            <a:r>
              <a:rPr lang="en-BE" dirty="0"/>
              <a:t>!</a:t>
            </a:r>
            <a:endParaRPr lang="en-GB" dirty="0"/>
          </a:p>
        </p:txBody>
      </p:sp>
    </p:spTree>
    <p:extLst>
      <p:ext uri="{BB962C8B-B14F-4D97-AF65-F5344CB8AC3E}">
        <p14:creationId xmlns:p14="http://schemas.microsoft.com/office/powerpoint/2010/main" val="440696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19499E-1B95-4C54-A6CD-6EA79928258C}"/>
              </a:ext>
            </a:extLst>
          </p:cNvPr>
          <p:cNvSpPr>
            <a:spLocks noGrp="1"/>
          </p:cNvSpPr>
          <p:nvPr>
            <p:ph type="title"/>
          </p:nvPr>
        </p:nvSpPr>
        <p:spPr/>
        <p:txBody>
          <a:bodyPr/>
          <a:lstStyle/>
          <a:p>
            <a:r>
              <a:rPr lang="en-BE" dirty="0"/>
              <a:t>Links</a:t>
            </a:r>
            <a:endParaRPr lang="en-US" dirty="0"/>
          </a:p>
        </p:txBody>
      </p:sp>
      <p:sp>
        <p:nvSpPr>
          <p:cNvPr id="10" name="TextBox 9">
            <a:extLst>
              <a:ext uri="{FF2B5EF4-FFF2-40B4-BE49-F238E27FC236}">
                <a16:creationId xmlns:a16="http://schemas.microsoft.com/office/drawing/2014/main" id="{24CF432E-66A5-421C-9EDA-B06CCE9FA5C3}"/>
              </a:ext>
            </a:extLst>
          </p:cNvPr>
          <p:cNvSpPr txBox="1"/>
          <p:nvPr/>
        </p:nvSpPr>
        <p:spPr>
          <a:xfrm>
            <a:off x="444500" y="1626781"/>
            <a:ext cx="10102998" cy="2606867"/>
          </a:xfrm>
          <a:prstGeom prst="rect">
            <a:avLst/>
          </a:prstGeom>
          <a:noFill/>
        </p:spPr>
        <p:txBody>
          <a:bodyPr wrap="square" rtlCol="0">
            <a:spAutoFit/>
          </a:bodyPr>
          <a:lstStyle/>
          <a:p>
            <a:pPr marL="228600" indent="-228600">
              <a:lnSpc>
                <a:spcPct val="90000"/>
              </a:lnSpc>
              <a:spcBef>
                <a:spcPts val="1000"/>
              </a:spcBef>
              <a:buClr>
                <a:schemeClr val="accent2"/>
              </a:buClr>
              <a:buFont typeface="Arial" panose="020B0604020202020204" pitchFamily="34" charset="0"/>
              <a:buChar char="•"/>
            </a:pPr>
            <a:r>
              <a:rPr lang="en-US" dirty="0">
                <a:solidFill>
                  <a:schemeClr val="bg1"/>
                </a:solidFill>
              </a:rPr>
              <a:t>https://www.google.com/search?q=security+assessment+report+type%3Apdf</a:t>
            </a:r>
            <a:endParaRPr lang="en-BE" dirty="0">
              <a:solidFill>
                <a:schemeClr val="bg1"/>
              </a:solidFill>
            </a:endParaRPr>
          </a:p>
          <a:p>
            <a:pPr marL="228600" indent="-228600">
              <a:lnSpc>
                <a:spcPct val="90000"/>
              </a:lnSpc>
              <a:spcBef>
                <a:spcPts val="1000"/>
              </a:spcBef>
              <a:buClr>
                <a:schemeClr val="accent2"/>
              </a:buClr>
              <a:buFont typeface="Arial" panose="020B0604020202020204" pitchFamily="34" charset="0"/>
              <a:buChar char="•"/>
            </a:pPr>
            <a:r>
              <a:rPr lang="en-US" dirty="0">
                <a:solidFill>
                  <a:schemeClr val="bg1"/>
                </a:solidFill>
              </a:rPr>
              <a:t>https://www.microsoft.com/en-us/securityengineering/sdl/threatmodeling</a:t>
            </a:r>
            <a:endParaRPr lang="en-BE" dirty="0">
              <a:solidFill>
                <a:schemeClr val="bg1"/>
              </a:solidFill>
            </a:endParaRPr>
          </a:p>
          <a:p>
            <a:pPr marL="228600" indent="-228600">
              <a:lnSpc>
                <a:spcPct val="90000"/>
              </a:lnSpc>
              <a:spcBef>
                <a:spcPts val="1000"/>
              </a:spcBef>
              <a:buClr>
                <a:schemeClr val="accent2"/>
              </a:buClr>
              <a:buFont typeface="Arial" panose="020B0604020202020204" pitchFamily="34" charset="0"/>
              <a:buChar char="•"/>
            </a:pPr>
            <a:r>
              <a:rPr lang="en-US" dirty="0">
                <a:solidFill>
                  <a:schemeClr val="bg1"/>
                </a:solidFill>
              </a:rPr>
              <a:t>https://owasp.org/www-project-top-ten/</a:t>
            </a:r>
            <a:endParaRPr lang="en-BE" dirty="0">
              <a:solidFill>
                <a:schemeClr val="bg1"/>
              </a:solidFill>
            </a:endParaRPr>
          </a:p>
          <a:p>
            <a:pPr marL="228600" indent="-228600">
              <a:lnSpc>
                <a:spcPct val="90000"/>
              </a:lnSpc>
              <a:spcBef>
                <a:spcPts val="1000"/>
              </a:spcBef>
              <a:buClr>
                <a:schemeClr val="accent2"/>
              </a:buClr>
              <a:buFont typeface="Arial" panose="020B0604020202020204" pitchFamily="34" charset="0"/>
              <a:buChar char="•"/>
            </a:pPr>
            <a:r>
              <a:rPr lang="en-US" dirty="0">
                <a:solidFill>
                  <a:schemeClr val="bg1"/>
                </a:solidFill>
              </a:rPr>
              <a:t>https://developer.mozilla.org/en-US/docs/Web/Security</a:t>
            </a:r>
            <a:endParaRPr lang="en-BE" dirty="0">
              <a:solidFill>
                <a:schemeClr val="bg1"/>
              </a:solidFill>
            </a:endParaRPr>
          </a:p>
          <a:p>
            <a:pPr marL="228600" indent="-228600">
              <a:lnSpc>
                <a:spcPct val="90000"/>
              </a:lnSpc>
              <a:spcBef>
                <a:spcPts val="1000"/>
              </a:spcBef>
              <a:buClr>
                <a:schemeClr val="accent2"/>
              </a:buClr>
              <a:buFont typeface="Arial" panose="020B0604020202020204" pitchFamily="34" charset="0"/>
              <a:buChar char="•"/>
            </a:pPr>
            <a:r>
              <a:rPr lang="en-US" dirty="0">
                <a:solidFill>
                  <a:schemeClr val="bg1"/>
                </a:solidFill>
              </a:rPr>
              <a:t>https://blog.aquasec.com/docker-security-best-practices</a:t>
            </a:r>
            <a:endParaRPr lang="en-BE" dirty="0">
              <a:solidFill>
                <a:schemeClr val="bg1"/>
              </a:solidFill>
            </a:endParaRPr>
          </a:p>
          <a:p>
            <a:pPr marL="228600" indent="-228600">
              <a:lnSpc>
                <a:spcPct val="90000"/>
              </a:lnSpc>
              <a:spcBef>
                <a:spcPts val="1000"/>
              </a:spcBef>
              <a:buClr>
                <a:schemeClr val="accent2"/>
              </a:buClr>
              <a:buFont typeface="Arial" panose="020B0604020202020204" pitchFamily="34" charset="0"/>
              <a:buChar char="•"/>
            </a:pPr>
            <a:r>
              <a:rPr lang="en-US" dirty="0">
                <a:solidFill>
                  <a:schemeClr val="bg1"/>
                </a:solidFill>
              </a:rPr>
              <a:t>https://cheatsheetseries.owasp.org/cheatsheets/Docker_Security_Cheat_Sheet.html</a:t>
            </a:r>
            <a:endParaRPr lang="en-BE" dirty="0">
              <a:solidFill>
                <a:schemeClr val="bg1"/>
              </a:solidFill>
            </a:endParaRPr>
          </a:p>
          <a:p>
            <a:pPr marL="228600" indent="-228600">
              <a:lnSpc>
                <a:spcPct val="90000"/>
              </a:lnSpc>
              <a:spcBef>
                <a:spcPts val="1000"/>
              </a:spcBef>
              <a:buClr>
                <a:schemeClr val="accent2"/>
              </a:buClr>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13524527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Customize this Template</a:t>
            </a:r>
          </a:p>
        </p:txBody>
      </p:sp>
      <p:sp>
        <p:nvSpPr>
          <p:cNvPr id="2" name="Slide Number Placeholder 1">
            <a:extLst>
              <a:ext uri="{FF2B5EF4-FFF2-40B4-BE49-F238E27FC236}">
                <a16:creationId xmlns:a16="http://schemas.microsoft.com/office/drawing/2014/main" id="{6D90B5C6-1CB0-445E-99D1-8E2FE8C59B50}"/>
              </a:ext>
            </a:extLst>
          </p:cNvPr>
          <p:cNvSpPr>
            <a:spLocks noGrp="1"/>
          </p:cNvSpPr>
          <p:nvPr>
            <p:ph type="sldNum" sz="quarter" idx="12"/>
          </p:nvPr>
        </p:nvSpPr>
        <p:spPr/>
        <p:txBody>
          <a:bodyPr/>
          <a:lstStyle/>
          <a:p>
            <a:fld id="{C263D6C4-4840-40CC-AC84-17E24B3B7BDE}" type="slidenum">
              <a:rPr lang="en-US" smtClean="0"/>
              <a:pPr/>
              <a:t>23</a:t>
            </a:fld>
            <a:endParaRPr lang="en-US" dirty="0"/>
          </a:p>
        </p:txBody>
      </p:sp>
      <p:sp>
        <p:nvSpPr>
          <p:cNvPr id="3" name="Text Placeholder 2">
            <a:extLst>
              <a:ext uri="{FF2B5EF4-FFF2-40B4-BE49-F238E27FC236}">
                <a16:creationId xmlns:a16="http://schemas.microsoft.com/office/drawing/2014/main" id="{06554A61-D199-469B-AB0C-B68F82B5059F}"/>
              </a:ext>
            </a:extLst>
          </p:cNvPr>
          <p:cNvSpPr>
            <a:spLocks noGrp="1"/>
          </p:cNvSpPr>
          <p:nvPr>
            <p:ph type="body" sz="quarter" idx="13"/>
          </p:nvPr>
        </p:nvSpPr>
        <p:spPr/>
        <p:txBody>
          <a:bodyPr/>
          <a:lstStyle/>
          <a:p>
            <a:r>
              <a:rPr lang="en-US" u="sng" dirty="0">
                <a:hlinkClick r:id="rId2">
                  <a:extLst>
                    <a:ext uri="{A12FA001-AC4F-418D-AE19-62706E023703}">
                      <ahyp:hlinkClr xmlns:ahyp="http://schemas.microsoft.com/office/drawing/2018/hyperlinkcolor" val="tx"/>
                    </a:ext>
                  </a:extLst>
                </a:hlinkClick>
              </a:rPr>
              <a:t>Template Editing Instructions and Feedback</a:t>
            </a:r>
            <a:endParaRPr lang="en-US" u="sng" dirty="0"/>
          </a:p>
        </p:txBody>
      </p:sp>
    </p:spTree>
    <p:extLst>
      <p:ext uri="{BB962C8B-B14F-4D97-AF65-F5344CB8AC3E}">
        <p14:creationId xmlns:p14="http://schemas.microsoft.com/office/powerpoint/2010/main" val="59582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BE" dirty="0"/>
              <a:t>// </a:t>
            </a:r>
            <a:r>
              <a:rPr lang="en-BE" dirty="0" err="1"/>
              <a:t>todo</a:t>
            </a:r>
            <a:endParaRPr lang="en-US" dirty="0"/>
          </a:p>
        </p:txBody>
      </p:sp>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BE" dirty="0"/>
              <a:t>The assessment</a:t>
            </a:r>
            <a:endParaRPr lang="en-US" dirty="0"/>
          </a:p>
        </p:txBody>
      </p:sp>
      <p:sp>
        <p:nvSpPr>
          <p:cNvPr id="20" name="Text Placeholder 19">
            <a:extLst>
              <a:ext uri="{FF2B5EF4-FFF2-40B4-BE49-F238E27FC236}">
                <a16:creationId xmlns:a16="http://schemas.microsoft.com/office/drawing/2014/main" id="{CB924A29-3538-4A3F-82A6-D2A7538C2111}"/>
              </a:ext>
            </a:extLst>
          </p:cNvPr>
          <p:cNvSpPr>
            <a:spLocks noGrp="1"/>
          </p:cNvSpPr>
          <p:nvPr>
            <p:ph type="body" sz="quarter" idx="19"/>
          </p:nvPr>
        </p:nvSpPr>
        <p:spPr/>
        <p:txBody>
          <a:bodyPr/>
          <a:lstStyle/>
          <a:p>
            <a:r>
              <a:rPr lang="en-BE" dirty="0"/>
              <a:t>Threat modelling</a:t>
            </a:r>
            <a:endParaRPr lang="en-US" dirty="0"/>
          </a:p>
        </p:txBody>
      </p:sp>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BE" dirty="0"/>
              <a:t>App hardening</a:t>
            </a:r>
            <a:endParaRPr lang="en-US" dirty="0"/>
          </a:p>
        </p:txBody>
      </p:sp>
      <p:pic>
        <p:nvPicPr>
          <p:cNvPr id="31" name="Picture Placeholder 30" descr="Magnifying glass">
            <a:extLst>
              <a:ext uri="{FF2B5EF4-FFF2-40B4-BE49-F238E27FC236}">
                <a16:creationId xmlns:a16="http://schemas.microsoft.com/office/drawing/2014/main" id="{089E8AB6-C16E-4752-810F-8F98DB929DB5}"/>
              </a:ext>
            </a:extLst>
          </p:cNvPr>
          <p:cNvPicPr>
            <a:picLocks noGrp="1" noChangeAspect="1"/>
          </p:cNvPicPr>
          <p:nvPr>
            <p:ph type="pic" sz="quarter" idx="16"/>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a:fillRect/>
          </a:stretch>
        </p:blipFill>
        <p:spPr/>
      </p:pic>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BE" dirty="0"/>
              <a:t>Vulnerability scanning</a:t>
            </a:r>
            <a:endParaRPr lang="en-US" dirty="0"/>
          </a:p>
        </p:txBody>
      </p:sp>
      <p:sp>
        <p:nvSpPr>
          <p:cNvPr id="23" name="Text Placeholder 22">
            <a:extLst>
              <a:ext uri="{FF2B5EF4-FFF2-40B4-BE49-F238E27FC236}">
                <a16:creationId xmlns:a16="http://schemas.microsoft.com/office/drawing/2014/main" id="{8D05A34F-7712-46DB-AB5B-272E294B62EE}"/>
              </a:ext>
            </a:extLst>
          </p:cNvPr>
          <p:cNvSpPr>
            <a:spLocks noGrp="1"/>
          </p:cNvSpPr>
          <p:nvPr>
            <p:ph type="body" sz="quarter" idx="22"/>
          </p:nvPr>
        </p:nvSpPr>
        <p:spPr/>
        <p:txBody>
          <a:bodyPr/>
          <a:lstStyle/>
          <a:p>
            <a:r>
              <a:rPr lang="en-BE" dirty="0"/>
              <a:t>Wrapping up</a:t>
            </a:r>
            <a:endParaRPr lang="en-US" dirty="0"/>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3</a:t>
            </a:fld>
            <a:endParaRPr lang="en-US" dirty="0"/>
          </a:p>
        </p:txBody>
      </p:sp>
      <p:pic>
        <p:nvPicPr>
          <p:cNvPr id="37" name="Picture Placeholder 36" descr="Eye Scan with solid fill">
            <a:extLst>
              <a:ext uri="{FF2B5EF4-FFF2-40B4-BE49-F238E27FC236}">
                <a16:creationId xmlns:a16="http://schemas.microsoft.com/office/drawing/2014/main" id="{2807B718-0199-4EC1-8450-A4C0AD8766D1}"/>
              </a:ext>
            </a:extLst>
          </p:cNvPr>
          <p:cNvPicPr>
            <a:picLocks noGrp="1" noChangeAspect="1"/>
          </p:cNvPicPr>
          <p:nvPr>
            <p:ph type="pic" sz="quarter" idx="13"/>
          </p:nvPr>
        </p:nvPicPr>
        <p:blipFill>
          <a:blip r:embed="rId4">
            <a:extLst>
              <a:ext uri="{96DAC541-7B7A-43D3-8B79-37D633B846F1}">
                <asvg:svgBlip xmlns:asvg="http://schemas.microsoft.com/office/drawing/2016/SVG/main" r:embed="rId5"/>
              </a:ext>
            </a:extLst>
          </a:blip>
          <a:srcRect t="63" b="63"/>
          <a:stretch>
            <a:fillRect/>
          </a:stretch>
        </p:blipFill>
        <p:spPr/>
      </p:pic>
      <p:pic>
        <p:nvPicPr>
          <p:cNvPr id="13" name="Picture Placeholder 12" descr="Shield Tick with solid fill">
            <a:extLst>
              <a:ext uri="{FF2B5EF4-FFF2-40B4-BE49-F238E27FC236}">
                <a16:creationId xmlns:a16="http://schemas.microsoft.com/office/drawing/2014/main" id="{E847C6B9-E387-4598-B588-E244A94FE75F}"/>
              </a:ext>
            </a:extLst>
          </p:cNvPr>
          <p:cNvPicPr>
            <a:picLocks noGrp="1" noChangeAspect="1"/>
          </p:cNvPicPr>
          <p:nvPr>
            <p:ph type="pic" sz="quarter" idx="15"/>
          </p:nvPr>
        </p:nvPicPr>
        <p:blipFill>
          <a:blip r:embed="rId6">
            <a:extLst>
              <a:ext uri="{96DAC541-7B7A-43D3-8B79-37D633B846F1}">
                <asvg:svgBlip xmlns:asvg="http://schemas.microsoft.com/office/drawing/2016/SVG/main" r:embed="rId7"/>
              </a:ext>
            </a:extLst>
          </a:blip>
          <a:srcRect t="63" b="63"/>
          <a:stretch>
            <a:fillRect/>
          </a:stretch>
        </p:blipFill>
        <p:spPr/>
      </p:pic>
      <p:pic>
        <p:nvPicPr>
          <p:cNvPr id="17" name="Picture Placeholder 16" descr="Circles with arrows with solid fill">
            <a:extLst>
              <a:ext uri="{FF2B5EF4-FFF2-40B4-BE49-F238E27FC236}">
                <a16:creationId xmlns:a16="http://schemas.microsoft.com/office/drawing/2014/main" id="{2FC5F37C-4A62-4664-B358-47AB1EE8FEAF}"/>
              </a:ext>
            </a:extLst>
          </p:cNvPr>
          <p:cNvPicPr>
            <a:picLocks noGrp="1" noChangeAspect="1"/>
          </p:cNvPicPr>
          <p:nvPr>
            <p:ph type="pic" sz="quarter" idx="14"/>
          </p:nvPr>
        </p:nvPicPr>
        <p:blipFill>
          <a:blip r:embed="rId8">
            <a:extLst>
              <a:ext uri="{96DAC541-7B7A-43D3-8B79-37D633B846F1}">
                <asvg:svgBlip xmlns:asvg="http://schemas.microsoft.com/office/drawing/2016/SVG/main" r:embed="rId9"/>
              </a:ext>
            </a:extLst>
          </a:blip>
          <a:srcRect/>
          <a:stretch>
            <a:fillRect/>
          </a:stretch>
        </p:blipFill>
        <p:spPr/>
      </p:pic>
      <p:pic>
        <p:nvPicPr>
          <p:cNvPr id="35" name="Picture Placeholder 34" descr="Checklist with solid fill">
            <a:extLst>
              <a:ext uri="{FF2B5EF4-FFF2-40B4-BE49-F238E27FC236}">
                <a16:creationId xmlns:a16="http://schemas.microsoft.com/office/drawing/2014/main" id="{7D0B3193-B37D-4CDD-B390-F7D08449F5BA}"/>
              </a:ext>
            </a:extLst>
          </p:cNvPr>
          <p:cNvPicPr>
            <a:picLocks noGrp="1" noChangeAspect="1"/>
          </p:cNvPicPr>
          <p:nvPr>
            <p:ph type="pic" sz="quarter" idx="17"/>
          </p:nvPr>
        </p:nvPicPr>
        <p:blipFill>
          <a:blip r:embed="rId10">
            <a:extLst>
              <a:ext uri="{96DAC541-7B7A-43D3-8B79-37D633B846F1}">
                <asvg:svgBlip xmlns:asvg="http://schemas.microsoft.com/office/drawing/2016/SVG/main" r:embed="rId11"/>
              </a:ext>
            </a:extLst>
          </a:blip>
          <a:srcRect t="63" b="63"/>
          <a:stretch>
            <a:fillRect/>
          </a:stretch>
        </p:blipFill>
        <p:spPr/>
      </p:pic>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4F75C45-DDA4-4399-B43B-CA4F9043F612}"/>
              </a:ext>
            </a:extLst>
          </p:cNvPr>
          <p:cNvSpPr>
            <a:spLocks noGrp="1"/>
          </p:cNvSpPr>
          <p:nvPr>
            <p:ph type="title"/>
          </p:nvPr>
        </p:nvSpPr>
        <p:spPr/>
        <p:txBody>
          <a:bodyPr/>
          <a:lstStyle/>
          <a:p>
            <a:r>
              <a:rPr lang="en-BE" dirty="0"/>
              <a:t>10 The Assessment</a:t>
            </a:r>
            <a:endParaRPr lang="en-US" dirty="0"/>
          </a:p>
        </p:txBody>
      </p:sp>
      <p:sp>
        <p:nvSpPr>
          <p:cNvPr id="15" name="Text Placeholder 14">
            <a:extLst>
              <a:ext uri="{FF2B5EF4-FFF2-40B4-BE49-F238E27FC236}">
                <a16:creationId xmlns:a16="http://schemas.microsoft.com/office/drawing/2014/main" id="{151D4500-A944-480D-BC77-DD1C701A1753}"/>
              </a:ext>
            </a:extLst>
          </p:cNvPr>
          <p:cNvSpPr>
            <a:spLocks noGrp="1"/>
          </p:cNvSpPr>
          <p:nvPr>
            <p:ph type="body" sz="quarter" idx="18"/>
          </p:nvPr>
        </p:nvSpPr>
        <p:spPr/>
        <p:txBody>
          <a:bodyPr/>
          <a:lstStyle/>
          <a:p>
            <a:r>
              <a:rPr lang="en-BE" dirty="0"/>
              <a:t>What can you expect?</a:t>
            </a:r>
            <a:endParaRPr lang="en-US" dirty="0"/>
          </a:p>
        </p:txBody>
      </p:sp>
      <p:sp>
        <p:nvSpPr>
          <p:cNvPr id="13" name="Slide Number Placeholder 12">
            <a:extLst>
              <a:ext uri="{FF2B5EF4-FFF2-40B4-BE49-F238E27FC236}">
                <a16:creationId xmlns:a16="http://schemas.microsoft.com/office/drawing/2014/main" id="{B8E98A0B-9549-450E-8ADC-5B81FED49929}"/>
              </a:ext>
            </a:extLst>
          </p:cNvPr>
          <p:cNvSpPr>
            <a:spLocks noGrp="1"/>
          </p:cNvSpPr>
          <p:nvPr>
            <p:ph type="sldNum" sz="quarter" idx="12"/>
          </p:nvPr>
        </p:nvSpPr>
        <p:spPr/>
        <p:txBody>
          <a:bodyPr/>
          <a:lstStyle/>
          <a:p>
            <a:fld id="{C263D6C4-4840-40CC-AC84-17E24B3B7BDE}" type="slidenum">
              <a:rPr lang="en-US" noProof="0" smtClean="0"/>
              <a:pPr/>
              <a:t>4</a:t>
            </a:fld>
            <a:endParaRPr lang="en-US" noProof="0" dirty="0"/>
          </a:p>
        </p:txBody>
      </p:sp>
      <p:pic>
        <p:nvPicPr>
          <p:cNvPr id="1026" name="Picture 2" descr="Performing Cyber-security Risk Assessment">
            <a:extLst>
              <a:ext uri="{FF2B5EF4-FFF2-40B4-BE49-F238E27FC236}">
                <a16:creationId xmlns:a16="http://schemas.microsoft.com/office/drawing/2014/main" id="{9617638F-2915-4AA5-B4AA-A1E26009DD01}"/>
              </a:ext>
            </a:extLst>
          </p:cNvPr>
          <p:cNvPicPr>
            <a:picLocks noGrp="1" noChangeAspect="1" noChangeArrowheads="1"/>
          </p:cNvPicPr>
          <p:nvPr>
            <p:ph type="pic" sz="quarter" idx="19"/>
          </p:nvPr>
        </p:nvPicPr>
        <p:blipFill>
          <a:blip r:embed="rId2">
            <a:extLst>
              <a:ext uri="{28A0092B-C50C-407E-A947-70E740481C1C}">
                <a14:useLocalDpi xmlns:a14="http://schemas.microsoft.com/office/drawing/2010/main" val="0"/>
              </a:ext>
            </a:extLst>
          </a:blip>
          <a:srcRect t="32342" b="32342"/>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56251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BE" dirty="0"/>
              <a:t>What can you expect?</a:t>
            </a:r>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BE" dirty="0"/>
              <a:t>Naturally, OWASP-related attacks.</a:t>
            </a:r>
          </a:p>
          <a:p>
            <a:endParaRPr lang="en-BE" dirty="0"/>
          </a:p>
          <a:p>
            <a:r>
              <a:rPr lang="en-BE" dirty="0"/>
              <a:t>Infrastructural tests, if applicable.</a:t>
            </a:r>
          </a:p>
          <a:p>
            <a:endParaRPr lang="en-BE" dirty="0"/>
          </a:p>
          <a:p>
            <a:r>
              <a:rPr lang="en-BE" dirty="0"/>
              <a:t>Scans for known vulnerabilities in dependencies, hosts, ...</a:t>
            </a:r>
          </a:p>
          <a:p>
            <a:endParaRPr lang="en-BE" dirty="0"/>
          </a:p>
          <a:p>
            <a:r>
              <a:rPr lang="en-BE" dirty="0"/>
              <a:t>Attempts to break out of user’s privileges.</a:t>
            </a:r>
          </a:p>
          <a:p>
            <a:endParaRPr lang="en-BE" dirty="0"/>
          </a:p>
          <a:p>
            <a:r>
              <a:rPr lang="en-BE" dirty="0"/>
              <a:t>Tests to see if the presented data doesn’t go out of bounds.</a:t>
            </a:r>
          </a:p>
          <a:p>
            <a:endParaRPr lang="en-BE" dirty="0"/>
          </a:p>
          <a:p>
            <a:r>
              <a:rPr lang="en-BE" dirty="0"/>
              <a:t>All presented in a report.</a:t>
            </a: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053CB7F-1C24-46AD-992D-AD913DB09CDE}"/>
              </a:ext>
            </a:extLst>
          </p:cNvPr>
          <p:cNvSpPr>
            <a:spLocks noGrp="1"/>
          </p:cNvSpPr>
          <p:nvPr>
            <p:ph type="title"/>
          </p:nvPr>
        </p:nvSpPr>
        <p:spPr/>
        <p:txBody>
          <a:bodyPr>
            <a:normAutofit/>
          </a:bodyPr>
          <a:lstStyle/>
          <a:p>
            <a:r>
              <a:rPr lang="en-BE" dirty="0"/>
              <a:t>Demo: a sample report</a:t>
            </a:r>
            <a:endParaRPr lang="en-US" dirty="0"/>
          </a:p>
        </p:txBody>
      </p:sp>
      <p:sp>
        <p:nvSpPr>
          <p:cNvPr id="9" name="Text Placeholder 8">
            <a:extLst>
              <a:ext uri="{FF2B5EF4-FFF2-40B4-BE49-F238E27FC236}">
                <a16:creationId xmlns:a16="http://schemas.microsoft.com/office/drawing/2014/main" id="{D748F02B-5315-4D4A-AEFF-E66D6A1A1122}"/>
              </a:ext>
            </a:extLst>
          </p:cNvPr>
          <p:cNvSpPr>
            <a:spLocks noGrp="1"/>
          </p:cNvSpPr>
          <p:nvPr>
            <p:ph type="body" idx="1"/>
          </p:nvPr>
        </p:nvSpPr>
        <p:spPr/>
        <p:txBody>
          <a:bodyPr>
            <a:normAutofit/>
          </a:bodyPr>
          <a:lstStyle/>
          <a:p>
            <a:endParaRPr lang="en-US" dirty="0"/>
          </a:p>
        </p:txBody>
      </p:sp>
      <p:sp>
        <p:nvSpPr>
          <p:cNvPr id="3" name="Slide Number Placeholder 2">
            <a:extLst>
              <a:ext uri="{FF2B5EF4-FFF2-40B4-BE49-F238E27FC236}">
                <a16:creationId xmlns:a16="http://schemas.microsoft.com/office/drawing/2014/main" id="{0C00CE72-8DBF-46CE-AB6A-DB94FE20D622}"/>
              </a:ext>
            </a:extLst>
          </p:cNvPr>
          <p:cNvSpPr>
            <a:spLocks noGrp="1"/>
          </p:cNvSpPr>
          <p:nvPr>
            <p:ph type="sldNum" sz="quarter" idx="12"/>
          </p:nvPr>
        </p:nvSpPr>
        <p:spPr/>
        <p:txBody>
          <a:bodyPr/>
          <a:lstStyle/>
          <a:p>
            <a:fld id="{C263D6C4-4840-40CC-AC84-17E24B3B7BDE}" type="slidenum">
              <a:rPr lang="en-US" noProof="0" smtClean="0"/>
              <a:pPr/>
              <a:t>6</a:t>
            </a:fld>
            <a:endParaRPr lang="en-US" noProof="0" dirty="0"/>
          </a:p>
        </p:txBody>
      </p:sp>
    </p:spTree>
    <p:extLst>
      <p:ext uri="{BB962C8B-B14F-4D97-AF65-F5344CB8AC3E}">
        <p14:creationId xmlns:p14="http://schemas.microsoft.com/office/powerpoint/2010/main" val="1467600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4F75C45-DDA4-4399-B43B-CA4F9043F612}"/>
              </a:ext>
            </a:extLst>
          </p:cNvPr>
          <p:cNvSpPr>
            <a:spLocks noGrp="1"/>
          </p:cNvSpPr>
          <p:nvPr>
            <p:ph type="title"/>
          </p:nvPr>
        </p:nvSpPr>
        <p:spPr/>
        <p:txBody>
          <a:bodyPr/>
          <a:lstStyle/>
          <a:p>
            <a:r>
              <a:rPr lang="en-BE" dirty="0"/>
              <a:t>20 Threat Modelling</a:t>
            </a:r>
            <a:endParaRPr lang="en-US" dirty="0"/>
          </a:p>
        </p:txBody>
      </p:sp>
      <p:sp>
        <p:nvSpPr>
          <p:cNvPr id="15" name="Text Placeholder 14">
            <a:extLst>
              <a:ext uri="{FF2B5EF4-FFF2-40B4-BE49-F238E27FC236}">
                <a16:creationId xmlns:a16="http://schemas.microsoft.com/office/drawing/2014/main" id="{151D4500-A944-480D-BC77-DD1C701A1753}"/>
              </a:ext>
            </a:extLst>
          </p:cNvPr>
          <p:cNvSpPr>
            <a:spLocks noGrp="1"/>
          </p:cNvSpPr>
          <p:nvPr>
            <p:ph type="body" sz="quarter" idx="18"/>
          </p:nvPr>
        </p:nvSpPr>
        <p:spPr/>
        <p:txBody>
          <a:bodyPr/>
          <a:lstStyle/>
          <a:p>
            <a:r>
              <a:rPr lang="en-BE" dirty="0"/>
              <a:t>Know your application</a:t>
            </a:r>
          </a:p>
          <a:p>
            <a:r>
              <a:rPr lang="en-BE" dirty="0"/>
              <a:t>STRIDE / DREAD</a:t>
            </a:r>
            <a:endParaRPr lang="en-US" dirty="0"/>
          </a:p>
        </p:txBody>
      </p:sp>
      <p:sp>
        <p:nvSpPr>
          <p:cNvPr id="13" name="Slide Number Placeholder 12">
            <a:extLst>
              <a:ext uri="{FF2B5EF4-FFF2-40B4-BE49-F238E27FC236}">
                <a16:creationId xmlns:a16="http://schemas.microsoft.com/office/drawing/2014/main" id="{B8E98A0B-9549-450E-8ADC-5B81FED49929}"/>
              </a:ext>
            </a:extLst>
          </p:cNvPr>
          <p:cNvSpPr>
            <a:spLocks noGrp="1"/>
          </p:cNvSpPr>
          <p:nvPr>
            <p:ph type="sldNum" sz="quarter" idx="12"/>
          </p:nvPr>
        </p:nvSpPr>
        <p:spPr/>
        <p:txBody>
          <a:bodyPr/>
          <a:lstStyle/>
          <a:p>
            <a:fld id="{C263D6C4-4840-40CC-AC84-17E24B3B7BDE}" type="slidenum">
              <a:rPr lang="en-US" noProof="0" smtClean="0"/>
              <a:pPr/>
              <a:t>7</a:t>
            </a:fld>
            <a:endParaRPr lang="en-US" noProof="0" dirty="0"/>
          </a:p>
        </p:txBody>
      </p:sp>
      <p:pic>
        <p:nvPicPr>
          <p:cNvPr id="3" name="Picture Placeholder 2">
            <a:extLst>
              <a:ext uri="{FF2B5EF4-FFF2-40B4-BE49-F238E27FC236}">
                <a16:creationId xmlns:a16="http://schemas.microsoft.com/office/drawing/2014/main" id="{32E47E2D-AB58-4A52-876C-2D35C0BFE857}"/>
              </a:ext>
            </a:extLst>
          </p:cNvPr>
          <p:cNvPicPr>
            <a:picLocks noGrp="1" noChangeAspect="1" noChangeArrowheads="1"/>
          </p:cNvPicPr>
          <p:nvPr>
            <p:ph type="pic" sz="quarter" idx="19"/>
          </p:nvPr>
        </p:nvPicPr>
        <p:blipFill>
          <a:blip r:embed="rId2">
            <a:extLst>
              <a:ext uri="{28A0092B-C50C-407E-A947-70E740481C1C}">
                <a14:useLocalDpi xmlns:a14="http://schemas.microsoft.com/office/drawing/2010/main" val="0"/>
              </a:ext>
            </a:extLst>
          </a:blip>
          <a:srcRect t="32538" b="32538"/>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51206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BE" dirty="0"/>
              <a:t>Know your application</a:t>
            </a:r>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BE" sz="1800" dirty="0"/>
              <a:t>Hosting platform</a:t>
            </a:r>
          </a:p>
          <a:p>
            <a:endParaRPr lang="en-BE" sz="1800" dirty="0"/>
          </a:p>
          <a:p>
            <a:r>
              <a:rPr lang="en-BE" sz="1800" dirty="0"/>
              <a:t>Technologies &amp; frameworks used</a:t>
            </a:r>
          </a:p>
          <a:p>
            <a:endParaRPr lang="en-BE" sz="1800" dirty="0"/>
          </a:p>
          <a:p>
            <a:r>
              <a:rPr lang="en-BE" sz="1800" dirty="0"/>
              <a:t>Interactions with third-party systems</a:t>
            </a:r>
          </a:p>
          <a:p>
            <a:endParaRPr lang="en-BE" sz="1800" dirty="0"/>
          </a:p>
          <a:p>
            <a:r>
              <a:rPr lang="en-BE" sz="1800" dirty="0"/>
              <a:t>Network topology, firewall settings, ...</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Tree>
    <p:extLst>
      <p:ext uri="{BB962C8B-B14F-4D97-AF65-F5344CB8AC3E}">
        <p14:creationId xmlns:p14="http://schemas.microsoft.com/office/powerpoint/2010/main" val="33944637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BE" dirty="0"/>
              <a:t>STRIDE / DREAD</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a:lstStyle/>
          <a:p>
            <a:r>
              <a:rPr lang="en-BE" dirty="0"/>
              <a:t>STRIDE</a:t>
            </a:r>
            <a:endParaRPr lang="en-US" dirty="0"/>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a:lstStyle/>
          <a:p>
            <a:r>
              <a:rPr lang="en-BE" dirty="0"/>
              <a:t>DREAD</a:t>
            </a:r>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a:lstStyle/>
          <a:p>
            <a:r>
              <a:rPr lang="en-BE" dirty="0"/>
              <a:t>Spoofing</a:t>
            </a:r>
            <a:endParaRPr lang="en-US" dirty="0"/>
          </a:p>
          <a:p>
            <a:r>
              <a:rPr lang="en-BE" dirty="0"/>
              <a:t>Tampering</a:t>
            </a:r>
          </a:p>
          <a:p>
            <a:r>
              <a:rPr lang="en-BE" dirty="0"/>
              <a:t>Repudiation</a:t>
            </a:r>
          </a:p>
          <a:p>
            <a:r>
              <a:rPr lang="en-BE" dirty="0"/>
              <a:t>Information disclosure</a:t>
            </a:r>
          </a:p>
          <a:p>
            <a:r>
              <a:rPr lang="en-BE" dirty="0"/>
              <a:t>Denial of service</a:t>
            </a:r>
          </a:p>
          <a:p>
            <a:r>
              <a:rPr lang="en-BE" dirty="0"/>
              <a:t>Elevation of privilege</a:t>
            </a:r>
            <a:endParaRPr lang="en-US" dirty="0"/>
          </a:p>
          <a:p>
            <a:endParaRPr lang="en-US" dirty="0"/>
          </a:p>
          <a:p>
            <a:endParaRPr lang="en-US"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a:lstStyle/>
          <a:p>
            <a:r>
              <a:rPr lang="en-BE" dirty="0"/>
              <a:t>Damage potential</a:t>
            </a:r>
            <a:endParaRPr lang="en-US" dirty="0"/>
          </a:p>
          <a:p>
            <a:r>
              <a:rPr lang="en-BE" dirty="0"/>
              <a:t>Reproducibility</a:t>
            </a:r>
          </a:p>
          <a:p>
            <a:r>
              <a:rPr lang="en-BE" dirty="0"/>
              <a:t>Exploitability</a:t>
            </a:r>
          </a:p>
          <a:p>
            <a:r>
              <a:rPr lang="en-BE" dirty="0"/>
              <a:t>Affected users</a:t>
            </a:r>
          </a:p>
          <a:p>
            <a:r>
              <a:rPr lang="en-BE" dirty="0"/>
              <a:t>Discoverability</a:t>
            </a:r>
            <a:endParaRPr lang="en-US" dirty="0"/>
          </a:p>
          <a:p>
            <a:endParaRPr lang="en-US" dirty="0"/>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227</TotalTime>
  <Words>2836</Words>
  <Application>Microsoft Office PowerPoint</Application>
  <PresentationFormat>Widescreen</PresentationFormat>
  <Paragraphs>295</Paragraphs>
  <Slides>23</Slides>
  <Notes>13</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Trade Gothic LT Pro</vt:lpstr>
      <vt:lpstr>Trebuchet MS</vt:lpstr>
      <vt:lpstr>Office Theme</vt:lpstr>
      <vt:lpstr>DON’T PANIC!</vt:lpstr>
      <vt:lpstr>whoami</vt:lpstr>
      <vt:lpstr>// todo</vt:lpstr>
      <vt:lpstr>10 The Assessment</vt:lpstr>
      <vt:lpstr>What can you expect?</vt:lpstr>
      <vt:lpstr>Demo: a sample report</vt:lpstr>
      <vt:lpstr>20 Threat Modelling</vt:lpstr>
      <vt:lpstr>Know your application</vt:lpstr>
      <vt:lpstr>STRIDE / DREAD</vt:lpstr>
      <vt:lpstr>Demo: threat modelling</vt:lpstr>
      <vt:lpstr>30 App Hardening</vt:lpstr>
      <vt:lpstr>Web security</vt:lpstr>
      <vt:lpstr>Data security</vt:lpstr>
      <vt:lpstr>Cloud security</vt:lpstr>
      <vt:lpstr>Container security</vt:lpstr>
      <vt:lpstr>Demo: app hardening</vt:lpstr>
      <vt:lpstr>40 Vulnerability scanning</vt:lpstr>
      <vt:lpstr>Dependencies everywhere</vt:lpstr>
      <vt:lpstr>Demo: vulnerability scanning</vt:lpstr>
      <vt:lpstr>50 Wrapping up</vt:lpstr>
      <vt:lpstr>Thank You!</vt:lpstr>
      <vt:lpstr>Links</vt:lpstr>
      <vt:lpstr>Customize this Template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DON’T PANIC!</dc:title>
  <dc:creator>Wesley Cabus</dc:creator>
  <cp:lastModifiedBy>Wesley Cabus</cp:lastModifiedBy>
  <cp:revision>2</cp:revision>
  <dcterms:created xsi:type="dcterms:W3CDTF">2021-11-14T20:38:19Z</dcterms:created>
  <dcterms:modified xsi:type="dcterms:W3CDTF">2021-11-22T20:06:06Z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