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Quintessential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iaFMbXD1u7TXTbLA3FN2GHcpj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Quintessential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67799"/>
            <a:ext cx="9144000" cy="1935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zh-TW" sz="8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溫莎華人宣道會</a:t>
            </a:r>
            <a:br>
              <a:rPr lang="zh-TW" sz="8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8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招待與關懷同工訓練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244959"/>
            <a:ext cx="7512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主要職責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38200" y="1620351"/>
            <a:ext cx="7512698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AutoNum type="arabicPeriod"/>
            </a:pPr>
            <a:r>
              <a:rPr b="1" lang="zh-TW" sz="4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代表教會歡迎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每一位來參加崇拜的人，讓初到教會的人如沐春風，招待同工是教會的第一印象，讓新朋友與會友都感受到被歡迎和接納。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AutoNum type="arabicPeriod"/>
            </a:pPr>
            <a:r>
              <a:rPr b="1" lang="zh-TW" sz="4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維持教會內外的秩序</a:t>
            </a:r>
            <a:endParaRPr b="1" sz="44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9389" y="168356"/>
            <a:ext cx="3260644" cy="652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zh-TW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事前預備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838200" y="1325562"/>
            <a:ext cx="10515600" cy="528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查看程序表，預備需用物品，如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佈置招待桌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、預備要用的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週報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點名冊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新朋友留名單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聖經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詩歌本(如需要)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當天要派發的單張等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。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以禱告的心托住教會，為每位與會者默默禱告。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zh-TW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事前預備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38200" y="1325562"/>
            <a:ext cx="10515600" cy="528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查看程序表，預備需用物品，如佈置招待桌、預備要用的週報、點名冊、新朋友留名單、聖經、詩歌本(如需要)、當天要派發的單張等。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以禱告的心托住教會，為每位與會者默默禱告。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zh-TW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事前預備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838200" y="1325562"/>
            <a:ext cx="10515600" cy="528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3"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請於主日早上9點15分前抵達會場，審視會場的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整齊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，檢查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冷暖氣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燈光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的運作是否妥當。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服裝要端莊、合宜。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保持喜樂與微笑來服事與會者。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zh-TW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事前預備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838200" y="1325562"/>
            <a:ext cx="10515600" cy="528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請於主日早上9點半前抵達會場，審視會場的整齊，檢查冷氣、燈光、風扇的運作是否妥當。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3"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服裝要端莊、合宜。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保持喜樂與微笑來服事與會者。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zh-TW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事前預備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838200" y="1325562"/>
            <a:ext cx="10515600" cy="528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請於主日早上9點半前抵達會場，審視會場的整齊，檢查冷氣、燈光、風扇的運作是否妥當。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3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服裝要端莊、合宜。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5050"/>
              </a:buClr>
              <a:buSzPts val="5400"/>
              <a:buFont typeface="Calibri"/>
              <a:buAutoNum type="arabicPeriod" startAt="3"/>
            </a:pPr>
            <a:r>
              <a:rPr b="1" lang="zh-TW" sz="54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保持喜樂與微笑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來服事與會者。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113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438761"/>
            <a:ext cx="10515600" cy="519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可以以「歡迎來聚會」、「早安」、「上帝祝福你」、「願神與我們的聚會同在!」等為歡迎的話語。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若是新朋友，則簡單說明教會藍圖：程序單的內容功用、廁所、茶水供應處、兒童主日學教室等。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請新朋友填寫新朋友留名單，並了解新朋友狀況，並紀錄，將新朋友名單交給司會，以便在報告時間予以歡迎。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113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438761"/>
            <a:ext cx="10515600" cy="519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多說：「歡迎你」、「早安」、「上帝祝福你」，盡量少講「你今天很美」、「你的髮型變了」等。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若是新朋友，則簡單說明教會藍圖：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程序單的內容功用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廁所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茶水供應處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兒童主日學教室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等。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請新朋友填寫新朋友留名單，並了解新朋友狀況，並紀錄，將新朋友名單交給司會，以便在報告時間予以歡迎。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113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838200" y="1438761"/>
            <a:ext cx="10515600" cy="519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多說：「歡迎你」、「早安」、「上帝祝福你」，盡量少講「你今天很美」、「你的髮型變了」等。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若是新朋友，則簡單說明教會藍圖：程序單的內容功用、廁所、茶水供應處、兒童主日學教室等。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請新朋友填寫新朋友留名單，並</a:t>
            </a:r>
            <a:r>
              <a:rPr lang="zh-TW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了解新朋友狀況，並紀錄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，將</a:t>
            </a:r>
            <a:r>
              <a:rPr lang="zh-TW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新朋友名單交給主席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，以便在報告時間予以歡迎。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38200" y="113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838200" y="1438761"/>
            <a:ext cx="10515600" cy="519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 startAt="4"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提醒會友來到教會後，要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安靜等候神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和為</a:t>
            </a:r>
            <a:r>
              <a:rPr lang="zh-TW" sz="36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服事同工和牧師守望禱告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，為</a:t>
            </a:r>
            <a:r>
              <a:rPr b="1" lang="zh-TW" sz="36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自己有領受和面見神的渴慕來禱告。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531845" y="365125"/>
            <a:ext cx="108219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Quintessential"/>
              <a:buNone/>
            </a:pPr>
            <a:r>
              <a:rPr b="1" lang="zh-TW" sz="6000">
                <a:solidFill>
                  <a:srgbClr val="FF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Contents</a:t>
            </a:r>
            <a:endParaRPr b="1" sz="6000">
              <a:solidFill>
                <a:srgbClr val="FF0000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531845" y="1844286"/>
            <a:ext cx="108219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服事者的心態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招待同工注意事項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關懷同工注意事項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  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溫莎華人宣道會新人留名單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2024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更新版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8200" y="1825624"/>
            <a:ext cx="10515600" cy="475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5400"/>
              <a:buFont typeface="Calibri"/>
              <a:buAutoNum type="arabicPeriod" startAt="5"/>
            </a:pPr>
            <a:r>
              <a:rPr b="1" lang="zh-TW" sz="54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代表教會迎接</a:t>
            </a:r>
            <a:r>
              <a:rPr lang="zh-TW" sz="4400">
                <a:latin typeface="Arial"/>
                <a:ea typeface="Arial"/>
                <a:cs typeface="Arial"/>
                <a:sym typeface="Arial"/>
              </a:rPr>
              <a:t>每一位信徒的到來，引導會友盡量往前坐，讓遲到的會眾入座。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5"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控制座位，領人到適當的位置。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崇拜開始前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Font typeface="Calibri"/>
              <a:buAutoNum type="arabicPeriod" startAt="5"/>
            </a:pPr>
            <a:r>
              <a:rPr lang="zh-TW" sz="4400" u="sng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代表教會迎接</a:t>
            </a: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每一位信徒的到來，引導遲到的會眾入座。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5"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控制座位，領會眾到適當的位置/新朋友到專區。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崇拜進行中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4400"/>
              <a:buFont typeface="Calibri"/>
              <a:buAutoNum type="arabicPeriod"/>
            </a:pPr>
            <a:r>
              <a:rPr b="1" lang="zh-TW" sz="44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收奉獻(禱告詞，請事先預備)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注意年長者，有需要者，及時予以協助。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處理聚會中突發、外來的狀況</a:t>
            </a: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(如外送、移車等)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在禱告時，提醒要藉機離席的會眾，應等禱告結束時才走動。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崇拜進行中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收奉獻(禱告詞，請事先預備)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zh-TW" sz="4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注意年長者，有需要者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，及時予以協助。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處理聚會中突發、外來的狀況</a:t>
            </a: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(如外送、移車等)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在禱告時，提醒要藉機離席的會眾，應等禱告結束時才走動。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崇拜進行中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收奉獻(禱告詞，請事先預備)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注意年長者，有需要者，及時予以協助。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處理聚會中突發、外來的狀況</a:t>
            </a:r>
            <a:r>
              <a:rPr b="1" lang="zh-TW" sz="3600">
                <a:latin typeface="Arial"/>
                <a:ea typeface="Arial"/>
                <a:cs typeface="Arial"/>
                <a:sym typeface="Arial"/>
              </a:rPr>
              <a:t>(如流浪漢、擅闖者等)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在禱告時，提醒要藉機離席的會眾，應等禱告結束時才走動。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崇拜進行中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收奉獻(禱告詞，請事先預備)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注意年長者，有需要者，及時予以協助。</a:t>
            </a:r>
            <a:endParaRPr sz="36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Calibri"/>
              <a:buAutoNum type="arabicPeriod"/>
            </a:pPr>
            <a:r>
              <a:rPr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處理聚會中突發、外來的狀況</a:t>
            </a:r>
            <a:r>
              <a:rPr b="1" lang="zh-TW" sz="3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(如外送、移車等)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Calibri"/>
              <a:buAutoNum type="arabicPeriod"/>
            </a:pPr>
            <a:r>
              <a:rPr lang="zh-TW" sz="4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在最後祝禱時，提醒要藉機離席的會眾，應等禱告結束時才走動。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崇拜結束時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聚會完要收拾</a:t>
            </a:r>
            <a:r>
              <a:rPr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聖經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程序單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詩歌本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、空聖餐杯、</a:t>
            </a:r>
            <a:r>
              <a:rPr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刊物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歸位。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4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聚會結束時盡量和新朋友攀談，並介紹給弟兄姊妹認識。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4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新朋友離開前，請為</a:t>
            </a:r>
            <a:r>
              <a:rPr lang="zh-TW" sz="4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他們代禱與祝福</a:t>
            </a: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崇拜結束時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4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聚會完要收拾聖經、程序單、詩歌本、刊物歸位。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聚會結束時</a:t>
            </a:r>
            <a:r>
              <a:rPr b="1" lang="zh-TW" sz="40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盡量和新朋友攀談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，並介紹給合適的小組長或弟兄姊妹認識。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4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新朋友離開前，請為</a:t>
            </a:r>
            <a:r>
              <a:rPr b="1" lang="zh-TW" sz="4800" u="sng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他們代禱與祝福</a:t>
            </a: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！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崇拜結束時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ct val="100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聚會完要收拾聖經、程序單、詩歌本、刊物歸位。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ct val="100000"/>
              <a:buFont typeface="Calibri"/>
              <a:buAutoNum type="arabicPeriod"/>
            </a:pPr>
            <a:r>
              <a:rPr lang="zh-TW" sz="40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聚會結束時盡量和新朋友攀談，並介紹給弟兄姊妹認識。</a:t>
            </a:r>
            <a:endParaRPr sz="40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新朋友離開前，若是可行，請為</a:t>
            </a:r>
            <a:r>
              <a:rPr b="1" lang="zh-TW" sz="48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他們代禱與祝福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！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155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服事者的心態—耶穌的榜樣</a:t>
            </a:r>
            <a:endParaRPr/>
          </a:p>
        </p:txBody>
      </p:sp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89" l="21004" r="14446" t="5243"/>
          <a:stretch/>
        </p:blipFill>
        <p:spPr>
          <a:xfrm>
            <a:off x="8447014" y="3099935"/>
            <a:ext cx="3744986" cy="375806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838200" y="1605820"/>
            <a:ext cx="7365534" cy="509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門徒起了爭論，他們中間哪一個可算為大。耶穌說：外邦人有君王為主治理他們，那掌權管他們的稱為恩主。</a:t>
            </a:r>
            <a:r>
              <a:rPr b="1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但你們不可這樣；</a:t>
            </a:r>
            <a:r>
              <a:rPr b="0" i="0" lang="zh-TW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你們裡頭為大的，倒要像年幼的；為首領的，倒要像服事人的。是誰為大？是坐席的呢？是服事人的呢？不是坐席的大嗎？然而，我在你們中間如同服事人的。</a:t>
            </a:r>
            <a:r>
              <a:rPr b="1" i="0" lang="zh-TW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(路二十四24-27)</a:t>
            </a:r>
            <a:endParaRPr b="1" i="0" sz="3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崇拜結束時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 startAt="4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將會友點名出席表，</a:t>
            </a:r>
            <a:r>
              <a:rPr b="1" lang="zh-TW" sz="44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給關懷同工和小組長關懷使用。</a:t>
            </a:r>
            <a:endParaRPr b="1" sz="4400" u="sng">
              <a:solidFill>
                <a:srgbClr val="FF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838200" y="244959"/>
            <a:ext cx="7512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複習：主要職責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838200" y="1620351"/>
            <a:ext cx="7512698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AutoNum type="arabicPeriod"/>
            </a:pPr>
            <a:r>
              <a:rPr b="1" lang="zh-TW" sz="4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代表教會歡迎</a:t>
            </a:r>
            <a:r>
              <a:rPr lang="zh-TW" sz="3600">
                <a:latin typeface="Arial"/>
                <a:ea typeface="Arial"/>
                <a:cs typeface="Arial"/>
                <a:sym typeface="Arial"/>
              </a:rPr>
              <a:t>每一位來參加崇拜的人，讓初到教會的人如沐春風，招待同工是教會的第一印象，讓新朋友與會友都感受到被歡迎和接納。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AutoNum type="arabicPeriod"/>
            </a:pPr>
            <a:r>
              <a:rPr b="1" lang="zh-TW" sz="44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維持教會內外的秩序</a:t>
            </a:r>
            <a:endParaRPr b="1" sz="4400" u="sng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9389" y="168356"/>
            <a:ext cx="3260644" cy="652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實戰演練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狀況：新朋友夫妻帶小朋友來。(會前、會中和會後招待)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838200" y="1218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關懷/小組關懷同工注意事項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838200" y="1526796"/>
            <a:ext cx="10515600" cy="49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記得每一個小組長/組員的</a:t>
            </a:r>
            <a:r>
              <a:rPr b="1" lang="zh-TW" sz="40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生日</a:t>
            </a: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打電話或微信賀卡</a:t>
            </a: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給他！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沒來的會友/組員</a:t>
            </a:r>
            <a:r>
              <a:rPr b="1" lang="zh-TW" sz="48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當週</a:t>
            </a: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就要</a:t>
            </a:r>
            <a:r>
              <a:rPr b="1" lang="zh-TW" sz="4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打電話給他</a:t>
            </a:r>
            <a:r>
              <a:rPr b="1" lang="zh-TW" sz="4000">
                <a:latin typeface="Arial"/>
                <a:ea typeface="Arial"/>
                <a:cs typeface="Arial"/>
                <a:sym typeface="Arial"/>
              </a:rPr>
              <a:t>，了解狀況並為他禱告祝福，</a:t>
            </a:r>
            <a:r>
              <a:rPr b="1" lang="zh-TW" sz="40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不是為了點名是為了愛心！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838200" y="1218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關懷/小組關懷同工注意事項-電訪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838200" y="1526796"/>
            <a:ext cx="10515600" cy="49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當收到新朋友名單時，</a:t>
            </a:r>
            <a:r>
              <a:rPr b="1" lang="zh-TW" sz="40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招待關懷組同工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需要分析名單，請關懷/小組關懷同工打電話探訪並邀請下次聚會。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後再請</a:t>
            </a:r>
            <a:r>
              <a:rPr b="1" lang="zh-TW" sz="40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適合的小組長或牧者適合的小組長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打電話。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AutoNum type="arabicPeriod"/>
            </a:pPr>
            <a:r>
              <a:rPr b="1" lang="zh-TW" sz="40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最後請小組長/牧者家訪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！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b="1" lang="zh-TW" sz="3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電訪的結尾，請記得為他做代禱事項與祝福禱告</a:t>
            </a:r>
            <a:endParaRPr b="1" sz="3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5050"/>
              </a:buClr>
              <a:buSzPct val="100000"/>
              <a:buNone/>
            </a:pPr>
            <a:r>
              <a:rPr b="1" lang="zh-TW" sz="40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(以上都</a:t>
            </a:r>
            <a:r>
              <a:rPr b="1" lang="zh-TW" sz="4700" u="sng">
                <a:solidFill>
                  <a:srgbClr val="FF505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必須</a:t>
            </a:r>
            <a:r>
              <a:rPr b="1" lang="zh-TW" sz="40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要在新朋友來聚會後，一週內執行)</a:t>
            </a:r>
            <a:endParaRPr b="1" sz="4000">
              <a:solidFill>
                <a:srgbClr val="FF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838200" y="1218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關懷/小組關懷同工注意事項-家訪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838200" y="1526796"/>
            <a:ext cx="10515600" cy="493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42950" lvl="0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AutoNum type="arabicPeriod"/>
            </a:pPr>
            <a:r>
              <a:rPr lang="zh-TW" sz="3700">
                <a:latin typeface="Arial"/>
                <a:ea typeface="Arial"/>
                <a:cs typeface="Arial"/>
                <a:sym typeface="Arial"/>
              </a:rPr>
              <a:t>電訪取得初步成果後，接下來就是邀約家訪！</a:t>
            </a:r>
            <a:endParaRPr sz="3700"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AutoNum type="arabicPeriod"/>
            </a:pPr>
            <a:r>
              <a:rPr lang="zh-TW" sz="3700">
                <a:latin typeface="Arial"/>
                <a:ea typeface="Arial"/>
                <a:cs typeface="Arial"/>
                <a:sym typeface="Arial"/>
              </a:rPr>
              <a:t>按照家訪的對象，招待關懷組選定合適的同工，偕同家訪(可以是小組長或牧師)</a:t>
            </a:r>
            <a:endParaRPr/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AutoNum type="arabicPeriod"/>
            </a:pPr>
            <a:r>
              <a:rPr lang="zh-TW" sz="3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家訪請不要空手去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3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家訪請不要空手去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，</a:t>
            </a:r>
            <a:br>
              <a:rPr lang="zh-TW" sz="3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37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家訪請不要空手去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很重要講三遍！</a:t>
            </a:r>
            <a:endParaRPr sz="3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AutoNum type="arabicPeriod"/>
            </a:pPr>
            <a:r>
              <a:rPr lang="zh-TW" sz="3700">
                <a:latin typeface="Arial"/>
                <a:ea typeface="Arial"/>
                <a:cs typeface="Arial"/>
                <a:sym typeface="Arial"/>
              </a:rPr>
              <a:t>家訪是了解</a:t>
            </a: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他們家的近況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邀請聚會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並</a:t>
            </a: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最後代禱與祝福！</a:t>
            </a:r>
            <a:endParaRPr sz="3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838200" y="1218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關懷同工注意事項-紀錄</a:t>
            </a:r>
            <a:endParaRPr sz="5400"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838200" y="1535184"/>
            <a:ext cx="10515600" cy="5100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zh-TW" sz="3700">
                <a:latin typeface="Arial"/>
                <a:ea typeface="Arial"/>
                <a:cs typeface="Arial"/>
                <a:sym typeface="Arial"/>
              </a:rPr>
              <a:t>無論是電訪與家訪，在當中請你要記錄其訪談的內容並回報！</a:t>
            </a:r>
            <a:r>
              <a:rPr b="1" lang="zh-TW" sz="37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以利下一次探訪，可以追蹤進度！</a:t>
            </a:r>
            <a:endParaRPr b="1" sz="37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700"/>
              <a:buNone/>
            </a:pP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1.背景近況類：</a:t>
            </a:r>
            <a:r>
              <a:rPr lang="zh-TW" sz="3700">
                <a:latin typeface="Arial"/>
                <a:ea typeface="Arial"/>
                <a:cs typeface="Arial"/>
                <a:sym typeface="Arial"/>
              </a:rPr>
              <a:t>個人近況、家庭近況</a:t>
            </a:r>
            <a:endParaRPr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700"/>
              <a:buNone/>
            </a:pP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2.對於基督信仰的接受度：</a:t>
            </a:r>
            <a:endParaRPr sz="3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zh-TW" sz="3700">
                <a:latin typeface="Arial"/>
                <a:ea typeface="Arial"/>
                <a:cs typeface="Arial"/>
                <a:sym typeface="Arial"/>
              </a:rPr>
              <a:t>邀請主日/小組聚會、幸福小組、邀請一對一陪讀等</a:t>
            </a:r>
            <a:endParaRPr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700"/>
              <a:buNone/>
            </a:pPr>
            <a:r>
              <a:rPr lang="zh-TW" sz="3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3.代禱事項與祝福(下一次探訪的切入點)</a:t>
            </a:r>
            <a:endParaRPr sz="3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不要出現</a:t>
            </a:r>
            <a:r>
              <a:rPr lang="zh-TW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「長」</a:t>
            </a:r>
            <a:r>
              <a:rPr lang="zh-TW" sz="4800">
                <a:latin typeface="Arial"/>
                <a:ea typeface="Arial"/>
                <a:cs typeface="Arial"/>
                <a:sym typeface="Arial"/>
              </a:rPr>
              <a:t>，但要</a:t>
            </a:r>
            <a:r>
              <a:rPr lang="zh-TW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「常」</a:t>
            </a:r>
            <a:r>
              <a:rPr lang="zh-TW" sz="4800">
                <a:latin typeface="Arial"/>
                <a:ea typeface="Arial"/>
                <a:cs typeface="Arial"/>
                <a:sym typeface="Arial"/>
              </a:rPr>
              <a:t>出現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8"/>
          <p:cNvGrpSpPr/>
          <p:nvPr/>
        </p:nvGrpSpPr>
        <p:grpSpPr>
          <a:xfrm>
            <a:off x="807440" y="924887"/>
            <a:ext cx="10577119" cy="5293451"/>
            <a:chOff x="1276525" y="933276"/>
            <a:chExt cx="10577119" cy="5293451"/>
          </a:xfrm>
        </p:grpSpPr>
        <p:sp>
          <p:nvSpPr>
            <p:cNvPr id="323" name="Google Shape;323;p38"/>
            <p:cNvSpPr/>
            <p:nvPr/>
          </p:nvSpPr>
          <p:spPr>
            <a:xfrm>
              <a:off x="5327009" y="1742814"/>
              <a:ext cx="2662106" cy="106959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招待同工</a:t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327009" y="4251121"/>
              <a:ext cx="2662106" cy="106959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關懷同工</a:t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9191538" y="2812410"/>
              <a:ext cx="2662106" cy="1333848"/>
            </a:xfrm>
            <a:prstGeom prst="roundRect">
              <a:avLst>
                <a:gd fmla="val 16667" name="adj"/>
              </a:avLst>
            </a:prstGeom>
            <a:solidFill>
              <a:srgbClr val="1A535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會眾</a:t>
              </a:r>
              <a:endPara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新朋友</a:t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276525" y="2707547"/>
              <a:ext cx="3308059" cy="1543574"/>
            </a:xfrm>
            <a:prstGeom prst="roundRect">
              <a:avLst>
                <a:gd fmla="val 16667" name="adj"/>
              </a:avLst>
            </a:prstGeom>
            <a:solidFill>
              <a:srgbClr val="FF5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招待關懷</a:t>
              </a:r>
              <a:endPara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Arial"/>
                <a:buNone/>
              </a:pPr>
              <a:r>
                <a:rPr b="0" i="0" lang="zh-TW" sz="4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組</a:t>
              </a:r>
              <a:endPara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38"/>
            <p:cNvCxnSpPr>
              <a:stCxn id="323" idx="3"/>
              <a:endCxn id="325" idx="1"/>
            </p:cNvCxnSpPr>
            <p:nvPr/>
          </p:nvCxnSpPr>
          <p:spPr>
            <a:xfrm>
              <a:off x="7989115" y="2277612"/>
              <a:ext cx="1202400" cy="1201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8" name="Google Shape;328;p38"/>
            <p:cNvSpPr/>
            <p:nvPr/>
          </p:nvSpPr>
          <p:spPr>
            <a:xfrm>
              <a:off x="8305100" y="1937858"/>
              <a:ext cx="3296874" cy="67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1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招待會眾/新朋友</a:t>
              </a:r>
              <a:endParaRPr/>
            </a:p>
          </p:txBody>
        </p:sp>
        <p:cxnSp>
          <p:nvCxnSpPr>
            <p:cNvPr id="329" name="Google Shape;329;p38"/>
            <p:cNvCxnSpPr>
              <a:stCxn id="324" idx="3"/>
              <a:endCxn id="325" idx="1"/>
            </p:cNvCxnSpPr>
            <p:nvPr/>
          </p:nvCxnSpPr>
          <p:spPr>
            <a:xfrm flipH="1" rot="10800000">
              <a:off x="7989115" y="3479419"/>
              <a:ext cx="1202400" cy="1306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0" name="Google Shape;330;p38"/>
            <p:cNvSpPr/>
            <p:nvPr/>
          </p:nvSpPr>
          <p:spPr>
            <a:xfrm>
              <a:off x="8246377" y="4641209"/>
              <a:ext cx="3296874" cy="67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1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關懷會眾/新朋友</a:t>
              </a:r>
              <a:endPara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" name="Google Shape;331;p38"/>
            <p:cNvCxnSpPr/>
            <p:nvPr/>
          </p:nvCxnSpPr>
          <p:spPr>
            <a:xfrm rot="10800000">
              <a:off x="6842620" y="2812410"/>
              <a:ext cx="0" cy="143871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2" name="Google Shape;332;p38"/>
            <p:cNvCxnSpPr/>
            <p:nvPr/>
          </p:nvCxnSpPr>
          <p:spPr>
            <a:xfrm>
              <a:off x="6691618" y="2810313"/>
              <a:ext cx="0" cy="14387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3" name="Google Shape;333;p38"/>
            <p:cNvSpPr/>
            <p:nvPr/>
          </p:nvSpPr>
          <p:spPr>
            <a:xfrm>
              <a:off x="5991138" y="933276"/>
              <a:ext cx="1333848" cy="604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前線</a:t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5991138" y="5622720"/>
              <a:ext cx="1333848" cy="604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後勤</a:t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839825" y="2897348"/>
              <a:ext cx="1333848" cy="1136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相互支援</a:t>
              </a:r>
              <a:endParaRPr/>
            </a:p>
          </p:txBody>
        </p:sp>
        <p:cxnSp>
          <p:nvCxnSpPr>
            <p:cNvPr id="336" name="Google Shape;336;p38"/>
            <p:cNvCxnSpPr>
              <a:stCxn id="326" idx="3"/>
              <a:endCxn id="324" idx="1"/>
            </p:cNvCxnSpPr>
            <p:nvPr/>
          </p:nvCxnSpPr>
          <p:spPr>
            <a:xfrm>
              <a:off x="4584584" y="3479334"/>
              <a:ext cx="742500" cy="1306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7" name="Google Shape;337;p38"/>
            <p:cNvCxnSpPr>
              <a:stCxn id="326" idx="3"/>
              <a:endCxn id="323" idx="1"/>
            </p:cNvCxnSpPr>
            <p:nvPr/>
          </p:nvCxnSpPr>
          <p:spPr>
            <a:xfrm flipH="1" rot="10800000">
              <a:off x="4584584" y="2277534"/>
              <a:ext cx="742500" cy="1201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8" name="Google Shape;338;p38"/>
            <p:cNvSpPr/>
            <p:nvPr/>
          </p:nvSpPr>
          <p:spPr>
            <a:xfrm>
              <a:off x="4955796" y="2975994"/>
              <a:ext cx="1266034" cy="10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zh-TW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領導補位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zh-TW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服事者的心態—耶穌的榜樣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203649"/>
            <a:ext cx="10515600" cy="544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我是你們的主，你們的夫子，尚且洗你們的腳，你們也當彼此洗腳。我給你們作了榜樣，叫你們照著我向你們所做的去做。</a:t>
            </a:r>
            <a:r>
              <a:rPr b="1" lang="zh-TW" sz="3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約十三14-15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耶穌的屬靈權柄不關乎祂的地位或名銜，而是</a:t>
            </a:r>
            <a:r>
              <a:rPr b="1" lang="zh-TW" sz="44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關乎一條手巾。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807440" y="924887"/>
            <a:ext cx="10577119" cy="5293451"/>
            <a:chOff x="1276525" y="933276"/>
            <a:chExt cx="10577119" cy="5293451"/>
          </a:xfrm>
        </p:grpSpPr>
        <p:sp>
          <p:nvSpPr>
            <p:cNvPr id="109" name="Google Shape;109;p5"/>
            <p:cNvSpPr/>
            <p:nvPr/>
          </p:nvSpPr>
          <p:spPr>
            <a:xfrm>
              <a:off x="5327009" y="1742814"/>
              <a:ext cx="2662106" cy="106959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招待同工</a:t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327009" y="4251121"/>
              <a:ext cx="2662106" cy="106959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關懷同工</a:t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191538" y="2812410"/>
              <a:ext cx="2662106" cy="1333848"/>
            </a:xfrm>
            <a:prstGeom prst="roundRect">
              <a:avLst>
                <a:gd fmla="val 16667" name="adj"/>
              </a:avLst>
            </a:prstGeom>
            <a:solidFill>
              <a:srgbClr val="1A535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會眾</a:t>
              </a:r>
              <a:endPara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新朋友</a:t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276525" y="2707547"/>
              <a:ext cx="3308059" cy="1543574"/>
            </a:xfrm>
            <a:prstGeom prst="roundRect">
              <a:avLst>
                <a:gd fmla="val 16667" name="adj"/>
              </a:avLst>
            </a:prstGeom>
            <a:solidFill>
              <a:srgbClr val="FF5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招待關懷</a:t>
              </a:r>
              <a:endPara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組</a:t>
              </a:r>
              <a:endPara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5"/>
            <p:cNvCxnSpPr>
              <a:stCxn id="109" idx="3"/>
              <a:endCxn id="111" idx="1"/>
            </p:cNvCxnSpPr>
            <p:nvPr/>
          </p:nvCxnSpPr>
          <p:spPr>
            <a:xfrm>
              <a:off x="7989115" y="2277612"/>
              <a:ext cx="1202400" cy="1201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4" name="Google Shape;114;p5"/>
            <p:cNvSpPr/>
            <p:nvPr/>
          </p:nvSpPr>
          <p:spPr>
            <a:xfrm>
              <a:off x="8305100" y="1937858"/>
              <a:ext cx="3296874" cy="67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招待會眾/新朋友</a:t>
              </a:r>
              <a:endParaRPr/>
            </a:p>
          </p:txBody>
        </p:sp>
        <p:cxnSp>
          <p:nvCxnSpPr>
            <p:cNvPr id="115" name="Google Shape;115;p5"/>
            <p:cNvCxnSpPr>
              <a:stCxn id="110" idx="3"/>
              <a:endCxn id="111" idx="1"/>
            </p:cNvCxnSpPr>
            <p:nvPr/>
          </p:nvCxnSpPr>
          <p:spPr>
            <a:xfrm flipH="1" rot="10800000">
              <a:off x="7989115" y="3479419"/>
              <a:ext cx="1202400" cy="1306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6" name="Google Shape;116;p5"/>
            <p:cNvSpPr/>
            <p:nvPr/>
          </p:nvSpPr>
          <p:spPr>
            <a:xfrm>
              <a:off x="8246377" y="4641209"/>
              <a:ext cx="3296874" cy="67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關懷會眾/新朋友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5"/>
            <p:cNvCxnSpPr/>
            <p:nvPr/>
          </p:nvCxnSpPr>
          <p:spPr>
            <a:xfrm rot="10800000">
              <a:off x="6842620" y="2812410"/>
              <a:ext cx="0" cy="143871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6691618" y="2810313"/>
              <a:ext cx="0" cy="143871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9" name="Google Shape;119;p5"/>
            <p:cNvSpPr/>
            <p:nvPr/>
          </p:nvSpPr>
          <p:spPr>
            <a:xfrm>
              <a:off x="5991138" y="933276"/>
              <a:ext cx="1333848" cy="604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前線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91138" y="5622720"/>
              <a:ext cx="1333848" cy="604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後勤</a:t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39825" y="2897348"/>
              <a:ext cx="1333848" cy="1136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相互支援</a:t>
              </a:r>
              <a:endParaRPr/>
            </a:p>
          </p:txBody>
        </p:sp>
        <p:cxnSp>
          <p:nvCxnSpPr>
            <p:cNvPr id="122" name="Google Shape;122;p5"/>
            <p:cNvCxnSpPr>
              <a:stCxn id="112" idx="3"/>
              <a:endCxn id="110" idx="1"/>
            </p:cNvCxnSpPr>
            <p:nvPr/>
          </p:nvCxnSpPr>
          <p:spPr>
            <a:xfrm>
              <a:off x="4584584" y="3479334"/>
              <a:ext cx="742500" cy="1306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" name="Google Shape;123;p5"/>
            <p:cNvCxnSpPr>
              <a:stCxn id="112" idx="3"/>
              <a:endCxn id="109" idx="1"/>
            </p:cNvCxnSpPr>
            <p:nvPr/>
          </p:nvCxnSpPr>
          <p:spPr>
            <a:xfrm flipH="1" rot="10800000">
              <a:off x="4584584" y="2277534"/>
              <a:ext cx="742500" cy="1201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4" name="Google Shape;124;p5"/>
            <p:cNvSpPr/>
            <p:nvPr/>
          </p:nvSpPr>
          <p:spPr>
            <a:xfrm>
              <a:off x="4955796" y="2975994"/>
              <a:ext cx="1266034" cy="10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領導補位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178513"/>
            <a:ext cx="62903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"/>
              <a:buNone/>
            </a:pPr>
            <a:r>
              <a:rPr lang="zh-TW" sz="5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招待同工</a:t>
            </a:r>
            <a:endParaRPr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730898" y="1504076"/>
            <a:ext cx="6504992" cy="498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b="1" lang="zh-TW" sz="4000" u="sng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愛心接待信徒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(彼前四9)  及來賓(來十三2；多一8)乃是教會與信徒該有的責任。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招待同工在崇拜中，</a:t>
            </a:r>
            <a:br>
              <a:rPr lang="zh-TW" sz="4000">
                <a:latin typeface="Arial"/>
                <a:ea typeface="Arial"/>
                <a:cs typeface="Arial"/>
                <a:sym typeface="Arial"/>
              </a:rPr>
            </a:br>
            <a:r>
              <a:rPr b="1" lang="zh-TW" sz="40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代表教會</a:t>
            </a:r>
            <a:r>
              <a:rPr lang="zh-TW" sz="4000">
                <a:latin typeface="Arial"/>
                <a:ea typeface="Arial"/>
                <a:cs typeface="Arial"/>
                <a:sym typeface="Arial"/>
              </a:rPr>
              <a:t>負上這個任務，承擔起接待的使命。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178513"/>
            <a:ext cx="10515600" cy="1015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 sz="6000">
                <a:latin typeface="Arial"/>
                <a:ea typeface="Arial"/>
                <a:cs typeface="Arial"/>
                <a:sym typeface="Arial"/>
              </a:rPr>
              <a:t>相關經文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838200" y="1306285"/>
            <a:ext cx="10515600" cy="452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None/>
            </a:pPr>
            <a:r>
              <a:rPr lang="zh-TW" sz="4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你們要互相款待，不發怨言。</a:t>
            </a:r>
            <a:r>
              <a:rPr lang="zh-TW" sz="35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彼前四9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不可忘記用愛心接待客旅；因為曾有接待客旅的，不知不覺就接待了天使。</a:t>
            </a:r>
            <a:r>
              <a:rPr lang="zh-TW"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來十三2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樂意接待遠人，好善，莊重，公平，聖潔自持。</a:t>
            </a:r>
            <a:r>
              <a:rPr lang="zh-TW"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多一8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178513"/>
            <a:ext cx="10515600" cy="1015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 sz="6000">
                <a:latin typeface="Arial"/>
                <a:ea typeface="Arial"/>
                <a:cs typeface="Arial"/>
                <a:sym typeface="Arial"/>
              </a:rPr>
              <a:t>相關經文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306285"/>
            <a:ext cx="10515600" cy="452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你們要互相款待，不發怨言。</a:t>
            </a:r>
            <a:r>
              <a:rPr lang="zh-TW" sz="3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彼前四9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5050"/>
              </a:buClr>
              <a:buSzPts val="4400"/>
              <a:buNone/>
            </a:pPr>
            <a:r>
              <a:rPr lang="zh-TW" sz="44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不可忘記用愛心接待客旅；因為曾有接待客旅的，不知不覺就接待了天使。</a:t>
            </a:r>
            <a:r>
              <a:rPr lang="zh-TW" sz="32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來十三2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樂意接待遠人，好善，莊重，公平，聖潔自持。</a:t>
            </a:r>
            <a:r>
              <a:rPr lang="zh-TW"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多一8</a:t>
            </a:r>
            <a:endParaRPr sz="44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178513"/>
            <a:ext cx="10515600" cy="1015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 sz="6000">
                <a:latin typeface="Arial"/>
                <a:ea typeface="Arial"/>
                <a:cs typeface="Arial"/>
                <a:sym typeface="Arial"/>
              </a:rPr>
              <a:t>相關經文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306285"/>
            <a:ext cx="10515600" cy="452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你們要互相款待，不發怨言。</a:t>
            </a:r>
            <a:r>
              <a:rPr lang="zh-TW" sz="35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彼前四9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4400"/>
              <a:buNone/>
            </a:pPr>
            <a:r>
              <a:rPr lang="zh-TW" sz="4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不可忘記用愛心接待客旅；因為曾有接待客旅的，不知不覺就接待了天使。</a:t>
            </a:r>
            <a:r>
              <a:rPr lang="zh-TW" sz="32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來十三2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A535C"/>
              </a:buClr>
              <a:buSzPts val="4400"/>
              <a:buNone/>
            </a:pPr>
            <a:r>
              <a:rPr lang="zh-TW" sz="4400">
                <a:solidFill>
                  <a:srgbClr val="1A535C"/>
                </a:solidFill>
                <a:latin typeface="Arial"/>
                <a:ea typeface="Arial"/>
                <a:cs typeface="Arial"/>
                <a:sym typeface="Arial"/>
              </a:rPr>
              <a:t>樂意接待遠人，好善，莊重，公平，聖潔自持。</a:t>
            </a:r>
            <a:r>
              <a:rPr lang="zh-TW" sz="3200">
                <a:solidFill>
                  <a:srgbClr val="1A535C"/>
                </a:solidFill>
                <a:latin typeface="Arial"/>
                <a:ea typeface="Arial"/>
                <a:cs typeface="Arial"/>
                <a:sym typeface="Arial"/>
              </a:rPr>
              <a:t>多一8</a:t>
            </a:r>
            <a:endParaRPr sz="4400">
              <a:solidFill>
                <a:srgbClr val="1A53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2021-02-16T07:06:19Z</dcterms:created>
  <dc:creator>柯明邑</dc:creator>
</cp:coreProperties>
</file>