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9" r:id="rId24"/>
    <p:sldId id="274" r:id="rId25"/>
    <p:sldId id="27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7B98C7-D24D-47A9-A4F6-42F9BD9C7160}">
  <a:tblStyle styleId="{967B98C7-D24D-47A9-A4F6-42F9BD9C71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15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416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endingclub.com/info/download-data.ac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7950" y="1232625"/>
            <a:ext cx="7688100" cy="24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 Data Driven Approach </a:t>
            </a:r>
            <a:r>
              <a:rPr lang="en-US" sz="4000" dirty="0" smtClean="0"/>
              <a:t>for making investment decisions using Peer to Peer Lending Platforms</a:t>
            </a:r>
            <a:endParaRPr sz="4000" dirty="0"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86400" y="4252725"/>
            <a:ext cx="26460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William </a:t>
            </a:r>
            <a:r>
              <a:rPr lang="en-US" dirty="0" err="1" smtClean="0"/>
              <a:t>Caisido</a:t>
            </a:r>
            <a:endParaRPr lang="en-US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717575" y="4252725"/>
            <a:ext cx="2454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Mentor: Vishal Ratra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27950" y="3711525"/>
            <a:ext cx="34257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Foundations of Data Science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#4) - Plot of Funded Loan Amounts by Grade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2130"/>
            <a:ext cx="6397505" cy="3861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135" y="782875"/>
            <a:ext cx="4865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Loan Amount Vs. Loan Status divided by Grades: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97505" y="1933197"/>
            <a:ext cx="25998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that the highest </a:t>
            </a:r>
          </a:p>
          <a:p>
            <a:r>
              <a:rPr lang="en-US" dirty="0" smtClean="0"/>
              <a:t>Amounts borrowed and paid </a:t>
            </a:r>
          </a:p>
          <a:p>
            <a:r>
              <a:rPr lang="en-US" dirty="0"/>
              <a:t>b</a:t>
            </a:r>
            <a:r>
              <a:rPr lang="en-US" dirty="0" smtClean="0"/>
              <a:t>ack are around grades B &amp;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6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#5) - Plot of the Interest Rate vs. Grade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428"/>
            <a:ext cx="6185112" cy="40650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2192" y="667062"/>
            <a:ext cx="3418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Interest Rate divided by Grade: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5112" y="1294113"/>
            <a:ext cx="300595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from this graph that</a:t>
            </a:r>
          </a:p>
          <a:p>
            <a:r>
              <a:rPr lang="en-US" dirty="0" smtClean="0"/>
              <a:t>The lowest interest rate a loan with </a:t>
            </a:r>
          </a:p>
          <a:p>
            <a:r>
              <a:rPr lang="en-US" dirty="0" smtClean="0"/>
              <a:t>Grade C gets is 18%. We wouldn’t</a:t>
            </a:r>
          </a:p>
          <a:p>
            <a:r>
              <a:rPr lang="en-US" dirty="0" smtClean="0"/>
              <a:t>Want to invest in loans with grades</a:t>
            </a:r>
          </a:p>
          <a:p>
            <a:r>
              <a:rPr lang="en-US" dirty="0"/>
              <a:t>b</a:t>
            </a:r>
            <a:r>
              <a:rPr lang="en-US" dirty="0" smtClean="0"/>
              <a:t>elow ‘C’, so 18% is the maximum</a:t>
            </a:r>
          </a:p>
          <a:p>
            <a:r>
              <a:rPr lang="en-US" dirty="0" smtClean="0"/>
              <a:t>Interest rate we’d allow on a loan</a:t>
            </a:r>
          </a:p>
          <a:p>
            <a:r>
              <a:rPr lang="en-US" dirty="0"/>
              <a:t>w</a:t>
            </a:r>
            <a:r>
              <a:rPr lang="en-US" dirty="0" smtClean="0"/>
              <a:t>e’d invest in</a:t>
            </a:r>
          </a:p>
        </p:txBody>
      </p:sp>
    </p:spTree>
    <p:extLst>
      <p:ext uri="{BB962C8B-B14F-4D97-AF65-F5344CB8AC3E}">
        <p14:creationId xmlns:p14="http://schemas.microsoft.com/office/powerpoint/2010/main" val="9709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#6) - Plot of Annual Income vs. Loan amount by 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18078"/>
            <a:ext cx="6681960" cy="38254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0212" y="1010301"/>
            <a:ext cx="4266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Annual Income Vs. Funded Loan Amount: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4940" y="1905222"/>
            <a:ext cx="237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 graph we can see</a:t>
            </a:r>
          </a:p>
          <a:p>
            <a:r>
              <a:rPr lang="en-US" dirty="0" smtClean="0"/>
              <a:t>That the sweet spot of loans we want to invest in are loans from 15k- 28k. </a:t>
            </a:r>
          </a:p>
          <a:p>
            <a:endParaRPr lang="en-US" dirty="0"/>
          </a:p>
          <a:p>
            <a:r>
              <a:rPr lang="en-US" dirty="0" smtClean="0"/>
              <a:t>We can also see that the </a:t>
            </a:r>
          </a:p>
          <a:p>
            <a:r>
              <a:rPr lang="en-US" dirty="0" smtClean="0"/>
              <a:t>Minimum annual income we’d want to accept is around 50K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2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0.2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133"/>
            <a:ext cx="6577211" cy="35364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1602" y="978380"/>
            <a:ext cx="267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DTI divided by Grade: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7211" y="1809362"/>
            <a:ext cx="24702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from the graph</a:t>
            </a:r>
          </a:p>
          <a:p>
            <a:r>
              <a:rPr lang="en-US" dirty="0" smtClean="0"/>
              <a:t>that Grades A,B &amp; C have</a:t>
            </a:r>
          </a:p>
          <a:p>
            <a:r>
              <a:rPr lang="en-US" dirty="0" smtClean="0"/>
              <a:t>the most credit depth and </a:t>
            </a:r>
          </a:p>
          <a:p>
            <a:r>
              <a:rPr lang="en-US" dirty="0" smtClean="0"/>
              <a:t>Thus are loans we want to </a:t>
            </a:r>
          </a:p>
          <a:p>
            <a:r>
              <a:rPr lang="en-US" dirty="0" smtClean="0"/>
              <a:t>Invest in. We do not want to</a:t>
            </a:r>
          </a:p>
          <a:p>
            <a:r>
              <a:rPr lang="en-US" dirty="0" smtClean="0"/>
              <a:t>touch any loans with a grade</a:t>
            </a:r>
          </a:p>
          <a:p>
            <a:r>
              <a:rPr lang="en-US" dirty="0"/>
              <a:t>l</a:t>
            </a:r>
            <a:r>
              <a:rPr lang="en-US" dirty="0" smtClean="0"/>
              <a:t>ower than ’C’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0.2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8602"/>
            <a:ext cx="6912660" cy="3956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174" y="566947"/>
            <a:ext cx="5573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customer Delinquents on Accounts within the Last 2 Years: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483" y="1197147"/>
            <a:ext cx="21010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are a few issues</a:t>
            </a:r>
          </a:p>
          <a:p>
            <a:r>
              <a:rPr lang="en-US" dirty="0"/>
              <a:t>w</a:t>
            </a:r>
            <a:r>
              <a:rPr lang="en-US" dirty="0" smtClean="0"/>
              <a:t>ith some of the data</a:t>
            </a:r>
          </a:p>
          <a:p>
            <a:r>
              <a:rPr lang="en-US" dirty="0" smtClean="0"/>
              <a:t>points, but over all </a:t>
            </a:r>
          </a:p>
          <a:p>
            <a:r>
              <a:rPr lang="en-US" dirty="0"/>
              <a:t>t</a:t>
            </a:r>
            <a:r>
              <a:rPr lang="en-US" dirty="0" smtClean="0"/>
              <a:t>here’s a definite trend.</a:t>
            </a:r>
          </a:p>
          <a:p>
            <a:endParaRPr lang="en-US" dirty="0"/>
          </a:p>
          <a:p>
            <a:r>
              <a:rPr lang="en-US" dirty="0" smtClean="0"/>
              <a:t>We don’t want to invest</a:t>
            </a:r>
          </a:p>
          <a:p>
            <a:r>
              <a:rPr lang="en-US" dirty="0"/>
              <a:t>i</a:t>
            </a:r>
            <a:r>
              <a:rPr lang="en-US" dirty="0" smtClean="0"/>
              <a:t>n ANY loans that have</a:t>
            </a:r>
          </a:p>
          <a:p>
            <a:r>
              <a:rPr lang="en-US" dirty="0"/>
              <a:t>e</a:t>
            </a:r>
            <a:r>
              <a:rPr lang="en-US" dirty="0" smtClean="0"/>
              <a:t>ven 1 delinquent on </a:t>
            </a:r>
          </a:p>
          <a:p>
            <a:r>
              <a:rPr lang="en-US" dirty="0"/>
              <a:t>t</a:t>
            </a:r>
            <a:r>
              <a:rPr lang="en-US" dirty="0" smtClean="0"/>
              <a:t>hem.</a:t>
            </a:r>
          </a:p>
          <a:p>
            <a:endParaRPr lang="en-US" dirty="0"/>
          </a:p>
          <a:p>
            <a:r>
              <a:rPr lang="en-US" dirty="0" smtClean="0"/>
              <a:t>We can see from the </a:t>
            </a:r>
          </a:p>
          <a:p>
            <a:r>
              <a:rPr lang="en-US" dirty="0"/>
              <a:t>g</a:t>
            </a:r>
            <a:r>
              <a:rPr lang="en-US" dirty="0" smtClean="0"/>
              <a:t>raph that loans with </a:t>
            </a:r>
          </a:p>
          <a:p>
            <a:r>
              <a:rPr lang="en-US" dirty="0"/>
              <a:t>e</a:t>
            </a:r>
            <a:r>
              <a:rPr lang="en-US" dirty="0" smtClean="0"/>
              <a:t>ven only 1 delinquent</a:t>
            </a:r>
          </a:p>
          <a:p>
            <a:r>
              <a:rPr lang="en-US" dirty="0"/>
              <a:t>o</a:t>
            </a:r>
            <a:r>
              <a:rPr lang="en-US" dirty="0" smtClean="0"/>
              <a:t>nly have an 80% </a:t>
            </a:r>
          </a:p>
          <a:p>
            <a:r>
              <a:rPr lang="en-US" dirty="0"/>
              <a:t>p</a:t>
            </a:r>
            <a:r>
              <a:rPr lang="en-US" dirty="0" smtClean="0"/>
              <a:t>robability of being paid</a:t>
            </a:r>
          </a:p>
          <a:p>
            <a:r>
              <a:rPr lang="en-US" dirty="0"/>
              <a:t>b</a:t>
            </a:r>
            <a:r>
              <a:rPr lang="en-US" dirty="0" smtClean="0"/>
              <a:t>ack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8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0.2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65"/>
            <a:ext cx="6740802" cy="3885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644" y="884822"/>
            <a:ext cx="4535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Revolving Credit Utilization divided by Grade: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0802" y="2109601"/>
            <a:ext cx="25295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one is very interesting.</a:t>
            </a:r>
          </a:p>
          <a:p>
            <a:r>
              <a:rPr lang="en-US" dirty="0" smtClean="0"/>
              <a:t>We see that even up to 30%</a:t>
            </a:r>
          </a:p>
          <a:p>
            <a:r>
              <a:rPr lang="en-US" dirty="0" smtClean="0"/>
              <a:t>Utilization can still have an</a:t>
            </a:r>
          </a:p>
          <a:p>
            <a:r>
              <a:rPr lang="en-US" dirty="0" smtClean="0"/>
              <a:t>‘A’ Grade. </a:t>
            </a:r>
          </a:p>
          <a:p>
            <a:endParaRPr lang="en-US" dirty="0"/>
          </a:p>
          <a:p>
            <a:r>
              <a:rPr lang="en-US" dirty="0" smtClean="0"/>
              <a:t>We want to avoid</a:t>
            </a:r>
          </a:p>
          <a:p>
            <a:r>
              <a:rPr lang="en-US" dirty="0"/>
              <a:t>l</a:t>
            </a:r>
            <a:r>
              <a:rPr lang="en-US" dirty="0" smtClean="0"/>
              <a:t>oans where the Utilization</a:t>
            </a:r>
          </a:p>
          <a:p>
            <a:r>
              <a:rPr lang="en-US" dirty="0" smtClean="0"/>
              <a:t>Is over 50%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6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03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956"/>
            <a:ext cx="6939394" cy="37415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86" y="942661"/>
            <a:ext cx="406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Total Accounts Open divided by Grade: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7722" y="1318078"/>
            <a:ext cx="23262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this graph, we can </a:t>
            </a:r>
          </a:p>
          <a:p>
            <a:r>
              <a:rPr lang="en-US" dirty="0"/>
              <a:t>s</a:t>
            </a:r>
            <a:r>
              <a:rPr lang="en-US" dirty="0" smtClean="0"/>
              <a:t>ee that this isn’t the factor</a:t>
            </a:r>
          </a:p>
          <a:p>
            <a:r>
              <a:rPr lang="en-US" dirty="0"/>
              <a:t>w</a:t>
            </a:r>
            <a:r>
              <a:rPr lang="en-US" dirty="0" smtClean="0"/>
              <a:t>ith the highest impact, </a:t>
            </a:r>
          </a:p>
          <a:p>
            <a:r>
              <a:rPr lang="en-US" dirty="0"/>
              <a:t>b</a:t>
            </a:r>
            <a:r>
              <a:rPr lang="en-US" dirty="0" smtClean="0"/>
              <a:t>ut it looks like more is </a:t>
            </a:r>
          </a:p>
          <a:p>
            <a:r>
              <a:rPr lang="en-US" dirty="0"/>
              <a:t>b</a:t>
            </a:r>
            <a:r>
              <a:rPr lang="en-US" dirty="0" smtClean="0"/>
              <a:t>etter when it comes to </a:t>
            </a:r>
          </a:p>
          <a:p>
            <a:r>
              <a:rPr lang="en-US" dirty="0" smtClean="0"/>
              <a:t>Accounts Open</a:t>
            </a:r>
          </a:p>
        </p:txBody>
      </p:sp>
    </p:spTree>
    <p:extLst>
      <p:ext uri="{BB962C8B-B14F-4D97-AF65-F5344CB8AC3E}">
        <p14:creationId xmlns:p14="http://schemas.microsoft.com/office/powerpoint/2010/main" val="4192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435"/>
            <a:ext cx="6840214" cy="3700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6152" y="932197"/>
            <a:ext cx="4226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Total Current Balances divided by Grade: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1003" y="1876279"/>
            <a:ext cx="23229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one is harder to make</a:t>
            </a:r>
          </a:p>
          <a:p>
            <a:r>
              <a:rPr lang="en-US" dirty="0"/>
              <a:t>s</a:t>
            </a:r>
            <a:r>
              <a:rPr lang="en-US" dirty="0" smtClean="0"/>
              <a:t>ense of, but it looks like </a:t>
            </a:r>
          </a:p>
          <a:p>
            <a:r>
              <a:rPr lang="en-US" dirty="0"/>
              <a:t>y</a:t>
            </a:r>
            <a:r>
              <a:rPr lang="en-US" dirty="0" smtClean="0"/>
              <a:t>ou want total current </a:t>
            </a:r>
          </a:p>
          <a:p>
            <a:r>
              <a:rPr lang="en-US" dirty="0"/>
              <a:t>b</a:t>
            </a:r>
            <a:r>
              <a:rPr lang="en-US" dirty="0" smtClean="0"/>
              <a:t>alances across all credit</a:t>
            </a:r>
          </a:p>
          <a:p>
            <a:r>
              <a:rPr lang="en-US" dirty="0"/>
              <a:t>a</a:t>
            </a:r>
            <a:r>
              <a:rPr lang="en-US" dirty="0" smtClean="0"/>
              <a:t>ccounts to be lower </a:t>
            </a:r>
          </a:p>
          <a:p>
            <a:r>
              <a:rPr lang="en-US" dirty="0" smtClean="0"/>
              <a:t>(which makes sense)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12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38340"/>
            <a:ext cx="6493348" cy="4005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291" y="487808"/>
            <a:ext cx="3917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Graph of Accounts Opened by Customer in the </a:t>
            </a:r>
          </a:p>
          <a:p>
            <a:pPr algn="ctr"/>
            <a:r>
              <a:rPr lang="en-US" dirty="0" smtClean="0"/>
              <a:t>Last 24 Months divided by Grade: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77211" y="1749449"/>
            <a:ext cx="238039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see from the graph</a:t>
            </a:r>
          </a:p>
          <a:p>
            <a:r>
              <a:rPr lang="en-US" dirty="0" smtClean="0"/>
              <a:t>that Grades B &amp; C are </a:t>
            </a:r>
          </a:p>
          <a:p>
            <a:r>
              <a:rPr lang="en-US" dirty="0"/>
              <a:t>o</a:t>
            </a:r>
            <a:r>
              <a:rPr lang="en-US" dirty="0" smtClean="0"/>
              <a:t>pening the most accounts,</a:t>
            </a:r>
          </a:p>
          <a:p>
            <a:r>
              <a:rPr lang="en-US" dirty="0"/>
              <a:t>p</a:t>
            </a:r>
            <a:r>
              <a:rPr lang="en-US" dirty="0" smtClean="0"/>
              <a:t>robably because they are </a:t>
            </a:r>
          </a:p>
          <a:p>
            <a:r>
              <a:rPr lang="en-US" dirty="0"/>
              <a:t>b</a:t>
            </a:r>
            <a:r>
              <a:rPr lang="en-US" dirty="0" smtClean="0"/>
              <a:t>uilding their credit. </a:t>
            </a:r>
          </a:p>
          <a:p>
            <a:endParaRPr lang="en-US" dirty="0"/>
          </a:p>
          <a:p>
            <a:r>
              <a:rPr lang="en-US" dirty="0" smtClean="0"/>
              <a:t>Grade A have slowed down </a:t>
            </a:r>
          </a:p>
          <a:p>
            <a:r>
              <a:rPr lang="en-US" dirty="0" smtClean="0"/>
              <a:t>on opening new credit </a:t>
            </a:r>
          </a:p>
          <a:p>
            <a:r>
              <a:rPr lang="en-US" dirty="0" smtClean="0"/>
              <a:t>accounts, probably</a:t>
            </a:r>
          </a:p>
          <a:p>
            <a:r>
              <a:rPr lang="en-US" dirty="0"/>
              <a:t>b</a:t>
            </a:r>
            <a:r>
              <a:rPr lang="en-US" dirty="0" smtClean="0"/>
              <a:t>ecause they don’t need to </a:t>
            </a:r>
          </a:p>
          <a:p>
            <a:r>
              <a:rPr lang="en-US" dirty="0" smtClean="0"/>
              <a:t>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9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1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9390"/>
            <a:ext cx="6773744" cy="3664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8606" y="969262"/>
            <a:ext cx="3298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Mortgage accounts by Grade: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7722" y="1845309"/>
            <a:ext cx="23731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see that the majority of</a:t>
            </a:r>
          </a:p>
          <a:p>
            <a:r>
              <a:rPr lang="en-US" dirty="0" smtClean="0"/>
              <a:t>accounts with mortgages </a:t>
            </a:r>
          </a:p>
          <a:p>
            <a:r>
              <a:rPr lang="en-US" dirty="0" smtClean="0"/>
              <a:t>get graded as B &amp; C.</a:t>
            </a:r>
          </a:p>
          <a:p>
            <a:endParaRPr lang="en-US" dirty="0"/>
          </a:p>
          <a:p>
            <a:r>
              <a:rPr lang="en-US" dirty="0" smtClean="0"/>
              <a:t>Most likely because when </a:t>
            </a:r>
          </a:p>
          <a:p>
            <a:r>
              <a:rPr lang="en-US" dirty="0"/>
              <a:t>y</a:t>
            </a:r>
            <a:r>
              <a:rPr lang="en-US" dirty="0" smtClean="0"/>
              <a:t>ou take out a mortgage</a:t>
            </a:r>
          </a:p>
          <a:p>
            <a:r>
              <a:rPr lang="en-US" dirty="0"/>
              <a:t>i</a:t>
            </a:r>
            <a:r>
              <a:rPr lang="en-US" dirty="0" smtClean="0"/>
              <a:t>t immediately increases </a:t>
            </a:r>
          </a:p>
          <a:p>
            <a:r>
              <a:rPr lang="en-US" dirty="0"/>
              <a:t>y</a:t>
            </a:r>
            <a:r>
              <a:rPr lang="en-US" dirty="0" smtClean="0"/>
              <a:t>our DTI and thus drops</a:t>
            </a:r>
          </a:p>
          <a:p>
            <a:r>
              <a:rPr lang="en-US" dirty="0"/>
              <a:t>y</a:t>
            </a:r>
            <a:r>
              <a:rPr lang="en-US" dirty="0" smtClean="0"/>
              <a:t>our credit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1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Motivation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Objective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Domain Knowledge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Data </a:t>
            </a:r>
            <a:r>
              <a:rPr lang="en" sz="1500" dirty="0" smtClean="0"/>
              <a:t>Set</a:t>
            </a:r>
            <a:r>
              <a:rPr lang="en-US" sz="1500" dirty="0" smtClean="0"/>
              <a:t> &amp; Approach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Exploratory Data Analysis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Visually Modeling Data Relationships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Results &amp; Discussion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22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5746"/>
            <a:ext cx="6661466" cy="3597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8231" y="1022526"/>
            <a:ext cx="43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Graph of Number of Accounts Ever </a:t>
            </a:r>
            <a:r>
              <a:rPr lang="en-US" dirty="0"/>
              <a:t>G</a:t>
            </a:r>
            <a:r>
              <a:rPr lang="en-US" dirty="0" smtClean="0"/>
              <a:t>one </a:t>
            </a:r>
            <a:r>
              <a:rPr lang="en-US" dirty="0"/>
              <a:t>M</a:t>
            </a:r>
            <a:r>
              <a:rPr lang="en-US" dirty="0" smtClean="0"/>
              <a:t>ore than </a:t>
            </a:r>
          </a:p>
          <a:p>
            <a:pPr algn="ctr"/>
            <a:r>
              <a:rPr lang="en-US" dirty="0" smtClean="0"/>
              <a:t>120 Days Past Due Divided by Grade: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1466" y="1852071"/>
            <a:ext cx="23703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very confusing </a:t>
            </a:r>
          </a:p>
          <a:p>
            <a:r>
              <a:rPr lang="en-US" dirty="0"/>
              <a:t>d</a:t>
            </a:r>
            <a:r>
              <a:rPr lang="en-US" dirty="0" smtClean="0"/>
              <a:t>istribution. Could be </a:t>
            </a:r>
          </a:p>
          <a:p>
            <a:r>
              <a:rPr lang="en-US" dirty="0" smtClean="0"/>
              <a:t>because most people have</a:t>
            </a:r>
          </a:p>
          <a:p>
            <a:r>
              <a:rPr lang="en-US" dirty="0"/>
              <a:t>a</a:t>
            </a:r>
            <a:r>
              <a:rPr lang="en-US" dirty="0" smtClean="0"/>
              <a:t>verage credit and may </a:t>
            </a:r>
          </a:p>
          <a:p>
            <a:r>
              <a:rPr lang="en-US" dirty="0"/>
              <a:t>h</a:t>
            </a:r>
            <a:r>
              <a:rPr lang="en-US" dirty="0" smtClean="0"/>
              <a:t>ave 1 or 2 times they’ve </a:t>
            </a:r>
          </a:p>
          <a:p>
            <a:r>
              <a:rPr lang="en-US" dirty="0"/>
              <a:t>g</a:t>
            </a:r>
            <a:r>
              <a:rPr lang="en-US" dirty="0" smtClean="0"/>
              <a:t>one past due more than </a:t>
            </a:r>
          </a:p>
          <a:p>
            <a:r>
              <a:rPr lang="en-US" dirty="0" smtClean="0"/>
              <a:t>120 days.</a:t>
            </a:r>
          </a:p>
          <a:p>
            <a:endParaRPr lang="en-US" dirty="0"/>
          </a:p>
          <a:p>
            <a:r>
              <a:rPr lang="en-US" dirty="0" smtClean="0"/>
              <a:t>There may also be limited </a:t>
            </a:r>
          </a:p>
          <a:p>
            <a:r>
              <a:rPr lang="en-US" dirty="0"/>
              <a:t>d</a:t>
            </a:r>
            <a:r>
              <a:rPr lang="en-US" dirty="0" smtClean="0"/>
              <a:t>ata points in the data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7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2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305"/>
            <a:ext cx="5882350" cy="3981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6938" y="766882"/>
            <a:ext cx="408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Number of Active Revolving </a:t>
            </a:r>
            <a:r>
              <a:rPr lang="en-US" dirty="0" err="1" smtClean="0"/>
              <a:t>Tradelines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45918" y="335511"/>
            <a:ext cx="281915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Much like the graph of  Accounts </a:t>
            </a:r>
          </a:p>
          <a:p>
            <a:r>
              <a:rPr lang="en-US" dirty="0" smtClean="0"/>
              <a:t>Opened in the last 24 Months, it </a:t>
            </a:r>
          </a:p>
          <a:p>
            <a:r>
              <a:rPr lang="en-US" dirty="0"/>
              <a:t>l</a:t>
            </a:r>
            <a:r>
              <a:rPr lang="en-US" dirty="0" smtClean="0"/>
              <a:t>ooks like Grade A customers </a:t>
            </a:r>
          </a:p>
          <a:p>
            <a:r>
              <a:rPr lang="en-US" dirty="0"/>
              <a:t>h</a:t>
            </a:r>
            <a:r>
              <a:rPr lang="en-US" dirty="0" smtClean="0"/>
              <a:t>ave enough credit lines open. </a:t>
            </a:r>
          </a:p>
          <a:p>
            <a:endParaRPr lang="en-US" dirty="0"/>
          </a:p>
          <a:p>
            <a:r>
              <a:rPr lang="en-US" dirty="0" smtClean="0"/>
              <a:t>Grades B &amp; C might have more </a:t>
            </a:r>
          </a:p>
          <a:p>
            <a:r>
              <a:rPr lang="en-US" dirty="0"/>
              <a:t>o</a:t>
            </a:r>
            <a:r>
              <a:rPr lang="en-US" dirty="0" smtClean="0"/>
              <a:t>pen since they’re trying to </a:t>
            </a:r>
          </a:p>
          <a:p>
            <a:r>
              <a:rPr lang="en-US" dirty="0"/>
              <a:t>b</a:t>
            </a:r>
            <a:r>
              <a:rPr lang="en-US" dirty="0" smtClean="0"/>
              <a:t>uild credit or are actively paying</a:t>
            </a:r>
          </a:p>
          <a:p>
            <a:r>
              <a:rPr lang="en-US" dirty="0"/>
              <a:t>o</a:t>
            </a:r>
            <a:r>
              <a:rPr lang="en-US" dirty="0" smtClean="0"/>
              <a:t>n cars and homes. Grade A </a:t>
            </a:r>
          </a:p>
          <a:p>
            <a:r>
              <a:rPr lang="en-US" dirty="0"/>
              <a:t>c</a:t>
            </a:r>
            <a:r>
              <a:rPr lang="en-US" dirty="0" smtClean="0"/>
              <a:t>ustomers may have paid those </a:t>
            </a:r>
          </a:p>
          <a:p>
            <a:r>
              <a:rPr lang="en-US" dirty="0"/>
              <a:t>l</a:t>
            </a:r>
            <a:r>
              <a:rPr lang="en-US" dirty="0" smtClean="0"/>
              <a:t>oans off and closed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94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4-29 at 11.31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165"/>
            <a:ext cx="7135442" cy="38690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9622" y="950388"/>
            <a:ext cx="4126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Graph of Customer’s Tax Liens divided by Grade: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60090" y="2091481"/>
            <a:ext cx="18517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again, it looks</a:t>
            </a:r>
          </a:p>
          <a:p>
            <a:r>
              <a:rPr lang="en-US" dirty="0"/>
              <a:t>l</a:t>
            </a:r>
            <a:r>
              <a:rPr lang="en-US" dirty="0" smtClean="0"/>
              <a:t>ike we might just not</a:t>
            </a:r>
          </a:p>
          <a:p>
            <a:r>
              <a:rPr lang="en-US" dirty="0"/>
              <a:t>h</a:t>
            </a:r>
            <a:r>
              <a:rPr lang="en-US" dirty="0" smtClean="0"/>
              <a:t>ave enough data </a:t>
            </a:r>
          </a:p>
          <a:p>
            <a:r>
              <a:rPr lang="en-US" dirty="0"/>
              <a:t>p</a:t>
            </a:r>
            <a:r>
              <a:rPr lang="en-US" dirty="0" smtClean="0"/>
              <a:t>oints in the set to </a:t>
            </a:r>
          </a:p>
          <a:p>
            <a:r>
              <a:rPr lang="en-US" dirty="0"/>
              <a:t>m</a:t>
            </a:r>
            <a:r>
              <a:rPr lang="en-US" dirty="0" smtClean="0"/>
              <a:t>ake accurate </a:t>
            </a:r>
          </a:p>
          <a:p>
            <a:r>
              <a:rPr lang="en-US" dirty="0" smtClean="0"/>
              <a:t>predictions.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What to Look For: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25"/>
          </a:xfrm>
        </p:spPr>
        <p:txBody>
          <a:bodyPr/>
          <a:lstStyle/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 smtClean="0"/>
              <a:t>Terms: 36 Months </a:t>
            </a:r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 smtClean="0"/>
              <a:t>Grades</a:t>
            </a:r>
            <a:r>
              <a:rPr lang="en" sz="1500" dirty="0"/>
              <a:t>: A,B &amp; C</a:t>
            </a:r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/>
              <a:t>Loan Amounts: Under 25k</a:t>
            </a:r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/>
              <a:t>Interest Rate: Anything under 18%</a:t>
            </a:r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/>
              <a:t>Annual Income: Over ~50k (Especially relative to loan amount)</a:t>
            </a:r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/>
              <a:t>DTI/Revolving Credit Utilized: in the 10%-50% Range (~30% is the sweet spot)</a:t>
            </a:r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/>
              <a:t>Delinquents: </a:t>
            </a:r>
            <a:r>
              <a:rPr lang="en" sz="1500" dirty="0" smtClean="0"/>
              <a:t>0</a:t>
            </a:r>
            <a:endParaRPr lang="en" sz="1500" dirty="0"/>
          </a:p>
          <a:p>
            <a:pPr marL="419100" indent="-285750">
              <a:buClr>
                <a:srgbClr val="22FF07"/>
              </a:buClr>
              <a:buSzPct val="100000"/>
              <a:buFont typeface="Wingdings" charset="2"/>
              <a:buChar char="ü"/>
            </a:pPr>
            <a:r>
              <a:rPr lang="en" sz="1500" dirty="0"/>
              <a:t>Accounts Open/ in the last 24 months: More is better!</a:t>
            </a:r>
            <a:endParaRPr lang="en" sz="1500" dirty="0"/>
          </a:p>
        </p:txBody>
      </p:sp>
    </p:spTree>
    <p:extLst>
      <p:ext uri="{BB962C8B-B14F-4D97-AF65-F5344CB8AC3E}">
        <p14:creationId xmlns:p14="http://schemas.microsoft.com/office/powerpoint/2010/main" val="1548390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92250" y="1318650"/>
            <a:ext cx="7763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23850"/>
            <a:r>
              <a:rPr lang="en" sz="2800" dirty="0"/>
              <a:t>What to Avoid: </a:t>
            </a:r>
            <a:endParaRPr lang="en" sz="2800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735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 smtClean="0"/>
              <a:t>Terms</a:t>
            </a:r>
            <a:r>
              <a:rPr lang="en" sz="1500" dirty="0"/>
              <a:t>: longer than 36 Months  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/>
              <a:t>Grades: D,E,F,G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/>
              <a:t>Loan Amounts: in the higher end (anything really over 30k)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/>
              <a:t>Interest rate: Anything over 18% 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/>
              <a:t>Annual Income: under ~50K (Especially when combined with higher loan amounts)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/>
              <a:t>DTI/Revolving Credit Utilized: under 10% or over 50% 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/>
              <a:t>Delinquents in the past 2 years: ANY loans where the customer had </a:t>
            </a:r>
            <a:r>
              <a:rPr lang="en" sz="1500" dirty="0" smtClean="0"/>
              <a:t>delinquents</a:t>
            </a:r>
          </a:p>
          <a:p>
            <a:pPr marL="419100" indent="-285750">
              <a:buSzPct val="50000"/>
              <a:buFont typeface="Lucida Grande"/>
              <a:buChar char="❌"/>
            </a:pPr>
            <a:r>
              <a:rPr lang="en" sz="1500" dirty="0" smtClean="0"/>
              <a:t>Accounts </a:t>
            </a:r>
            <a:r>
              <a:rPr lang="en" sz="1500" dirty="0"/>
              <a:t>Open/in the last 24 M</a:t>
            </a:r>
            <a:r>
              <a:rPr lang="en" sz="1500" dirty="0" smtClean="0"/>
              <a:t>onths</a:t>
            </a:r>
            <a:r>
              <a:rPr lang="en" sz="1500" dirty="0"/>
              <a:t>: Low to zero. You want to see them growing their </a:t>
            </a:r>
            <a:r>
              <a:rPr lang="en" sz="1500" dirty="0" smtClean="0"/>
              <a:t>credit</a:t>
            </a:r>
          </a:p>
          <a:p>
            <a:pPr marL="419100" indent="-285750">
              <a:buSzPct val="50000"/>
              <a:buFont typeface="Lucida Grande"/>
              <a:buChar char="❌"/>
            </a:pPr>
            <a:endParaRPr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Create a customizable dashboard that tracks all of the variables in each loan 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Create a predictive model that wil</a:t>
            </a:r>
            <a:r>
              <a:rPr lang="en-US" sz="1500" dirty="0" smtClean="0"/>
              <a:t>l beat native accuracy </a:t>
            </a:r>
            <a:endParaRPr sz="1500" dirty="0"/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We can also create an automated program (or AI even) that will pick loans for us automatically based off of the criteria we set. 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727650" y="644275"/>
            <a:ext cx="7688700" cy="19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727650" y="2723175"/>
            <a:ext cx="76887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Lending Club is the largest P2P Lending Company in the world </a:t>
            </a:r>
            <a:r>
              <a:rPr lang="en-US" sz="1500" dirty="0" smtClean="0"/>
              <a:t>(Over 15 $Billion in loans originated)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Borrowers can request loans, which </a:t>
            </a:r>
            <a:r>
              <a:rPr lang="en-US" sz="1500" dirty="0" smtClean="0"/>
              <a:t>can be funded by anyone who wants to invest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But how do you know which loans to choose?</a:t>
            </a:r>
            <a:endParaRPr sz="1500" dirty="0" smtClean="0"/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What are the factors we need to pay attention to when investing if we want to generate a return and avoid any losses?</a:t>
            </a:r>
          </a:p>
          <a:p>
            <a: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endParaRPr sz="1500" dirty="0" smtClean="0"/>
          </a:p>
        </p:txBody>
      </p:sp>
      <p:pic>
        <p:nvPicPr>
          <p:cNvPr id="2" name="Picture 1" descr="stock-investing-300x22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850" y="599100"/>
            <a:ext cx="2857500" cy="2042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The goal of this project is </a:t>
            </a:r>
            <a:r>
              <a:rPr lang="en" sz="1500" dirty="0" smtClean="0"/>
              <a:t>to</a:t>
            </a:r>
            <a:r>
              <a:rPr lang="en-US" sz="1500" dirty="0" smtClean="0"/>
              <a:t>:</a:t>
            </a:r>
            <a:endParaRPr sz="1500" dirty="0"/>
          </a:p>
          <a:p>
            <a:pPr marL="457200" lvl="0" indent="-323850" rtl="0"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" sz="1500" dirty="0"/>
              <a:t>Extract understandable patterns and associations from data through </a:t>
            </a:r>
            <a:r>
              <a:rPr lang="en-US" sz="1500" dirty="0" smtClean="0"/>
              <a:t>machine learnin</a:t>
            </a:r>
            <a:r>
              <a:rPr lang="en-US" sz="1500" dirty="0" smtClean="0"/>
              <a:t>g and </a:t>
            </a:r>
            <a:r>
              <a:rPr lang="en" sz="1500" dirty="0" smtClean="0"/>
              <a:t>data </a:t>
            </a:r>
            <a:r>
              <a:rPr lang="en" sz="1500" dirty="0"/>
              <a:t>visualisation.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Recommend a secure strategy for choosing which loans to invest in based off th</a:t>
            </a:r>
            <a:r>
              <a:rPr lang="en-US" sz="1500" dirty="0" smtClean="0"/>
              <a:t>e data</a:t>
            </a:r>
            <a:endParaRPr sz="1500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Knowledge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729450" y="1761432"/>
            <a:ext cx="7688700" cy="326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High Risk Borrowers have higher Interest Rates, which means they may have trouble paying heir loans back, but you make more money investing in their loans. 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Low Risk Borrowers have lower interest rates because their behaviors suggest they have a much higher chance of paying their loans back. You make less money off of them, but have a higher chance of getting a return than High </a:t>
            </a:r>
            <a:r>
              <a:rPr lang="en-US" sz="1500" dirty="0"/>
              <a:t>R</a:t>
            </a:r>
            <a:r>
              <a:rPr lang="en-US" sz="1500" dirty="0" smtClean="0"/>
              <a:t>isk </a:t>
            </a:r>
            <a:r>
              <a:rPr lang="en-US" sz="1500" dirty="0"/>
              <a:t>B</a:t>
            </a:r>
            <a:r>
              <a:rPr lang="en-US" sz="1500" dirty="0" smtClean="0"/>
              <a:t>orrowers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The worst thing that can happen is a custome</a:t>
            </a:r>
            <a:r>
              <a:rPr lang="en-US" sz="1500" dirty="0" smtClean="0"/>
              <a:t>r fails to pay back their loan (it is charged off) You do not recover any of the money you provided to fund their loan.</a:t>
            </a:r>
            <a:endParaRPr sz="1500" dirty="0" smtClean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 dirty="0" smtClean="0"/>
              <a:t>The ideal loan is one that has an interest rate high enough for us to make good money, but also has a high chance of being paid back</a:t>
            </a:r>
            <a:endParaRPr sz="1500" dirty="0"/>
          </a:p>
          <a:p>
            <a:pPr lvl="0" indent="-323850">
              <a:buSzPts val="1500"/>
              <a:buChar char="❖"/>
            </a:pPr>
            <a:r>
              <a:rPr lang="en-US" sz="1500" dirty="0"/>
              <a:t>To invest smartly we need to figure out which attributes are highly correlated customers charging off </a:t>
            </a:r>
            <a:r>
              <a:rPr lang="en-US" sz="1500" dirty="0" smtClean="0"/>
              <a:t>/ paying their loans in full and invest with those in mind.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 smtClean="0"/>
              <a:t>Set</a:t>
            </a:r>
            <a:r>
              <a:rPr lang="en-US" dirty="0" smtClean="0"/>
              <a:t> &amp; Approach</a:t>
            </a:r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98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Lending Club’s Data Set,</a:t>
            </a:r>
            <a:r>
              <a:rPr lang="en" sz="1500" dirty="0" smtClean="0"/>
              <a:t> </a:t>
            </a:r>
            <a:r>
              <a:rPr lang="en-US" sz="1500" dirty="0" smtClean="0"/>
              <a:t>Years 2012 - 2017</a:t>
            </a:r>
            <a:r>
              <a:rPr lang="en" sz="1500" dirty="0" smtClean="0"/>
              <a:t> </a:t>
            </a:r>
            <a:endParaRPr sz="1500" dirty="0"/>
          </a:p>
          <a:p>
            <a:pPr marL="457200" lvl="0" indent="-323850" rtl="0">
              <a:spcBef>
                <a:spcPts val="160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Available f</a:t>
            </a:r>
            <a:r>
              <a:rPr lang="en" sz="1500" dirty="0" smtClean="0"/>
              <a:t>rom </a:t>
            </a:r>
            <a:r>
              <a:rPr lang="en-US" sz="1500" dirty="0" smtClean="0"/>
              <a:t>Lending Club’s Website</a:t>
            </a:r>
            <a:endParaRPr sz="1500" dirty="0"/>
          </a:p>
          <a:p>
            <a:pPr lvl="0" indent="-323850">
              <a:buSzPts val="1500"/>
              <a:buChar char="➢"/>
            </a:pPr>
            <a:r>
              <a:rPr lang="en-US" sz="1500" dirty="0">
                <a:hlinkClick r:id="rId3"/>
              </a:rPr>
              <a:t>https://www.lendingclub.com/info/download-</a:t>
            </a:r>
            <a:r>
              <a:rPr lang="en-US" sz="1500" dirty="0" smtClean="0">
                <a:hlinkClick r:id="rId3"/>
              </a:rPr>
              <a:t>data.action</a:t>
            </a:r>
            <a:endParaRPr lang="en-US" sz="1500" dirty="0" smtClean="0"/>
          </a:p>
          <a:p>
            <a:pPr lvl="0" indent="-323850">
              <a:buSzPts val="1500"/>
              <a:buChar char="➢"/>
            </a:pPr>
            <a:r>
              <a:rPr lang="en-US" sz="1500" dirty="0" smtClean="0"/>
              <a:t>Raw Data - 145 Variables / 1,722,935 Observations</a:t>
            </a:r>
          </a:p>
          <a:p>
            <a:pPr lvl="0" indent="-323850">
              <a:buSzPts val="1500"/>
              <a:buChar char="➢"/>
            </a:pPr>
            <a:r>
              <a:rPr lang="en-US" sz="1500" dirty="0" smtClean="0"/>
              <a:t>Cleaned Data </a:t>
            </a:r>
            <a:r>
              <a:rPr lang="mr-IN" sz="1500" dirty="0" smtClean="0"/>
              <a:t>–</a:t>
            </a:r>
            <a:r>
              <a:rPr lang="en-US" sz="1500" dirty="0" smtClean="0"/>
              <a:t> 32 Variables / 721,719 Observations</a:t>
            </a:r>
          </a:p>
          <a:p>
            <a:pPr lvl="0" indent="-323850">
              <a:buSzPts val="1500"/>
              <a:buChar char="➢"/>
            </a:pPr>
            <a:r>
              <a:rPr lang="en-US" sz="1500" dirty="0" smtClean="0"/>
              <a:t>Use </a:t>
            </a:r>
            <a:r>
              <a:rPr lang="en-US" sz="1500" dirty="0" err="1" smtClean="0"/>
              <a:t>glm</a:t>
            </a:r>
            <a:r>
              <a:rPr lang="en-US" sz="1500" dirty="0" smtClean="0"/>
              <a:t>() function to inspect correlational </a:t>
            </a:r>
            <a:r>
              <a:rPr lang="en-US" sz="1500" dirty="0" err="1" smtClean="0"/>
              <a:t>relatioships</a:t>
            </a:r>
            <a:endParaRPr lang="en-US" sz="1500" dirty="0" smtClean="0"/>
          </a:p>
          <a:p>
            <a:pPr lvl="0" indent="-323850">
              <a:buSzPts val="1500"/>
              <a:buChar char="➢"/>
            </a:pPr>
            <a:r>
              <a:rPr lang="en-US" sz="1500" dirty="0" smtClean="0"/>
              <a:t>Use </a:t>
            </a:r>
            <a:r>
              <a:rPr lang="en-US" sz="1500" dirty="0" err="1" smtClean="0"/>
              <a:t>stepAIC</a:t>
            </a:r>
            <a:r>
              <a:rPr lang="en-US" sz="1500" dirty="0" smtClean="0"/>
              <a:t>() Function to extract only variables that are </a:t>
            </a:r>
            <a:r>
              <a:rPr lang="en-US" sz="1500" dirty="0" err="1" smtClean="0"/>
              <a:t>signifigantly</a:t>
            </a:r>
            <a:r>
              <a:rPr lang="en-US" sz="1500" dirty="0" smtClean="0"/>
              <a:t> correlated to loan status “Charged Off”</a:t>
            </a:r>
          </a:p>
          <a:p>
            <a:pPr lvl="0" indent="-323850">
              <a:buSzPts val="1500"/>
              <a:buChar char="➢"/>
            </a:pPr>
            <a:r>
              <a:rPr lang="en-US" sz="1500" dirty="0" smtClean="0"/>
              <a:t> Use ggplot2() to visualize data and understand what the relationships are </a:t>
            </a:r>
          </a:p>
          <a:p>
            <a:pPr marL="133350" lvl="0" indent="0"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8295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The following </a:t>
            </a:r>
            <a:r>
              <a:rPr lang="en-US" sz="1500" dirty="0" smtClean="0"/>
              <a:t>15 </a:t>
            </a:r>
            <a:r>
              <a:rPr lang="en" sz="1500" dirty="0" smtClean="0"/>
              <a:t>variables </a:t>
            </a:r>
            <a:r>
              <a:rPr lang="en-US" sz="1500" dirty="0" smtClean="0"/>
              <a:t>were determined to be indicators of charge offs</a:t>
            </a:r>
            <a:r>
              <a:rPr lang="en" sz="1500" dirty="0" smtClean="0"/>
              <a:t>:</a:t>
            </a:r>
            <a:endParaRPr sz="1500" dirty="0"/>
          </a:p>
          <a:p>
            <a:pPr marL="457200" lvl="0" indent="-323850" rtl="0">
              <a:spcBef>
                <a:spcPts val="160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Term Length</a:t>
            </a:r>
            <a:endParaRPr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Grade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Loan Amount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Interest Rate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Annual Income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Debt to Income Ratio (DTI)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Delinquents in the last 2 years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Revolving Credit Utilization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endParaRPr lang="en-US"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endParaRPr lang="en-US" sz="1500" dirty="0" smtClean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endParaRPr lang="en-US" sz="1500" dirty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Total Accounts Open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Total Current Balances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Accounts Opene</a:t>
            </a:r>
            <a:r>
              <a:rPr lang="en-US" sz="1500" dirty="0" smtClean="0"/>
              <a:t>d in the last 24 Months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Mortgage Accounts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Accounts Ever 120 Days Past Due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Number of Active Trade lines</a:t>
            </a:r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US" sz="1500" dirty="0" smtClean="0"/>
              <a:t>Tax Liens</a:t>
            </a:r>
            <a:endParaRPr lang="en-US" sz="1500" dirty="0" smtClean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endParaRPr lang="en-US" sz="1500" dirty="0" smtClean="0"/>
          </a:p>
          <a:p>
            <a: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endParaRPr sz="1500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#2) - Plot of the Loan Status vs. Term Leng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99" y="965199"/>
            <a:ext cx="7502747" cy="35641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5804" y="1581694"/>
            <a:ext cx="27914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clearly see that loans with shorter terms get paid back at a much higher rate. </a:t>
            </a:r>
          </a:p>
          <a:p>
            <a:endParaRPr lang="en-US" dirty="0"/>
          </a:p>
          <a:p>
            <a:r>
              <a:rPr lang="en-US" dirty="0" smtClean="0"/>
              <a:t>Those with longer terms have a much higher rate of being charged off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299" y="457342"/>
            <a:ext cx="293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Loan Status Vs. Term: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3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#3) - Plot of Loan Status Vs. 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6" y="1448150"/>
            <a:ext cx="5415117" cy="34287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87" y="1021072"/>
            <a:ext cx="3797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of Loan Status Vs. Grade: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10960" y="1943727"/>
            <a:ext cx="349802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a very clearly linear relationship</a:t>
            </a:r>
          </a:p>
          <a:p>
            <a:r>
              <a:rPr lang="en-US" dirty="0" smtClean="0"/>
              <a:t>Between Grade and status. The lower the</a:t>
            </a:r>
          </a:p>
          <a:p>
            <a:r>
              <a:rPr lang="en-US" dirty="0" smtClean="0"/>
              <a:t>Grade, the higher the change a customer</a:t>
            </a:r>
          </a:p>
          <a:p>
            <a:r>
              <a:rPr lang="en-US" dirty="0" smtClean="0"/>
              <a:t>Will not pay their loan 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0169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1430</Words>
  <Application>Microsoft Macintosh PowerPoint</Application>
  <PresentationFormat>On-screen Show (16:9)</PresentationFormat>
  <Paragraphs>211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Raleway</vt:lpstr>
      <vt:lpstr>Lato</vt:lpstr>
      <vt:lpstr>Streamline</vt:lpstr>
      <vt:lpstr>A Data Driven Approach for making investment decisions using Peer to Peer Lending Platforms</vt:lpstr>
      <vt:lpstr>Overview</vt:lpstr>
      <vt:lpstr>Motivation</vt:lpstr>
      <vt:lpstr>Objective</vt:lpstr>
      <vt:lpstr>Domain Knowledge </vt:lpstr>
      <vt:lpstr>Data Set &amp; Approach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Look For:</vt:lpstr>
      <vt:lpstr>What to Avoid: 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Driven Approach for making investment decisions using Peer to Peer Lending Platforms</dc:title>
  <cp:lastModifiedBy>Zander</cp:lastModifiedBy>
  <cp:revision>17</cp:revision>
  <dcterms:modified xsi:type="dcterms:W3CDTF">2018-04-30T06:52:20Z</dcterms:modified>
</cp:coreProperties>
</file>