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2" r:id="rId6"/>
    <p:sldId id="258" r:id="rId7"/>
    <p:sldId id="259" r:id="rId8"/>
    <p:sldId id="260" r:id="rId9"/>
    <p:sldId id="261" r:id="rId10"/>
    <p:sldId id="263"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5AB41F-678A-41AA-AD06-86C7A6D00C54}">
          <p14:sldIdLst>
            <p14:sldId id="257"/>
            <p14:sldId id="262"/>
          </p14:sldIdLst>
        </p14:section>
        <p14:section name="Commands: Options Explained" id="{8DF7373E-C94C-49D4-B300-5898B40F7266}">
          <p14:sldIdLst>
            <p14:sldId id="258"/>
            <p14:sldId id="259"/>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539B3-2981-4E76-9377-CDFEE216A3C0}" v="6" dt="2021-11-18T23:50:43.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Carter" userId="a77a289f9d71f95a" providerId="LiveId" clId="{8A5539B3-2981-4E76-9377-CDFEE216A3C0}"/>
    <pc:docChg chg="undo custSel addSld delSld modSld sldOrd addSection modSection">
      <pc:chgData name="William Carter" userId="a77a289f9d71f95a" providerId="LiveId" clId="{8A5539B3-2981-4E76-9377-CDFEE216A3C0}" dt="2021-11-18T23:57:56.105" v="994" actId="113"/>
      <pc:docMkLst>
        <pc:docMk/>
      </pc:docMkLst>
      <pc:sldChg chg="addSp delSp modSp mod">
        <pc:chgData name="William Carter" userId="a77a289f9d71f95a" providerId="LiveId" clId="{8A5539B3-2981-4E76-9377-CDFEE216A3C0}" dt="2021-11-18T22:47:59.883" v="15" actId="478"/>
        <pc:sldMkLst>
          <pc:docMk/>
          <pc:sldMk cId="2475805559" sldId="257"/>
        </pc:sldMkLst>
        <pc:spChg chg="add del mod">
          <ac:chgData name="William Carter" userId="a77a289f9d71f95a" providerId="LiveId" clId="{8A5539B3-2981-4E76-9377-CDFEE216A3C0}" dt="2021-11-18T22:47:59.883" v="15" actId="478"/>
          <ac:spMkLst>
            <pc:docMk/>
            <pc:sldMk cId="2475805559" sldId="257"/>
            <ac:spMk id="2" creationId="{1C21E816-31F5-48BB-BD02-D15F2F18B48A}"/>
          </ac:spMkLst>
        </pc:spChg>
        <pc:spChg chg="mod">
          <ac:chgData name="William Carter" userId="a77a289f9d71f95a" providerId="LiveId" clId="{8A5539B3-2981-4E76-9377-CDFEE216A3C0}" dt="2021-11-18T22:47:58.846" v="13" actId="20577"/>
          <ac:spMkLst>
            <pc:docMk/>
            <pc:sldMk cId="2475805559" sldId="257"/>
            <ac:spMk id="3" creationId="{835D6E6B-3353-491C-A3C6-F278D6CED8B3}"/>
          </ac:spMkLst>
        </pc:spChg>
        <pc:spChg chg="add del mod">
          <ac:chgData name="William Carter" userId="a77a289f9d71f95a" providerId="LiveId" clId="{8A5539B3-2981-4E76-9377-CDFEE216A3C0}" dt="2021-11-18T22:47:59.883" v="15" actId="478"/>
          <ac:spMkLst>
            <pc:docMk/>
            <pc:sldMk cId="2475805559" sldId="257"/>
            <ac:spMk id="5" creationId="{9C7D9894-47CA-4E70-815E-5E9947074518}"/>
          </ac:spMkLst>
        </pc:spChg>
        <pc:picChg chg="mod">
          <ac:chgData name="William Carter" userId="a77a289f9d71f95a" providerId="LiveId" clId="{8A5539B3-2981-4E76-9377-CDFEE216A3C0}" dt="2021-11-18T22:45:05.182" v="6" actId="14100"/>
          <ac:picMkLst>
            <pc:docMk/>
            <pc:sldMk cId="2475805559" sldId="257"/>
            <ac:picMk id="6" creationId="{F1A8C364-94D4-4630-BAD0-78722F347055}"/>
          </ac:picMkLst>
        </pc:picChg>
      </pc:sldChg>
      <pc:sldChg chg="ord">
        <pc:chgData name="William Carter" userId="a77a289f9d71f95a" providerId="LiveId" clId="{8A5539B3-2981-4E76-9377-CDFEE216A3C0}" dt="2021-11-18T22:40:03.555" v="3" actId="20578"/>
        <pc:sldMkLst>
          <pc:docMk/>
          <pc:sldMk cId="263784652" sldId="258"/>
        </pc:sldMkLst>
      </pc:sldChg>
      <pc:sldChg chg="new del">
        <pc:chgData name="William Carter" userId="a77a289f9d71f95a" providerId="LiveId" clId="{8A5539B3-2981-4E76-9377-CDFEE216A3C0}" dt="2021-11-18T22:48:12.650" v="16" actId="2696"/>
        <pc:sldMkLst>
          <pc:docMk/>
          <pc:sldMk cId="137419546" sldId="262"/>
        </pc:sldMkLst>
      </pc:sldChg>
      <pc:sldChg chg="new del">
        <pc:chgData name="William Carter" userId="a77a289f9d71f95a" providerId="LiveId" clId="{8A5539B3-2981-4E76-9377-CDFEE216A3C0}" dt="2021-11-18T22:39:52.343" v="2" actId="2696"/>
        <pc:sldMkLst>
          <pc:docMk/>
          <pc:sldMk cId="685167101" sldId="262"/>
        </pc:sldMkLst>
      </pc:sldChg>
      <pc:sldChg chg="addSp delSp modSp new mod ord">
        <pc:chgData name="William Carter" userId="a77a289f9d71f95a" providerId="LiveId" clId="{8A5539B3-2981-4E76-9377-CDFEE216A3C0}" dt="2021-11-18T23:55:35.315" v="992" actId="33524"/>
        <pc:sldMkLst>
          <pc:docMk/>
          <pc:sldMk cId="2166774368" sldId="262"/>
        </pc:sldMkLst>
        <pc:spChg chg="del">
          <ac:chgData name="William Carter" userId="a77a289f9d71f95a" providerId="LiveId" clId="{8A5539B3-2981-4E76-9377-CDFEE216A3C0}" dt="2021-11-18T22:48:55.360" v="22" actId="478"/>
          <ac:spMkLst>
            <pc:docMk/>
            <pc:sldMk cId="2166774368" sldId="262"/>
            <ac:spMk id="2" creationId="{6D674C30-A3DA-4164-AFAD-0D8BDAEC2212}"/>
          </ac:spMkLst>
        </pc:spChg>
        <pc:spChg chg="del mod">
          <ac:chgData name="William Carter" userId="a77a289f9d71f95a" providerId="LiveId" clId="{8A5539B3-2981-4E76-9377-CDFEE216A3C0}" dt="2021-11-18T22:52:08.999" v="63" actId="478"/>
          <ac:spMkLst>
            <pc:docMk/>
            <pc:sldMk cId="2166774368" sldId="262"/>
            <ac:spMk id="3" creationId="{65E5CA41-E293-4AF3-A555-557071332353}"/>
          </ac:spMkLst>
        </pc:spChg>
        <pc:spChg chg="add del mod">
          <ac:chgData name="William Carter" userId="a77a289f9d71f95a" providerId="LiveId" clId="{8A5539B3-2981-4E76-9377-CDFEE216A3C0}" dt="2021-11-18T22:52:30.418" v="68"/>
          <ac:spMkLst>
            <pc:docMk/>
            <pc:sldMk cId="2166774368" sldId="262"/>
            <ac:spMk id="5" creationId="{62CE5F2C-4343-4367-A58B-809F21943F9D}"/>
          </ac:spMkLst>
        </pc:spChg>
        <pc:spChg chg="add mod">
          <ac:chgData name="William Carter" userId="a77a289f9d71f95a" providerId="LiveId" clId="{8A5539B3-2981-4E76-9377-CDFEE216A3C0}" dt="2021-11-18T23:55:35.315" v="992" actId="33524"/>
          <ac:spMkLst>
            <pc:docMk/>
            <pc:sldMk cId="2166774368" sldId="262"/>
            <ac:spMk id="6" creationId="{2D8CFE04-54E6-44C4-AA7A-D7B9D31B9A02}"/>
          </ac:spMkLst>
        </pc:spChg>
        <pc:picChg chg="add mod ord">
          <ac:chgData name="William Carter" userId="a77a289f9d71f95a" providerId="LiveId" clId="{8A5539B3-2981-4E76-9377-CDFEE216A3C0}" dt="2021-11-18T23:19:41.321" v="777" actId="167"/>
          <ac:picMkLst>
            <pc:docMk/>
            <pc:sldMk cId="2166774368" sldId="262"/>
            <ac:picMk id="4" creationId="{A8A4A9C1-EB6F-4E71-AAD2-C8497A678234}"/>
          </ac:picMkLst>
        </pc:picChg>
        <pc:picChg chg="add mod">
          <ac:chgData name="William Carter" userId="a77a289f9d71f95a" providerId="LiveId" clId="{8A5539B3-2981-4E76-9377-CDFEE216A3C0}" dt="2021-11-18T23:19:58.287" v="780" actId="1076"/>
          <ac:picMkLst>
            <pc:docMk/>
            <pc:sldMk cId="2166774368" sldId="262"/>
            <ac:picMk id="7" creationId="{C824B8C6-5A53-4BA9-900C-ADB537452955}"/>
          </ac:picMkLst>
        </pc:picChg>
        <pc:picChg chg="add mod">
          <ac:chgData name="William Carter" userId="a77a289f9d71f95a" providerId="LiveId" clId="{8A5539B3-2981-4E76-9377-CDFEE216A3C0}" dt="2021-11-18T23:24:44.118" v="786" actId="1076"/>
          <ac:picMkLst>
            <pc:docMk/>
            <pc:sldMk cId="2166774368" sldId="262"/>
            <ac:picMk id="9" creationId="{544F162E-5215-43F4-A1F5-3E4DA96079D2}"/>
          </ac:picMkLst>
        </pc:picChg>
      </pc:sldChg>
      <pc:sldChg chg="addSp modSp new mod">
        <pc:chgData name="William Carter" userId="a77a289f9d71f95a" providerId="LiveId" clId="{8A5539B3-2981-4E76-9377-CDFEE216A3C0}" dt="2021-11-18T23:57:56.105" v="994" actId="113"/>
        <pc:sldMkLst>
          <pc:docMk/>
          <pc:sldMk cId="2930615721" sldId="263"/>
        </pc:sldMkLst>
        <pc:spChg chg="add mod">
          <ac:chgData name="William Carter" userId="a77a289f9d71f95a" providerId="LiveId" clId="{8A5539B3-2981-4E76-9377-CDFEE216A3C0}" dt="2021-11-18T23:57:56.105" v="994" actId="113"/>
          <ac:spMkLst>
            <pc:docMk/>
            <pc:sldMk cId="2930615721" sldId="263"/>
            <ac:spMk id="2" creationId="{D09E643E-DD3C-47AB-95ED-111149E363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nmap.org/zenmap/" TargetMode="External"/><Relationship Id="rId2" Type="http://schemas.openxmlformats.org/officeDocument/2006/relationships/hyperlink" Target="https://nmap.org/npsl/" TargetMode="External"/><Relationship Id="rId1" Type="http://schemas.openxmlformats.org/officeDocument/2006/relationships/slideLayout" Target="../slideLayouts/slideLayout2.xml"/><Relationship Id="rId6" Type="http://schemas.openxmlformats.org/officeDocument/2006/relationships/hyperlink" Target="https://nmap.org/nping/" TargetMode="External"/><Relationship Id="rId5" Type="http://schemas.openxmlformats.org/officeDocument/2006/relationships/hyperlink" Target="https://nmap.org/ndiff/" TargetMode="External"/><Relationship Id="rId4" Type="http://schemas.openxmlformats.org/officeDocument/2006/relationships/hyperlink" Target="https://nmap.org/nca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onos.com/digitalguide/server/know-how/udp-user-datagram-protocol/" TargetMode="External"/><Relationship Id="rId2" Type="http://schemas.openxmlformats.org/officeDocument/2006/relationships/hyperlink" Target="https://www.ionos.com/digitalguide/server/know-how/introduction-to-tcpip/" TargetMode="External"/><Relationship Id="rId1" Type="http://schemas.openxmlformats.org/officeDocument/2006/relationships/slideLayout" Target="../slideLayouts/slideLayout7.xml"/><Relationship Id="rId4" Type="http://schemas.openxmlformats.org/officeDocument/2006/relationships/hyperlink" Target="https://www.ionos.com/digitalguide/server/know-how/unix-a-his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846690"/>
            <a:ext cx="10993549" cy="1044149"/>
          </a:xfrm>
        </p:spPr>
        <p:txBody>
          <a:bodyPr>
            <a:normAutofit/>
          </a:bodyPr>
          <a:lstStyle/>
          <a:p>
            <a:r>
              <a:rPr lang="en-US" dirty="0"/>
              <a:t>Southern Careers </a:t>
            </a:r>
            <a:r>
              <a:rPr lang="en-US" dirty="0" err="1"/>
              <a:t>Institue</a:t>
            </a:r>
            <a:r>
              <a:rPr lang="en-US" dirty="0"/>
              <a:t> </a:t>
            </a:r>
            <a:r>
              <a:rPr lang="en-US" sz="2400" dirty="0"/>
              <a:t>powered by</a:t>
            </a:r>
            <a:r>
              <a:rPr lang="en-US" dirty="0"/>
              <a:t> WOZ</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890839"/>
            <a:ext cx="10993546" cy="1212489"/>
          </a:xfrm>
        </p:spPr>
        <p:txBody>
          <a:bodyPr>
            <a:normAutofit/>
          </a:bodyPr>
          <a:lstStyle/>
          <a:p>
            <a:r>
              <a:rPr lang="en-US" dirty="0"/>
              <a:t>Final Project – Momentum 2</a:t>
            </a:r>
          </a:p>
          <a:p>
            <a:r>
              <a:rPr lang="en-US" dirty="0"/>
              <a:t>Presented By</a:t>
            </a:r>
          </a:p>
          <a:p>
            <a:r>
              <a:rPr lang="en-US" dirty="0"/>
              <a:t>William R. Carter Jr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086227"/>
            <a:ext cx="11260667" cy="230610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A8A4A9C1-EB6F-4E71-AAD2-C8497A6782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102429"/>
            <a:ext cx="11260667" cy="3289904"/>
          </a:xfrm>
          <a:prstGeom prst="rect">
            <a:avLst/>
          </a:prstGeom>
        </p:spPr>
      </p:pic>
      <p:sp>
        <p:nvSpPr>
          <p:cNvPr id="6" name="TextBox 5">
            <a:extLst>
              <a:ext uri="{FF2B5EF4-FFF2-40B4-BE49-F238E27FC236}">
                <a16:creationId xmlns:a16="http://schemas.microsoft.com/office/drawing/2014/main" id="{2D8CFE04-54E6-44C4-AA7A-D7B9D31B9A02}"/>
              </a:ext>
            </a:extLst>
          </p:cNvPr>
          <p:cNvSpPr txBox="1"/>
          <p:nvPr/>
        </p:nvSpPr>
        <p:spPr>
          <a:xfrm>
            <a:off x="448733" y="617838"/>
            <a:ext cx="11260667" cy="2308324"/>
          </a:xfrm>
          <a:prstGeom prst="rect">
            <a:avLst/>
          </a:prstGeom>
          <a:noFill/>
        </p:spPr>
        <p:txBody>
          <a:bodyPr wrap="square" rtlCol="0">
            <a:spAutoFit/>
          </a:bodyPr>
          <a:lstStyle/>
          <a:p>
            <a:r>
              <a:rPr lang="en-US" dirty="0"/>
              <a:t>This is my final presentation.  I selected the Momentum 2 from VULHUB and have collected both flags, that hidden within the virtual machine.  </a:t>
            </a:r>
          </a:p>
          <a:p>
            <a:endParaRPr lang="en-US" dirty="0"/>
          </a:p>
          <a:p>
            <a:r>
              <a:rPr lang="en-US" dirty="0"/>
              <a:t>The virtual machine present plenty of challenges for me to overcome.  These challenges presented me with an opportunity learn a large number new skills and new applications within the Kali virtual VM.</a:t>
            </a:r>
          </a:p>
          <a:p>
            <a:endParaRPr lang="en-US" dirty="0"/>
          </a:p>
          <a:p>
            <a:r>
              <a:rPr lang="en-US" dirty="0"/>
              <a:t>This has led me to explorer more of the tools that are integrated into the Kali platform and explorer the full functionality of each of the tool sets within Kali</a:t>
            </a:r>
          </a:p>
        </p:txBody>
      </p:sp>
      <p:pic>
        <p:nvPicPr>
          <p:cNvPr id="7" name="Picture 6">
            <a:extLst>
              <a:ext uri="{FF2B5EF4-FFF2-40B4-BE49-F238E27FC236}">
                <a16:creationId xmlns:a16="http://schemas.microsoft.com/office/drawing/2014/main" id="{C824B8C6-5A53-4BA9-900C-ADB537452955}"/>
              </a:ext>
            </a:extLst>
          </p:cNvPr>
          <p:cNvPicPr>
            <a:picLocks noChangeAspect="1"/>
          </p:cNvPicPr>
          <p:nvPr/>
        </p:nvPicPr>
        <p:blipFill>
          <a:blip r:embed="rId3"/>
          <a:stretch>
            <a:fillRect/>
          </a:stretch>
        </p:blipFill>
        <p:spPr>
          <a:xfrm>
            <a:off x="6714352" y="3814510"/>
            <a:ext cx="4306823" cy="1865742"/>
          </a:xfrm>
          <a:prstGeom prst="rect">
            <a:avLst/>
          </a:prstGeom>
        </p:spPr>
      </p:pic>
      <p:pic>
        <p:nvPicPr>
          <p:cNvPr id="9" name="Picture 8">
            <a:extLst>
              <a:ext uri="{FF2B5EF4-FFF2-40B4-BE49-F238E27FC236}">
                <a16:creationId xmlns:a16="http://schemas.microsoft.com/office/drawing/2014/main" id="{544F162E-5215-43F4-A1F5-3E4DA96079D2}"/>
              </a:ext>
            </a:extLst>
          </p:cNvPr>
          <p:cNvPicPr>
            <a:picLocks noChangeAspect="1"/>
          </p:cNvPicPr>
          <p:nvPr/>
        </p:nvPicPr>
        <p:blipFill>
          <a:blip r:embed="rId4"/>
          <a:stretch>
            <a:fillRect/>
          </a:stretch>
        </p:blipFill>
        <p:spPr>
          <a:xfrm>
            <a:off x="853516" y="3814510"/>
            <a:ext cx="4859938" cy="1865742"/>
          </a:xfrm>
          <a:prstGeom prst="rect">
            <a:avLst/>
          </a:prstGeom>
        </p:spPr>
      </p:pic>
    </p:spTree>
    <p:extLst>
      <p:ext uri="{BB962C8B-B14F-4D97-AF65-F5344CB8AC3E}">
        <p14:creationId xmlns:p14="http://schemas.microsoft.com/office/powerpoint/2010/main" val="216677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93244"/>
          </a:xfrm>
        </p:spPr>
        <p:txBody>
          <a:bodyPr/>
          <a:lstStyle/>
          <a:p>
            <a:r>
              <a:rPr lang="en-US" dirty="0"/>
              <a:t>Commands: Options explained</a:t>
            </a:r>
          </a:p>
        </p:txBody>
      </p:sp>
      <p:sp>
        <p:nvSpPr>
          <p:cNvPr id="5" name="Content Placeholder 4">
            <a:extLst>
              <a:ext uri="{FF2B5EF4-FFF2-40B4-BE49-F238E27FC236}">
                <a16:creationId xmlns:a16="http://schemas.microsoft.com/office/drawing/2014/main" id="{925AEE24-1E65-48B6-8C78-77F68A5DE2C1}"/>
              </a:ext>
            </a:extLst>
          </p:cNvPr>
          <p:cNvSpPr>
            <a:spLocks noGrp="1"/>
          </p:cNvSpPr>
          <p:nvPr>
            <p:ph idx="1"/>
          </p:nvPr>
        </p:nvSpPr>
        <p:spPr>
          <a:xfrm>
            <a:off x="581191" y="1408276"/>
            <a:ext cx="11029615" cy="5144924"/>
          </a:xfrm>
        </p:spPr>
        <p:txBody>
          <a:bodyPr anchor="t">
            <a:normAutofit/>
          </a:bodyPr>
          <a:lstStyle/>
          <a:p>
            <a:r>
              <a:rPr lang="en-US" dirty="0" err="1"/>
              <a:t>Netdiscover</a:t>
            </a:r>
            <a:r>
              <a:rPr lang="en-US" dirty="0"/>
              <a:t> – </a:t>
            </a:r>
            <a:r>
              <a:rPr lang="en-US" dirty="0" err="1"/>
              <a:t>netdiscover</a:t>
            </a:r>
            <a:r>
              <a:rPr lang="en-US" dirty="0"/>
              <a:t> –r 10.0.2.0/24</a:t>
            </a:r>
          </a:p>
          <a:p>
            <a:pPr lvl="1"/>
            <a:r>
              <a:rPr lang="en-US" dirty="0" err="1"/>
              <a:t>Netdiscover</a:t>
            </a:r>
            <a:r>
              <a:rPr lang="en-US" dirty="0"/>
              <a:t> is defined as a active/passive ARP reconnaissance tool, initially developed to gain information about wireless networks without DHCP servers in wardriving scenarios. (Debian.org)</a:t>
            </a:r>
          </a:p>
          <a:p>
            <a:pPr lvl="1"/>
            <a:r>
              <a:rPr lang="en-US" dirty="0"/>
              <a:t>The – r means that you are looking at a range of Ip's by sub-netmask </a:t>
            </a:r>
          </a:p>
          <a:p>
            <a:r>
              <a:rPr lang="en-US" dirty="0"/>
              <a:t>Nmap – </a:t>
            </a:r>
            <a:r>
              <a:rPr lang="en-US" dirty="0" err="1"/>
              <a:t>nmap</a:t>
            </a:r>
            <a:r>
              <a:rPr lang="en-US" dirty="0"/>
              <a:t> –v –</a:t>
            </a:r>
            <a:r>
              <a:rPr lang="en-US" dirty="0" err="1"/>
              <a:t>sT</a:t>
            </a:r>
            <a:r>
              <a:rPr lang="en-US" dirty="0"/>
              <a:t> –O 10.0.2.254</a:t>
            </a:r>
          </a:p>
          <a:p>
            <a:pPr lvl="1"/>
            <a:r>
              <a:rPr lang="en-US" dirty="0"/>
              <a:t>Nmap ("Network Mapper") is a free and open source (</a:t>
            </a:r>
            <a:r>
              <a:rPr lang="en-US" dirty="0">
                <a:hlinkClick r:id="rId2"/>
              </a:rPr>
              <a:t>license</a:t>
            </a:r>
            <a:r>
              <a:rPr lang="en-US" dirty="0"/>
              <a:t>) utility for network discovery and security auditing. Many systems and network administrators also find it useful for tasks such as network inventory, managing service upgrade schedules, and monitoring host or service uptime. Nmap uses raw IP packets in novel ways to determine what hosts are available on the network, what services (application name and version) those hosts are offering, what operating systems (and OS versions) they are running, what type of packet filters/firewalls are in use, and dozens of other characteristics. It was designed to rapidly scan large networks, but works fine against single hosts. Nmap runs on all major computer operating systems, and official binary packages are available for Linux, Windows, and Mac OS X. In addition to the classic command-line Nmap executable, the Nmap suite includes an advanced GUI and results viewer (</a:t>
            </a:r>
            <a:r>
              <a:rPr lang="en-US" dirty="0" err="1">
                <a:hlinkClick r:id="rId3"/>
              </a:rPr>
              <a:t>Zenmap</a:t>
            </a:r>
            <a:r>
              <a:rPr lang="en-US" dirty="0"/>
              <a:t>), a flexible data transfer, redirection, and debugging tool (</a:t>
            </a:r>
            <a:r>
              <a:rPr lang="en-US" dirty="0" err="1">
                <a:hlinkClick r:id="rId4"/>
              </a:rPr>
              <a:t>Ncat</a:t>
            </a:r>
            <a:r>
              <a:rPr lang="en-US" dirty="0"/>
              <a:t>), a utility for comparing scan results (</a:t>
            </a:r>
            <a:r>
              <a:rPr lang="en-US" dirty="0" err="1">
                <a:hlinkClick r:id="rId5"/>
              </a:rPr>
              <a:t>Ndiff</a:t>
            </a:r>
            <a:r>
              <a:rPr lang="en-US" dirty="0"/>
              <a:t>), and a packet generation and response analysis tool (</a:t>
            </a:r>
            <a:r>
              <a:rPr lang="en-US" dirty="0" err="1">
                <a:hlinkClick r:id="rId6"/>
              </a:rPr>
              <a:t>Nping</a:t>
            </a:r>
            <a:r>
              <a:rPr lang="en-US" dirty="0"/>
              <a:t>). </a:t>
            </a:r>
          </a:p>
          <a:p>
            <a:pPr lvl="1"/>
            <a:r>
              <a:rPr lang="en-US" dirty="0"/>
              <a:t>The – v means verbose</a:t>
            </a:r>
          </a:p>
          <a:p>
            <a:pPr lvl="1"/>
            <a:r>
              <a:rPr lang="en-US" dirty="0"/>
              <a:t>The – </a:t>
            </a:r>
            <a:r>
              <a:rPr lang="en-US" dirty="0" err="1"/>
              <a:t>sT</a:t>
            </a:r>
            <a:r>
              <a:rPr lang="en-US" dirty="0"/>
              <a:t> means --</a:t>
            </a:r>
            <a:r>
              <a:rPr kumimoji="0" lang="en-US" altLang="en-US" sz="1400" b="0" i="0" u="none" strike="noStrike" cap="none" normalizeH="0" baseline="0" dirty="0" err="1">
                <a:ln>
                  <a:noFill/>
                </a:ln>
                <a:solidFill>
                  <a:schemeClr val="tx1"/>
                </a:solidFill>
                <a:effectLst/>
                <a:latin typeface="Arial Unicode MS"/>
              </a:rPr>
              <a:t>sS</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sT</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sA</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sW</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sM</a:t>
            </a:r>
            <a:r>
              <a:rPr kumimoji="0" lang="en-US" altLang="en-US" sz="1400" b="0" i="0" u="none" strike="noStrike" cap="none" normalizeH="0" baseline="0" dirty="0">
                <a:ln>
                  <a:noFill/>
                </a:ln>
                <a:solidFill>
                  <a:schemeClr val="tx1"/>
                </a:solidFill>
                <a:effectLst/>
                <a:latin typeface="Arial Unicode MS"/>
              </a:rPr>
              <a:t>: TCP SYN/Connect()/ACK/Window/</a:t>
            </a:r>
            <a:r>
              <a:rPr kumimoji="0" lang="en-US" altLang="en-US" sz="1400" b="0" i="0" u="none" strike="noStrike" cap="none" normalizeH="0" baseline="0" dirty="0" err="1">
                <a:ln>
                  <a:noFill/>
                </a:ln>
                <a:solidFill>
                  <a:schemeClr val="tx1"/>
                </a:solidFill>
                <a:effectLst/>
                <a:latin typeface="Arial Unicode MS"/>
              </a:rPr>
              <a:t>Maimon</a:t>
            </a:r>
            <a:r>
              <a:rPr kumimoji="0" lang="en-US" altLang="en-US" sz="1400" b="0" i="0" u="none" strike="noStrike" cap="none" normalizeH="0" baseline="0" dirty="0">
                <a:ln>
                  <a:noFill/>
                </a:ln>
                <a:solidFill>
                  <a:schemeClr val="tx1"/>
                </a:solidFill>
                <a:effectLst/>
                <a:latin typeface="Arial Unicode MS"/>
              </a:rPr>
              <a:t> scans</a:t>
            </a:r>
            <a:r>
              <a:rPr kumimoji="0" lang="en-US" altLang="en-US" sz="1100" b="0" i="0" u="none" strike="noStrike" cap="none" normalizeH="0" baseline="0" dirty="0">
                <a:ln>
                  <a:noFill/>
                </a:ln>
                <a:solidFill>
                  <a:schemeClr val="tx1"/>
                </a:solidFill>
                <a:effectLst/>
              </a:rPr>
              <a:t> </a:t>
            </a:r>
            <a:endParaRPr lang="en-US" dirty="0"/>
          </a:p>
          <a:p>
            <a:pPr lvl="1"/>
            <a:r>
              <a:rPr lang="en-US" dirty="0"/>
              <a:t>The –O when enabled detects OS detection</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A572F-602D-4183-872D-9FD37E1393DC}"/>
              </a:ext>
            </a:extLst>
          </p:cNvPr>
          <p:cNvSpPr txBox="1"/>
          <p:nvPr/>
        </p:nvSpPr>
        <p:spPr>
          <a:xfrm>
            <a:off x="431800" y="901700"/>
            <a:ext cx="11264900" cy="5909310"/>
          </a:xfrm>
          <a:prstGeom prst="rect">
            <a:avLst/>
          </a:prstGeom>
          <a:noFill/>
        </p:spPr>
        <p:txBody>
          <a:bodyPr wrap="square" rtlCol="0">
            <a:spAutoFit/>
          </a:bodyPr>
          <a:lstStyle/>
          <a:p>
            <a:pPr marL="285750" indent="-285750">
              <a:buFont typeface="Arial" panose="020B0604020202020204" pitchFamily="34" charset="0"/>
              <a:buChar char="•"/>
            </a:pPr>
            <a:r>
              <a:rPr lang="en-US" dirty="0" err="1"/>
              <a:t>Gobuster</a:t>
            </a:r>
            <a:r>
              <a:rPr lang="en-US" dirty="0"/>
              <a:t> </a:t>
            </a:r>
          </a:p>
          <a:p>
            <a:pPr marL="285750" indent="-285750">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gobuster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dir</a:t>
            </a:r>
            <a:r>
              <a:rPr lang="en-US" sz="1800" dirty="0">
                <a:effectLst/>
                <a:latin typeface="Calibri" panose="020F0502020204030204" pitchFamily="34" charset="0"/>
                <a:ea typeface="Calibri" panose="020F0502020204030204" pitchFamily="34" charset="0"/>
                <a:cs typeface="Times New Roman" panose="02020603050405020304" pitchFamily="18" charset="0"/>
              </a:rPr>
              <a:t> -u http://10.0.2.251/ -w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usr</a:t>
            </a:r>
            <a:r>
              <a:rPr lang="en-US" sz="1800" dirty="0">
                <a:effectLst/>
                <a:latin typeface="Calibri" panose="020F0502020204030204" pitchFamily="34" charset="0"/>
                <a:ea typeface="Calibri" panose="020F0502020204030204" pitchFamily="34" charset="0"/>
                <a:cs typeface="Times New Roman" panose="02020603050405020304" pitchFamily="18" charset="0"/>
              </a:rPr>
              <a:t>/share/wordlists/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dirbuster</a:t>
            </a:r>
            <a:r>
              <a:rPr lang="en-US" sz="1800" dirty="0">
                <a:effectLst/>
                <a:latin typeface="Calibri" panose="020F0502020204030204" pitchFamily="34" charset="0"/>
                <a:ea typeface="Calibri" panose="020F0502020204030204" pitchFamily="34" charset="0"/>
                <a:cs typeface="Times New Roman" panose="02020603050405020304" pitchFamily="18" charset="0"/>
              </a:rPr>
              <a:t>/directory-list-2.3-medium.txt -x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html,php,bak,txt,php.bak</a:t>
            </a:r>
            <a:endParaRPr lang="en-US" dirty="0"/>
          </a:p>
          <a:p>
            <a:pPr marL="742950" lvl="1" indent="-285750">
              <a:buFont typeface="Arial" panose="020B0604020202020204" pitchFamily="34" charset="0"/>
              <a:buChar char="•"/>
            </a:pPr>
            <a:r>
              <a:rPr lang="en-US" dirty="0" err="1"/>
              <a:t>Gobuster</a:t>
            </a:r>
            <a:r>
              <a:rPr lang="en-US" dirty="0"/>
              <a:t> is a tool used to brute-force:</a:t>
            </a:r>
          </a:p>
          <a:p>
            <a:pPr lvl="2">
              <a:buFont typeface="Arial" panose="020B0604020202020204" pitchFamily="34" charset="0"/>
              <a:buChar char="•"/>
            </a:pPr>
            <a:r>
              <a:rPr lang="en-US" dirty="0"/>
              <a:t>URIs (directories and files) in web sites.</a:t>
            </a:r>
          </a:p>
          <a:p>
            <a:pPr lvl="2">
              <a:buFont typeface="Arial" panose="020B0604020202020204" pitchFamily="34" charset="0"/>
              <a:buChar char="•"/>
            </a:pPr>
            <a:r>
              <a:rPr lang="en-US" dirty="0"/>
              <a:t>DNS subdomains (with wildcard support).</a:t>
            </a:r>
          </a:p>
          <a:p>
            <a:pPr lvl="2">
              <a:buFont typeface="Arial" panose="020B0604020202020204" pitchFamily="34" charset="0"/>
              <a:buChar char="•"/>
            </a:pPr>
            <a:r>
              <a:rPr lang="en-US" dirty="0"/>
              <a:t>Virtual Host names on target web servers.</a:t>
            </a:r>
          </a:p>
          <a:p>
            <a:pPr lvl="2">
              <a:buFont typeface="Arial" panose="020B0604020202020204" pitchFamily="34" charset="0"/>
              <a:buChar char="•"/>
            </a:pPr>
            <a:r>
              <a:rPr lang="en-US" dirty="0"/>
              <a:t>Open Amazon S3 buckets</a:t>
            </a:r>
          </a:p>
          <a:p>
            <a:pPr lvl="2">
              <a:buFont typeface="Arial" panose="020B0604020202020204" pitchFamily="34" charset="0"/>
              <a:buChar char="•"/>
            </a:pPr>
            <a:r>
              <a:rPr lang="en-US" dirty="0"/>
              <a:t> The –u means the </a:t>
            </a:r>
            <a:r>
              <a:rPr lang="en-US" dirty="0" err="1"/>
              <a:t>url</a:t>
            </a:r>
            <a:r>
              <a:rPr lang="en-US" dirty="0"/>
              <a:t> or the location of the </a:t>
            </a:r>
            <a:r>
              <a:rPr lang="en-US" dirty="0" err="1"/>
              <a:t>url</a:t>
            </a:r>
            <a:r>
              <a:rPr lang="en-US" dirty="0"/>
              <a:t> you are running it against</a:t>
            </a:r>
          </a:p>
          <a:p>
            <a:pPr lvl="2">
              <a:buFont typeface="Arial" panose="020B0604020202020204" pitchFamily="34" charset="0"/>
              <a:buChar char="•"/>
            </a:pPr>
            <a:r>
              <a:rPr lang="en-US" dirty="0"/>
              <a:t>The –w means the path to the worklist that using to do the brute force</a:t>
            </a:r>
          </a:p>
          <a:p>
            <a:pPr lvl="2">
              <a:buFont typeface="Arial" panose="020B0604020202020204" pitchFamily="34" charset="0"/>
              <a:buChar char="•"/>
            </a:pPr>
            <a:r>
              <a:rPr lang="en-US" dirty="0"/>
              <a:t>The –x is the type of files that you are processing</a:t>
            </a:r>
          </a:p>
          <a:p>
            <a:pPr marL="285750" indent="-285750">
              <a:buFont typeface="Arial" panose="020B0604020202020204" pitchFamily="34" charset="0"/>
              <a:buChar char="•"/>
            </a:pPr>
            <a:r>
              <a:rPr lang="en-US" dirty="0" err="1"/>
              <a:t>Netcat</a:t>
            </a:r>
            <a:endParaRPr lang="en-US" dirty="0"/>
          </a:p>
          <a:p>
            <a:pPr marL="742950" lvl="1" indent="-285750">
              <a:buFont typeface="Arial" panose="020B0604020202020204" pitchFamily="34" charset="0"/>
              <a:buChar char="•"/>
            </a:pPr>
            <a:r>
              <a:rPr lang="en-US" dirty="0" err="1"/>
              <a:t>Netcat</a:t>
            </a:r>
            <a:r>
              <a:rPr lang="en-US" dirty="0"/>
              <a:t> is a </a:t>
            </a:r>
            <a:r>
              <a:rPr lang="en-US" b="1" dirty="0"/>
              <a:t>command line tool</a:t>
            </a:r>
            <a:r>
              <a:rPr lang="en-US" dirty="0"/>
              <a:t> responsible for reading and writing data in the network. To exchange data, </a:t>
            </a:r>
            <a:r>
              <a:rPr lang="en-US" dirty="0" err="1"/>
              <a:t>Netcat</a:t>
            </a:r>
            <a:r>
              <a:rPr lang="en-US" dirty="0"/>
              <a:t> uses the network protocols </a:t>
            </a:r>
            <a:r>
              <a:rPr lang="en-US" dirty="0">
                <a:hlinkClick r:id="rId2" tooltip="Introduction to TCP/IP"/>
              </a:rPr>
              <a:t>TCP/IP</a:t>
            </a:r>
            <a:r>
              <a:rPr lang="en-US" dirty="0"/>
              <a:t> and </a:t>
            </a:r>
            <a:r>
              <a:rPr lang="en-US" dirty="0">
                <a:hlinkClick r:id="rId3" tooltip="UDP - User Datagram Protocol"/>
              </a:rPr>
              <a:t>UDP</a:t>
            </a:r>
            <a:r>
              <a:rPr lang="en-US" dirty="0"/>
              <a:t>. The tool originally comes from the </a:t>
            </a:r>
            <a:r>
              <a:rPr lang="en-US" dirty="0">
                <a:hlinkClick r:id="rId4" tooltip="Unix: a history"/>
              </a:rPr>
              <a:t>world of Unix</a:t>
            </a:r>
            <a:r>
              <a:rPr lang="en-US" dirty="0"/>
              <a:t> but is now </a:t>
            </a:r>
            <a:r>
              <a:rPr lang="en-US" b="1" dirty="0"/>
              <a:t>available for all </a:t>
            </a:r>
            <a:r>
              <a:rPr lang="en-US" b="1" dirty="0" err="1"/>
              <a:t>platforms</a:t>
            </a:r>
            <a:r>
              <a:rPr lang="en-US" dirty="0" err="1"/>
              <a:t>.Due</a:t>
            </a:r>
            <a:r>
              <a:rPr lang="en-US" dirty="0"/>
              <a:t> to its universal usability, it often called the “Swiss army knife for TCP/IP”.</a:t>
            </a:r>
          </a:p>
          <a:p>
            <a:pPr marL="742950" lvl="1" indent="-285750">
              <a:buFont typeface="Arial" panose="020B0604020202020204" pitchFamily="34" charset="0"/>
              <a:buChar char="•"/>
            </a:pPr>
            <a:r>
              <a:rPr lang="en-US" dirty="0"/>
              <a:t>The –l option puts </a:t>
            </a:r>
            <a:r>
              <a:rPr lang="en-US" dirty="0" err="1"/>
              <a:t>netcat</a:t>
            </a:r>
            <a:r>
              <a:rPr lang="en-US" dirty="0"/>
              <a:t> in the ‘listener’ mode </a:t>
            </a:r>
          </a:p>
          <a:p>
            <a:pPr marL="742950" lvl="1" indent="-285750">
              <a:buFont typeface="Arial" panose="020B0604020202020204" pitchFamily="34" charset="0"/>
              <a:buChar char="•"/>
            </a:pPr>
            <a:r>
              <a:rPr lang="en-US" dirty="0"/>
              <a:t>The -n option tells </a:t>
            </a:r>
            <a:r>
              <a:rPr lang="en-US" dirty="0" err="1"/>
              <a:t>netcat</a:t>
            </a:r>
            <a:r>
              <a:rPr lang="en-US" dirty="0"/>
              <a:t> to work in numeric no DNS</a:t>
            </a:r>
          </a:p>
          <a:p>
            <a:pPr marL="742950" lvl="1" indent="-285750">
              <a:buFont typeface="Arial" panose="020B0604020202020204" pitchFamily="34" charset="0"/>
              <a:buChar char="•"/>
            </a:pPr>
            <a:r>
              <a:rPr lang="en-US" dirty="0"/>
              <a:t>The –v option puts </a:t>
            </a:r>
            <a:r>
              <a:rPr lang="en-US" dirty="0" err="1"/>
              <a:t>netcat</a:t>
            </a:r>
            <a:r>
              <a:rPr lang="en-US" dirty="0"/>
              <a:t> in verbose or Extensive output mode </a:t>
            </a:r>
          </a:p>
          <a:p>
            <a:pPr marL="742950" lvl="1" indent="-285750">
              <a:buFont typeface="Arial" panose="020B0604020202020204" pitchFamily="34" charset="0"/>
              <a:buChar char="•"/>
            </a:pPr>
            <a:r>
              <a:rPr lang="en-US" dirty="0"/>
              <a:t>The –p option tells </a:t>
            </a:r>
            <a:r>
              <a:rPr lang="en-US" dirty="0" err="1"/>
              <a:t>netcat</a:t>
            </a:r>
            <a:r>
              <a:rPr lang="en-US" dirty="0"/>
              <a:t> what port to connect too or listen on passed on the other options specified</a:t>
            </a:r>
          </a:p>
          <a:p>
            <a:pPr lvl="1"/>
            <a:endParaRPr lang="en-US" dirty="0"/>
          </a:p>
        </p:txBody>
      </p:sp>
    </p:spTree>
    <p:extLst>
      <p:ext uri="{BB962C8B-B14F-4D97-AF65-F5344CB8AC3E}">
        <p14:creationId xmlns:p14="http://schemas.microsoft.com/office/powerpoint/2010/main" val="266675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1C440-17CA-475B-8199-23BD17979859}"/>
              </a:ext>
            </a:extLst>
          </p:cNvPr>
          <p:cNvSpPr txBox="1"/>
          <p:nvPr/>
        </p:nvSpPr>
        <p:spPr>
          <a:xfrm>
            <a:off x="497047" y="830239"/>
            <a:ext cx="11230761" cy="2308324"/>
          </a:xfrm>
          <a:prstGeom prst="rect">
            <a:avLst/>
          </a:prstGeom>
          <a:noFill/>
        </p:spPr>
        <p:txBody>
          <a:bodyPr wrap="square">
            <a:spAutoFit/>
          </a:bodyPr>
          <a:lstStyle/>
          <a:p>
            <a:pPr marL="285750" indent="-285750">
              <a:buFont typeface="Arial" panose="020B0604020202020204" pitchFamily="34" charset="0"/>
              <a:buChar char="•"/>
            </a:pPr>
            <a:r>
              <a:rPr lang="en-US" dirty="0" err="1"/>
              <a:t>Rlwrap</a:t>
            </a:r>
            <a:endParaRPr lang="en-US" dirty="0"/>
          </a:p>
          <a:p>
            <a:pPr marL="742950" lvl="1" indent="-285750">
              <a:buFont typeface="Arial" panose="020B0604020202020204" pitchFamily="34" charset="0"/>
              <a:buChar char="•"/>
            </a:pPr>
            <a:r>
              <a:rPr lang="en-US" dirty="0" err="1"/>
              <a:t>rlwrap</a:t>
            </a:r>
            <a:r>
              <a:rPr lang="en-US" dirty="0"/>
              <a:t> is a '</a:t>
            </a:r>
            <a:r>
              <a:rPr lang="en-US" dirty="0" err="1"/>
              <a:t>readline</a:t>
            </a:r>
            <a:r>
              <a:rPr lang="en-US" dirty="0"/>
              <a:t> wrapper', a small utility that uses the GNU </a:t>
            </a:r>
            <a:r>
              <a:rPr lang="en-US" dirty="0" err="1"/>
              <a:t>Readline</a:t>
            </a:r>
            <a:r>
              <a:rPr lang="en-US" dirty="0"/>
              <a:t> library to allow the editing of keyboard input for any command.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Export TERM=</a:t>
            </a:r>
            <a:r>
              <a:rPr lang="en-US" dirty="0" err="1"/>
              <a:t>xterm</a:t>
            </a:r>
            <a:endParaRPr lang="en-US" dirty="0"/>
          </a:p>
          <a:p>
            <a:pPr marL="742950" lvl="1" indent="-285750">
              <a:buFont typeface="Arial" panose="020B0604020202020204" pitchFamily="34" charset="0"/>
              <a:buChar char="•"/>
            </a:pPr>
            <a:r>
              <a:rPr lang="en-US" dirty="0"/>
              <a:t>TERM sets the terminal emulator to Linux.  Depending on the environment and capability you’re using, some emulations will work better than others.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532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727FD-0117-4F84-B171-0E7FB0359A4E}"/>
              </a:ext>
            </a:extLst>
          </p:cNvPr>
          <p:cNvSpPr txBox="1"/>
          <p:nvPr/>
        </p:nvSpPr>
        <p:spPr>
          <a:xfrm>
            <a:off x="627017" y="914399"/>
            <a:ext cx="10937966" cy="5509200"/>
          </a:xfrm>
          <a:prstGeom prst="rect">
            <a:avLst/>
          </a:prstGeom>
          <a:noFill/>
        </p:spPr>
        <p:txBody>
          <a:bodyPr wrap="square" rtlCol="0">
            <a:spAutoFit/>
          </a:bodyPr>
          <a:lstStyle/>
          <a:p>
            <a:r>
              <a:rPr lang="en-US" sz="1600" b="1" dirty="0"/>
              <a:t>Sources:</a:t>
            </a:r>
          </a:p>
          <a:p>
            <a:r>
              <a:rPr lang="en-US" sz="1600" dirty="0"/>
              <a:t>Export TERM=</a:t>
            </a:r>
            <a:r>
              <a:rPr lang="en-US" sz="1600" dirty="0" err="1"/>
              <a:t>xterm</a:t>
            </a:r>
            <a:r>
              <a:rPr lang="en-US" sz="1600" dirty="0"/>
              <a:t> (or Linux)</a:t>
            </a:r>
          </a:p>
          <a:p>
            <a:r>
              <a:rPr lang="en-US" sz="1600" dirty="0"/>
              <a:t>https://askubuntu.com/questions/920908/what-does-export-term-linux-actually-do-when-inside-a-script#:~:text=The%20export%20TERM%3Dlinux%20command%20sets%20the%20terminal%20emulator,check%20your%20TERM%20setting%20by%20running%20echo%20%24TERM.</a:t>
            </a:r>
          </a:p>
          <a:p>
            <a:endParaRPr lang="en-US" sz="1600" dirty="0"/>
          </a:p>
          <a:p>
            <a:r>
              <a:rPr lang="en-US" sz="1600" dirty="0" err="1"/>
              <a:t>Gobuster</a:t>
            </a:r>
            <a:r>
              <a:rPr lang="en-US" sz="1600" dirty="0"/>
              <a:t>:</a:t>
            </a:r>
          </a:p>
          <a:p>
            <a:r>
              <a:rPr lang="en-US" sz="1600" dirty="0"/>
              <a:t>https://www.kali.org/tools/gobuster/</a:t>
            </a:r>
          </a:p>
          <a:p>
            <a:endParaRPr lang="en-US" sz="1600" dirty="0"/>
          </a:p>
          <a:p>
            <a:r>
              <a:rPr lang="en-US" sz="1600" dirty="0" err="1"/>
              <a:t>NetDiscover</a:t>
            </a:r>
            <a:r>
              <a:rPr lang="en-US" sz="1600" dirty="0"/>
              <a:t>:</a:t>
            </a:r>
          </a:p>
          <a:p>
            <a:r>
              <a:rPr lang="en-US" sz="1600" dirty="0"/>
              <a:t>https://github.com/CyCoreSystems/netdiscover</a:t>
            </a:r>
          </a:p>
          <a:p>
            <a:endParaRPr lang="en-US" sz="1600" dirty="0"/>
          </a:p>
          <a:p>
            <a:r>
              <a:rPr lang="en-US" sz="1600" dirty="0" err="1"/>
              <a:t>Netmap</a:t>
            </a:r>
            <a:r>
              <a:rPr lang="en-US" sz="1600" dirty="0"/>
              <a:t>:</a:t>
            </a:r>
          </a:p>
          <a:p>
            <a:r>
              <a:rPr lang="en-US" sz="1600" dirty="0"/>
              <a:t>http://info.iet.unipi.it/~luigi/netmap/</a:t>
            </a:r>
          </a:p>
          <a:p>
            <a:endParaRPr lang="en-US" sz="1600" dirty="0"/>
          </a:p>
          <a:p>
            <a:r>
              <a:rPr lang="en-US" sz="1600" dirty="0"/>
              <a:t>Nmap:</a:t>
            </a:r>
          </a:p>
          <a:p>
            <a:r>
              <a:rPr lang="en-US" sz="1600" dirty="0"/>
              <a:t>https://nmap.org/</a:t>
            </a:r>
          </a:p>
          <a:p>
            <a:endParaRPr lang="en-US" sz="1600" dirty="0"/>
          </a:p>
          <a:p>
            <a:r>
              <a:rPr lang="en-US" sz="1600" dirty="0" err="1"/>
              <a:t>Rlwrap</a:t>
            </a:r>
            <a:r>
              <a:rPr lang="en-US" sz="1600" dirty="0"/>
              <a:t>: </a:t>
            </a:r>
          </a:p>
          <a:p>
            <a:r>
              <a:rPr lang="en-US" sz="1600" dirty="0"/>
              <a:t>https://github.com/hanslub42/rlwrap</a:t>
            </a:r>
          </a:p>
          <a:p>
            <a:endParaRPr lang="en-US" sz="1600" dirty="0"/>
          </a:p>
          <a:p>
            <a:endParaRPr lang="en-US" sz="1600" dirty="0"/>
          </a:p>
        </p:txBody>
      </p:sp>
    </p:spTree>
    <p:extLst>
      <p:ext uri="{BB962C8B-B14F-4D97-AF65-F5344CB8AC3E}">
        <p14:creationId xmlns:p14="http://schemas.microsoft.com/office/powerpoint/2010/main" val="153770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E643E-DD3C-47AB-95ED-111149E363A8}"/>
              </a:ext>
            </a:extLst>
          </p:cNvPr>
          <p:cNvSpPr txBox="1"/>
          <p:nvPr/>
        </p:nvSpPr>
        <p:spPr>
          <a:xfrm>
            <a:off x="531341" y="939114"/>
            <a:ext cx="11108724" cy="4801314"/>
          </a:xfrm>
          <a:prstGeom prst="rect">
            <a:avLst/>
          </a:prstGeom>
          <a:noFill/>
        </p:spPr>
        <p:txBody>
          <a:bodyPr wrap="square" rtlCol="0">
            <a:spAutoFit/>
          </a:bodyPr>
          <a:lstStyle/>
          <a:p>
            <a:r>
              <a:rPr lang="en-US" b="1" dirty="0"/>
              <a:t>Personal Contact and resource:</a:t>
            </a:r>
          </a:p>
          <a:p>
            <a:endParaRPr lang="en-US" dirty="0"/>
          </a:p>
          <a:p>
            <a:r>
              <a:rPr lang="en-US" dirty="0"/>
              <a:t>Bill Bowman</a:t>
            </a:r>
          </a:p>
          <a:p>
            <a:endParaRPr lang="en-US" dirty="0"/>
          </a:p>
          <a:p>
            <a:r>
              <a:rPr lang="en-US" dirty="0"/>
              <a:t>Shaun Manzano</a:t>
            </a:r>
          </a:p>
          <a:p>
            <a:endParaRPr lang="en-US" dirty="0"/>
          </a:p>
          <a:p>
            <a:r>
              <a:rPr lang="en-US" b="1" dirty="0"/>
              <a:t>Student Contacts:</a:t>
            </a:r>
          </a:p>
          <a:p>
            <a:endParaRPr lang="en-US" dirty="0"/>
          </a:p>
          <a:p>
            <a:r>
              <a:rPr lang="en-US" dirty="0"/>
              <a:t>Dominic </a:t>
            </a:r>
            <a:r>
              <a:rPr lang="en-US" dirty="0" err="1"/>
              <a:t>Polizzi</a:t>
            </a:r>
            <a:endParaRPr lang="en-US" dirty="0"/>
          </a:p>
          <a:p>
            <a:endParaRPr lang="en-US" dirty="0"/>
          </a:p>
          <a:p>
            <a:r>
              <a:rPr lang="en-US" dirty="0"/>
              <a:t>Ed Appling</a:t>
            </a:r>
          </a:p>
          <a:p>
            <a:endParaRPr lang="en-US" dirty="0"/>
          </a:p>
          <a:p>
            <a:r>
              <a:rPr lang="en-US" dirty="0"/>
              <a:t>Luna Winchester </a:t>
            </a:r>
          </a:p>
          <a:p>
            <a:endParaRPr lang="en-US" dirty="0"/>
          </a:p>
          <a:p>
            <a:r>
              <a:rPr lang="en-US" dirty="0"/>
              <a:t>Mike Ford</a:t>
            </a:r>
          </a:p>
          <a:p>
            <a:endParaRPr lang="en-US" dirty="0"/>
          </a:p>
          <a:p>
            <a:r>
              <a:rPr lang="en-US" dirty="0"/>
              <a:t>William R. Carter Jr.</a:t>
            </a:r>
          </a:p>
        </p:txBody>
      </p:sp>
    </p:spTree>
    <p:extLst>
      <p:ext uri="{BB962C8B-B14F-4D97-AF65-F5344CB8AC3E}">
        <p14:creationId xmlns:p14="http://schemas.microsoft.com/office/powerpoint/2010/main" val="29306157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purl.org/dc/elements/1.1/"/>
    <ds:schemaRef ds:uri="http://schemas.openxmlformats.org/package/2006/metadata/core-properties"/>
    <ds:schemaRef ds:uri="http://schemas.microsoft.com/office/infopath/2007/PartnerControls"/>
    <ds:schemaRef ds:uri="16c05727-aa75-4e4a-9b5f-8a80a1165891"/>
    <ds:schemaRef ds:uri="http://schemas.microsoft.com/office/2006/documentManagement/typ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{9F80086E-2368-480A-A993-084156CFCF4B}tf33552983_win32</Template>
  <TotalTime>448</TotalTime>
  <Words>863</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Calibri</vt:lpstr>
      <vt:lpstr>Franklin Gothic Book</vt:lpstr>
      <vt:lpstr>Franklin Gothic Demi</vt:lpstr>
      <vt:lpstr>Wingdings 2</vt:lpstr>
      <vt:lpstr>DividendVTI</vt:lpstr>
      <vt:lpstr>Southern Careers Institue powered by WOZ</vt:lpstr>
      <vt:lpstr>PowerPoint Presentation</vt:lpstr>
      <vt:lpstr>Commands: Options explained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Careers Institute powered by WOZ</dc:title>
  <dc:creator>William Carter</dc:creator>
  <cp:lastModifiedBy>William Carter</cp:lastModifiedBy>
  <cp:revision>1</cp:revision>
  <cp:lastPrinted>2021-11-18T23:51:15Z</cp:lastPrinted>
  <dcterms:created xsi:type="dcterms:W3CDTF">2021-11-18T16:30:01Z</dcterms:created>
  <dcterms:modified xsi:type="dcterms:W3CDTF">2021-11-18T23:58:13Z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