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65" r:id="rId3"/>
    <p:sldId id="257" r:id="rId4"/>
    <p:sldId id="264" r:id="rId5"/>
    <p:sldId id="263"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827FD-155E-48A3-A90C-9A7D1F4C5B3B}" type="datetimeFigureOut">
              <a:rPr lang="en-US"/>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F61FF-7E47-4B5F-91BC-15A5D518DBF0}"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1</a:t>
            </a:fld>
            <a:endParaRPr lang="en-US"/>
          </a:p>
        </p:txBody>
      </p:sp>
    </p:spTree>
    <p:extLst>
      <p:ext uri="{BB962C8B-B14F-4D97-AF65-F5344CB8AC3E}">
        <p14:creationId xmlns:p14="http://schemas.microsoft.com/office/powerpoint/2010/main" val="1856594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10</a:t>
            </a:fld>
            <a:endParaRPr lang="en-US"/>
          </a:p>
        </p:txBody>
      </p:sp>
    </p:spTree>
    <p:extLst>
      <p:ext uri="{BB962C8B-B14F-4D97-AF65-F5344CB8AC3E}">
        <p14:creationId xmlns:p14="http://schemas.microsoft.com/office/powerpoint/2010/main" val="177301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2</a:t>
            </a:fld>
            <a:endParaRPr lang="en-US"/>
          </a:p>
        </p:txBody>
      </p:sp>
    </p:spTree>
    <p:extLst>
      <p:ext uri="{BB962C8B-B14F-4D97-AF65-F5344CB8AC3E}">
        <p14:creationId xmlns:p14="http://schemas.microsoft.com/office/powerpoint/2010/main" val="198250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3</a:t>
            </a:fld>
            <a:endParaRPr lang="en-US"/>
          </a:p>
        </p:txBody>
      </p:sp>
    </p:spTree>
    <p:extLst>
      <p:ext uri="{BB962C8B-B14F-4D97-AF65-F5344CB8AC3E}">
        <p14:creationId xmlns:p14="http://schemas.microsoft.com/office/powerpoint/2010/main" val="2488490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4</a:t>
            </a:fld>
            <a:endParaRPr lang="en-US"/>
          </a:p>
        </p:txBody>
      </p:sp>
    </p:spTree>
    <p:extLst>
      <p:ext uri="{BB962C8B-B14F-4D97-AF65-F5344CB8AC3E}">
        <p14:creationId xmlns:p14="http://schemas.microsoft.com/office/powerpoint/2010/main" val="30562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5</a:t>
            </a:fld>
            <a:endParaRPr lang="en-US"/>
          </a:p>
        </p:txBody>
      </p:sp>
    </p:spTree>
    <p:extLst>
      <p:ext uri="{BB962C8B-B14F-4D97-AF65-F5344CB8AC3E}">
        <p14:creationId xmlns:p14="http://schemas.microsoft.com/office/powerpoint/2010/main" val="89463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6</a:t>
            </a:fld>
            <a:endParaRPr lang="en-US"/>
          </a:p>
        </p:txBody>
      </p:sp>
    </p:spTree>
    <p:extLst>
      <p:ext uri="{BB962C8B-B14F-4D97-AF65-F5344CB8AC3E}">
        <p14:creationId xmlns:p14="http://schemas.microsoft.com/office/powerpoint/2010/main" val="1275692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7</a:t>
            </a:fld>
            <a:endParaRPr lang="en-US"/>
          </a:p>
        </p:txBody>
      </p:sp>
    </p:spTree>
    <p:extLst>
      <p:ext uri="{BB962C8B-B14F-4D97-AF65-F5344CB8AC3E}">
        <p14:creationId xmlns:p14="http://schemas.microsoft.com/office/powerpoint/2010/main" val="899161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8</a:t>
            </a:fld>
            <a:endParaRPr lang="en-US"/>
          </a:p>
        </p:txBody>
      </p:sp>
    </p:spTree>
    <p:extLst>
      <p:ext uri="{BB962C8B-B14F-4D97-AF65-F5344CB8AC3E}">
        <p14:creationId xmlns:p14="http://schemas.microsoft.com/office/powerpoint/2010/main" val="593631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F61FF-7E47-4B5F-91BC-15A5D518DBF0}" type="slidenum">
              <a:rPr lang="en-US"/>
              <a:t>9</a:t>
            </a:fld>
            <a:endParaRPr lang="en-US"/>
          </a:p>
        </p:txBody>
      </p:sp>
    </p:spTree>
    <p:extLst>
      <p:ext uri="{BB962C8B-B14F-4D97-AF65-F5344CB8AC3E}">
        <p14:creationId xmlns:p14="http://schemas.microsoft.com/office/powerpoint/2010/main" val="353134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37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1103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6983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235207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2963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710291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5602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4394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9022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54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9645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549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0387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0364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61213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8621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3504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46CE7D5-CF57-46EF-B807-FDD0502418D4}" type="datetimeFigureOut">
              <a:rPr lang="en-US" smtClean="0"/>
              <a:t>5/4/2017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5792336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ackoverflow.com/questions/2467070/onexit-event-for-a-swing-applicat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Meal Management App</a:t>
            </a:r>
          </a:p>
        </p:txBody>
      </p:sp>
      <p:sp>
        <p:nvSpPr>
          <p:cNvPr id="3" name="Subtitle 2"/>
          <p:cNvSpPr>
            <a:spLocks noGrp="1"/>
          </p:cNvSpPr>
          <p:nvPr>
            <p:ph type="subTitle" idx="1"/>
          </p:nvPr>
        </p:nvSpPr>
        <p:spPr/>
        <p:txBody>
          <a:bodyPr vert="horz" lIns="91440" tIns="45720" rIns="91440" bIns="45720" rtlCol="0" anchor="t">
            <a:normAutofit/>
          </a:bodyPr>
          <a:lstStyle/>
          <a:p>
            <a:r>
              <a:rPr lang="en-US">
                <a:solidFill>
                  <a:srgbClr val="FFFFFF"/>
                </a:solidFill>
              </a:rPr>
              <a:t>By William Curry</a:t>
            </a:r>
            <a:endParaRPr lang="en-US">
              <a:solidFill>
                <a:srgbClr val="FFFFFF"/>
              </a:solidFill>
              <a:latin typeface="Century Gothic"/>
            </a:endParaRPr>
          </a:p>
          <a:p>
            <a:r>
              <a:rPr lang="en-US" err="1">
                <a:solidFill>
                  <a:srgbClr val="FFFFFF"/>
                </a:solidFill>
              </a:rPr>
              <a:t>Mukesh</a:t>
            </a:r>
            <a:r>
              <a:rPr lang="en-US">
                <a:solidFill>
                  <a:srgbClr val="FFFFFF"/>
                </a:solidFill>
              </a:rPr>
              <a:t> </a:t>
            </a:r>
            <a:r>
              <a:rPr lang="en-US" err="1">
                <a:solidFill>
                  <a:srgbClr val="FFFFFF"/>
                </a:solidFill>
              </a:rPr>
              <a:t>Morampudi</a:t>
            </a:r>
            <a:endParaRPr lang="en-US">
              <a:solidFill>
                <a:srgbClr val="FFFFFF"/>
              </a:solidFill>
            </a:endParaRPr>
          </a:p>
          <a:p>
            <a:r>
              <a:rPr lang="en-US">
                <a:solidFill>
                  <a:srgbClr val="FFFFFF"/>
                </a:solidFill>
              </a:rPr>
              <a:t>Ryan </a:t>
            </a:r>
            <a:r>
              <a:rPr lang="en-US" err="1">
                <a:solidFill>
                  <a:srgbClr val="FFFFFF"/>
                </a:solidFill>
              </a:rPr>
              <a:t>Goettl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Sources</a:t>
            </a:r>
          </a:p>
        </p:txBody>
      </p:sp>
      <p:sp>
        <p:nvSpPr>
          <p:cNvPr id="3" name="Content Placeholder 2"/>
          <p:cNvSpPr>
            <a:spLocks noGrp="1"/>
          </p:cNvSpPr>
          <p:nvPr>
            <p:ph idx="1"/>
          </p:nvPr>
        </p:nvSpPr>
        <p:spPr/>
        <p:txBody>
          <a:bodyPr/>
          <a:lstStyle/>
          <a:p>
            <a:r>
              <a:rPr lang="en-US">
                <a:solidFill>
                  <a:schemeClr val="tx1"/>
                </a:solidFill>
              </a:rPr>
              <a:t>http://stackoverflow.com/questions/2467070/onexit-event-for-a-swing-application</a:t>
            </a:r>
            <a:endParaRPr lang="en-US">
              <a:solidFill>
                <a:schemeClr val="tx1"/>
              </a:solidFill>
              <a:hlinkClick r:id="rId3"/>
            </a:endParaRPr>
          </a:p>
          <a:p>
            <a:r>
              <a:rPr lang="en-US">
                <a:solidFill>
                  <a:schemeClr val="tx1"/>
                </a:solidFill>
              </a:rPr>
              <a:t>http://stackoverflow.com/questions/17459094/getting-id-after-insert-within-a-transaction-oracle</a:t>
            </a:r>
          </a:p>
          <a:p>
            <a:r>
              <a:rPr lang="en-US">
                <a:solidFill>
                  <a:schemeClr val="tx1"/>
                </a:solidFill>
              </a:rPr>
              <a:t>http://stackoverflow.com/questions/10929369/how-to-execute-multiple-sql-statements-from-java</a:t>
            </a:r>
          </a:p>
          <a:p>
            <a:r>
              <a:rPr lang="en-US">
                <a:solidFill>
                  <a:schemeClr val="tx1"/>
                </a:solidFill>
              </a:rPr>
              <a:t>http://stackoverflow.com/questions/21898425/how-to-use-cardlayout-with-netbeans-gui-builder</a:t>
            </a:r>
          </a:p>
        </p:txBody>
      </p:sp>
    </p:spTree>
    <p:extLst>
      <p:ext uri="{BB962C8B-B14F-4D97-AF65-F5344CB8AC3E}">
        <p14:creationId xmlns:p14="http://schemas.microsoft.com/office/powerpoint/2010/main" val="233214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p>
        </p:txBody>
      </p:sp>
      <p:sp>
        <p:nvSpPr>
          <p:cNvPr id="3" name="Content Placeholder 2"/>
          <p:cNvSpPr>
            <a:spLocks noGrp="1"/>
          </p:cNvSpPr>
          <p:nvPr>
            <p:ph idx="1"/>
          </p:nvPr>
        </p:nvSpPr>
        <p:spPr/>
        <p:txBody>
          <a:bodyPr/>
          <a:lstStyle/>
          <a:p>
            <a:r>
              <a:rPr lang="en-US">
                <a:solidFill>
                  <a:srgbClr val="FFFFFF"/>
                </a:solidFill>
                <a:latin typeface="century gothic"/>
                <a:cs typeface="Helvetica"/>
              </a:rPr>
              <a:t>The client requires an application that allows a user to manage a database of recipes based on its category and ingredients. It manages ingredients the users enters indicating they have those ingredients and the ingredients they still need for recipes. It also manages a meal plan for the user allowing them to pick meals based on recipes in the database for each meal of the day during the current week. The user will also be able to generate a shopping list containing the ingredients that the user does not already have in their fridge, based on their weekly meal plan.</a:t>
            </a:r>
          </a:p>
        </p:txBody>
      </p:sp>
    </p:spTree>
    <p:extLst>
      <p:ext uri="{BB962C8B-B14F-4D97-AF65-F5344CB8AC3E}">
        <p14:creationId xmlns:p14="http://schemas.microsoft.com/office/powerpoint/2010/main" val="317003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Database</a:t>
            </a:r>
          </a:p>
        </p:txBody>
      </p:sp>
      <p:sp>
        <p:nvSpPr>
          <p:cNvPr id="3" name="Content Placeholder 2"/>
          <p:cNvSpPr>
            <a:spLocks noGrp="1"/>
          </p:cNvSpPr>
          <p:nvPr>
            <p:ph idx="1"/>
          </p:nvPr>
        </p:nvSpPr>
        <p:spPr/>
        <p:txBody>
          <a:bodyPr>
            <a:normAutofit lnSpcReduction="10000"/>
          </a:bodyPr>
          <a:lstStyle/>
          <a:p>
            <a:r>
              <a:rPr lang="en-US">
                <a:solidFill>
                  <a:srgbClr val="FFFFFF"/>
                </a:solidFill>
              </a:rPr>
              <a:t>Our database is made up of 5 tables </a:t>
            </a:r>
          </a:p>
          <a:p>
            <a:r>
              <a:rPr lang="en-US">
                <a:solidFill>
                  <a:srgbClr val="FFFFFF"/>
                </a:solidFill>
                <a:latin typeface="Century Gothic"/>
              </a:rPr>
              <a:t>Relational scheme:</a:t>
            </a:r>
          </a:p>
          <a:p>
            <a:r>
              <a:rPr lang="en-US">
                <a:solidFill>
                  <a:srgbClr val="FFFFFF"/>
                </a:solidFill>
                <a:latin typeface="Century Gothic"/>
                <a:cs typeface="Arial"/>
              </a:rPr>
              <a:t>Recipe(name, instructions, category) key: name</a:t>
            </a:r>
          </a:p>
          <a:p>
            <a:r>
              <a:rPr lang="en-US">
                <a:solidFill>
                  <a:srgbClr val="FFFFFF"/>
                </a:solidFill>
                <a:latin typeface="Century Gothic"/>
                <a:cs typeface="Arial"/>
              </a:rPr>
              <a:t>Ingredient(name, </a:t>
            </a:r>
            <a:r>
              <a:rPr lang="en-US" err="1">
                <a:solidFill>
                  <a:srgbClr val="FFFFFF"/>
                </a:solidFill>
                <a:latin typeface="Century Gothic"/>
                <a:cs typeface="Arial"/>
              </a:rPr>
              <a:t>infridge</a:t>
            </a:r>
            <a:r>
              <a:rPr lang="en-US">
                <a:solidFill>
                  <a:srgbClr val="FFFFFF"/>
                </a:solidFill>
                <a:latin typeface="Century Gothic"/>
                <a:cs typeface="Arial"/>
              </a:rPr>
              <a:t>, calories, sugar, fat, sodium, protein) key: name</a:t>
            </a:r>
          </a:p>
          <a:p>
            <a:r>
              <a:rPr lang="en-US">
                <a:solidFill>
                  <a:srgbClr val="FFFFFF"/>
                </a:solidFill>
                <a:latin typeface="Century Gothic"/>
                <a:cs typeface="Arial"/>
              </a:rPr>
              <a:t>Meal(id, name, </a:t>
            </a:r>
            <a:r>
              <a:rPr lang="en-US" err="1">
                <a:solidFill>
                  <a:srgbClr val="FFFFFF"/>
                </a:solidFill>
                <a:latin typeface="Century Gothic"/>
                <a:cs typeface="Arial"/>
              </a:rPr>
              <a:t>mealtype</a:t>
            </a:r>
            <a:r>
              <a:rPr lang="en-US">
                <a:solidFill>
                  <a:srgbClr val="FFFFFF"/>
                </a:solidFill>
                <a:latin typeface="Century Gothic"/>
                <a:cs typeface="Arial"/>
              </a:rPr>
              <a:t>, </a:t>
            </a:r>
            <a:r>
              <a:rPr lang="en-US" err="1">
                <a:solidFill>
                  <a:srgbClr val="FFFFFF"/>
                </a:solidFill>
                <a:latin typeface="Century Gothic"/>
                <a:cs typeface="Arial"/>
              </a:rPr>
              <a:t>dayofweek</a:t>
            </a:r>
            <a:r>
              <a:rPr lang="en-US">
                <a:solidFill>
                  <a:srgbClr val="FFFFFF"/>
                </a:solidFill>
                <a:latin typeface="Century Gothic"/>
                <a:cs typeface="Arial"/>
              </a:rPr>
              <a:t>) key: ID</a:t>
            </a:r>
          </a:p>
          <a:p>
            <a:r>
              <a:rPr lang="en-US" err="1">
                <a:solidFill>
                  <a:srgbClr val="FFFFFF"/>
                </a:solidFill>
                <a:latin typeface="Century Gothic"/>
                <a:cs typeface="Arial"/>
              </a:rPr>
              <a:t>RecipeIngredient</a:t>
            </a:r>
            <a:r>
              <a:rPr lang="en-US">
                <a:solidFill>
                  <a:srgbClr val="FFFFFF"/>
                </a:solidFill>
                <a:latin typeface="Century Gothic"/>
                <a:cs typeface="Arial"/>
              </a:rPr>
              <a:t>(</a:t>
            </a:r>
            <a:r>
              <a:rPr lang="en-US" err="1">
                <a:solidFill>
                  <a:srgbClr val="FFFFFF"/>
                </a:solidFill>
                <a:latin typeface="Century Gothic"/>
                <a:cs typeface="Arial"/>
              </a:rPr>
              <a:t>recipeName</a:t>
            </a:r>
            <a:r>
              <a:rPr lang="en-US">
                <a:solidFill>
                  <a:srgbClr val="FFFFFF"/>
                </a:solidFill>
                <a:latin typeface="Century Gothic"/>
                <a:cs typeface="Arial"/>
              </a:rPr>
              <a:t>, </a:t>
            </a:r>
            <a:r>
              <a:rPr lang="en-US" err="1">
                <a:solidFill>
                  <a:srgbClr val="FFFFFF"/>
                </a:solidFill>
                <a:latin typeface="Century Gothic"/>
                <a:cs typeface="Arial"/>
              </a:rPr>
              <a:t>ingredientName</a:t>
            </a:r>
            <a:r>
              <a:rPr lang="en-US">
                <a:solidFill>
                  <a:srgbClr val="FFFFFF"/>
                </a:solidFill>
                <a:latin typeface="Century Gothic"/>
                <a:cs typeface="Arial"/>
              </a:rPr>
              <a:t>) key: </a:t>
            </a:r>
            <a:r>
              <a:rPr lang="en-US" err="1">
                <a:solidFill>
                  <a:srgbClr val="FFFFFF"/>
                </a:solidFill>
                <a:latin typeface="Century Gothic"/>
                <a:cs typeface="Arial"/>
              </a:rPr>
              <a:t>recipeName</a:t>
            </a:r>
            <a:r>
              <a:rPr lang="en-US">
                <a:solidFill>
                  <a:srgbClr val="FFFFFF"/>
                </a:solidFill>
                <a:latin typeface="Century Gothic"/>
                <a:cs typeface="Arial"/>
              </a:rPr>
              <a:t> </a:t>
            </a:r>
            <a:r>
              <a:rPr lang="en-US" err="1">
                <a:solidFill>
                  <a:srgbClr val="FFFFFF"/>
                </a:solidFill>
                <a:latin typeface="Century Gothic"/>
                <a:cs typeface="Arial"/>
              </a:rPr>
              <a:t>ingredientName</a:t>
            </a:r>
          </a:p>
          <a:p>
            <a:r>
              <a:rPr lang="en-US" err="1">
                <a:solidFill>
                  <a:srgbClr val="FFFFFF"/>
                </a:solidFill>
                <a:latin typeface="Century Gothic"/>
                <a:cs typeface="Arial"/>
              </a:rPr>
              <a:t>RecipeMeal</a:t>
            </a:r>
            <a:r>
              <a:rPr lang="en-US">
                <a:solidFill>
                  <a:srgbClr val="FFFFFF"/>
                </a:solidFill>
                <a:latin typeface="Century Gothic"/>
                <a:cs typeface="Arial"/>
              </a:rPr>
              <a:t>(</a:t>
            </a:r>
            <a:r>
              <a:rPr lang="en-US" err="1">
                <a:solidFill>
                  <a:srgbClr val="FFFFFF"/>
                </a:solidFill>
                <a:latin typeface="Century Gothic"/>
                <a:cs typeface="Arial"/>
              </a:rPr>
              <a:t>recipeName</a:t>
            </a:r>
            <a:r>
              <a:rPr lang="en-US">
                <a:solidFill>
                  <a:srgbClr val="FFFFFF"/>
                </a:solidFill>
                <a:latin typeface="Century Gothic"/>
                <a:cs typeface="Arial"/>
              </a:rPr>
              <a:t>, </a:t>
            </a:r>
            <a:r>
              <a:rPr lang="en-US" err="1">
                <a:solidFill>
                  <a:srgbClr val="FFFFFF"/>
                </a:solidFill>
                <a:latin typeface="Century Gothic"/>
                <a:cs typeface="Arial"/>
              </a:rPr>
              <a:t>mealId</a:t>
            </a:r>
            <a:r>
              <a:rPr lang="en-US">
                <a:solidFill>
                  <a:srgbClr val="FFFFFF"/>
                </a:solidFill>
                <a:latin typeface="Century Gothic"/>
                <a:cs typeface="Arial"/>
              </a:rPr>
              <a:t>) key: </a:t>
            </a:r>
            <a:r>
              <a:rPr lang="en-US" err="1">
                <a:solidFill>
                  <a:srgbClr val="FFFFFF"/>
                </a:solidFill>
                <a:latin typeface="Century Gothic"/>
                <a:cs typeface="Arial"/>
              </a:rPr>
              <a:t>recipeName</a:t>
            </a:r>
            <a:r>
              <a:rPr lang="en-US">
                <a:solidFill>
                  <a:srgbClr val="FFFFFF"/>
                </a:solidFill>
                <a:latin typeface="Century Gothic"/>
                <a:cs typeface="Arial"/>
              </a:rPr>
              <a:t>, </a:t>
            </a:r>
            <a:r>
              <a:rPr lang="en-US" err="1">
                <a:solidFill>
                  <a:srgbClr val="FFFFFF"/>
                </a:solidFill>
                <a:latin typeface="Century Gothic"/>
                <a:cs typeface="Arial"/>
              </a:rPr>
              <a:t>mealName</a:t>
            </a:r>
          </a:p>
        </p:txBody>
      </p:sp>
    </p:spTree>
    <p:extLst>
      <p:ext uri="{BB962C8B-B14F-4D97-AF65-F5344CB8AC3E}">
        <p14:creationId xmlns:p14="http://schemas.microsoft.com/office/powerpoint/2010/main" val="359504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82" y="5295900"/>
            <a:ext cx="8534400" cy="1507067"/>
          </a:xfrm>
        </p:spPr>
        <p:txBody>
          <a:bodyPr/>
          <a:lstStyle/>
          <a:p>
            <a:r>
              <a:rPr lang="en-US"/>
              <a:t>Our Database</a:t>
            </a:r>
          </a:p>
        </p:txBody>
      </p:sp>
      <p:pic>
        <p:nvPicPr>
          <p:cNvPr id="4" name="Picture 4"/>
          <p:cNvPicPr>
            <a:picLocks noChangeAspect="1"/>
          </p:cNvPicPr>
          <p:nvPr/>
        </p:nvPicPr>
        <p:blipFill>
          <a:blip r:embed="rId3"/>
          <a:stretch>
            <a:fillRect/>
          </a:stretch>
        </p:blipFill>
        <p:spPr>
          <a:xfrm>
            <a:off x="684213" y="190500"/>
            <a:ext cx="7900794" cy="5171972"/>
          </a:xfrm>
          <a:prstGeom prst="rect">
            <a:avLst/>
          </a:prstGeom>
        </p:spPr>
      </p:pic>
      <p:sp>
        <p:nvSpPr>
          <p:cNvPr id="6" name="TextBox 5"/>
          <p:cNvSpPr txBox="1"/>
          <p:nvPr/>
        </p:nvSpPr>
        <p:spPr>
          <a:xfrm>
            <a:off x="8830437" y="3333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ER Diagram</a:t>
            </a:r>
          </a:p>
        </p:txBody>
      </p:sp>
    </p:spTree>
    <p:extLst>
      <p:ext uri="{BB962C8B-B14F-4D97-AF65-F5344CB8AC3E}">
        <p14:creationId xmlns:p14="http://schemas.microsoft.com/office/powerpoint/2010/main" val="398310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Database</a:t>
            </a:r>
          </a:p>
        </p:txBody>
      </p:sp>
      <p:sp>
        <p:nvSpPr>
          <p:cNvPr id="3" name="Content Placeholder 2"/>
          <p:cNvSpPr>
            <a:spLocks noGrp="1"/>
          </p:cNvSpPr>
          <p:nvPr>
            <p:ph idx="1"/>
          </p:nvPr>
        </p:nvSpPr>
        <p:spPr>
          <a:xfrm>
            <a:off x="684213" y="685800"/>
            <a:ext cx="8534400" cy="4024618"/>
          </a:xfrm>
        </p:spPr>
        <p:txBody>
          <a:bodyPr>
            <a:normAutofit/>
          </a:bodyPr>
          <a:lstStyle/>
          <a:p>
            <a:r>
              <a:rPr lang="en-US">
                <a:solidFill>
                  <a:schemeClr val="tx1"/>
                </a:solidFill>
              </a:rPr>
              <a:t>We are using check constraints to ensure that only 'breakfast', 'lunch', and 'dinner are being inserted into </a:t>
            </a:r>
            <a:r>
              <a:rPr lang="en-US" err="1">
                <a:solidFill>
                  <a:schemeClr val="tx1"/>
                </a:solidFill>
              </a:rPr>
              <a:t>Meal.mealType</a:t>
            </a:r>
            <a:r>
              <a:rPr lang="en-US">
                <a:solidFill>
                  <a:schemeClr val="tx1"/>
                </a:solidFill>
              </a:rPr>
              <a:t>  </a:t>
            </a:r>
          </a:p>
          <a:p>
            <a:r>
              <a:rPr lang="en-US">
                <a:solidFill>
                  <a:schemeClr val="tx1"/>
                </a:solidFill>
              </a:rPr>
              <a:t>Same for </a:t>
            </a:r>
            <a:r>
              <a:rPr lang="en-US" err="1">
                <a:solidFill>
                  <a:schemeClr val="tx1"/>
                </a:solidFill>
              </a:rPr>
              <a:t>dayOfWeek</a:t>
            </a:r>
            <a:r>
              <a:rPr lang="en-US">
                <a:solidFill>
                  <a:schemeClr val="tx1"/>
                </a:solidFill>
              </a:rPr>
              <a:t> and the days of the week ('</a:t>
            </a:r>
            <a:r>
              <a:rPr lang="en-US" err="1">
                <a:solidFill>
                  <a:schemeClr val="tx1"/>
                </a:solidFill>
              </a:rPr>
              <a:t>monday</a:t>
            </a:r>
            <a:r>
              <a:rPr lang="en-US">
                <a:solidFill>
                  <a:schemeClr val="tx1"/>
                </a:solidFill>
              </a:rPr>
              <a:t>', '</a:t>
            </a:r>
            <a:r>
              <a:rPr lang="en-US" err="1">
                <a:solidFill>
                  <a:schemeClr val="tx1"/>
                </a:solidFill>
              </a:rPr>
              <a:t>tuesday</a:t>
            </a:r>
            <a:r>
              <a:rPr lang="en-US">
                <a:solidFill>
                  <a:schemeClr val="tx1"/>
                </a:solidFill>
              </a:rPr>
              <a:t>', etc.)  </a:t>
            </a:r>
          </a:p>
          <a:p>
            <a:r>
              <a:rPr lang="en-US" err="1">
                <a:solidFill>
                  <a:schemeClr val="tx1"/>
                </a:solidFill>
              </a:rPr>
              <a:t>Ingredient.inFridge</a:t>
            </a:r>
            <a:r>
              <a:rPr lang="en-US">
                <a:solidFill>
                  <a:schemeClr val="tx1"/>
                </a:solidFill>
              </a:rPr>
              <a:t> also has a check constraint to ensure that only 'Y', 'y', 'N', or 'n' are used.  </a:t>
            </a:r>
          </a:p>
          <a:p>
            <a:r>
              <a:rPr lang="en-US">
                <a:solidFill>
                  <a:schemeClr val="tx1"/>
                </a:solidFill>
              </a:rPr>
              <a:t>We have a sequence for Meal.id that is updated via a </a:t>
            </a:r>
            <a:r>
              <a:rPr lang="en-US" err="1">
                <a:solidFill>
                  <a:schemeClr val="tx1"/>
                </a:solidFill>
              </a:rPr>
              <a:t>meal_auto_inc</a:t>
            </a:r>
            <a:r>
              <a:rPr lang="en-US">
                <a:solidFill>
                  <a:schemeClr val="tx1"/>
                </a:solidFill>
              </a:rPr>
              <a:t> trigger. Before every insert to Meal, the sequence is incremented to produce a new id value for the record.  </a:t>
            </a:r>
          </a:p>
          <a:p>
            <a:endParaRPr lang="en-US">
              <a:solidFill>
                <a:srgbClr val="FFFFFF"/>
              </a:solidFill>
            </a:endParaRPr>
          </a:p>
        </p:txBody>
      </p:sp>
    </p:spTree>
    <p:extLst>
      <p:ext uri="{BB962C8B-B14F-4D97-AF65-F5344CB8AC3E}">
        <p14:creationId xmlns:p14="http://schemas.microsoft.com/office/powerpoint/2010/main" val="245805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Recipe Management</a:t>
            </a:r>
          </a:p>
        </p:txBody>
      </p:sp>
      <p:sp>
        <p:nvSpPr>
          <p:cNvPr id="3" name="Content Placeholder 2"/>
          <p:cNvSpPr>
            <a:spLocks noGrp="1"/>
          </p:cNvSpPr>
          <p:nvPr>
            <p:ph idx="1"/>
          </p:nvPr>
        </p:nvSpPr>
        <p:spPr/>
        <p:txBody>
          <a:bodyPr/>
          <a:lstStyle/>
          <a:p>
            <a:r>
              <a:rPr lang="en-US">
                <a:solidFill>
                  <a:srgbClr val="FFFFFF"/>
                </a:solidFill>
                <a:latin typeface="Century Gothic"/>
              </a:rPr>
              <a:t>For recipes we included major ingredients needed, instructions, and the category </a:t>
            </a:r>
          </a:p>
          <a:p>
            <a:r>
              <a:rPr lang="en-US">
                <a:solidFill>
                  <a:srgbClr val="FFFFFF"/>
                </a:solidFill>
                <a:latin typeface="Century Gothic"/>
              </a:rPr>
              <a:t>We also included a search function that works for multiple ingredients and a category</a:t>
            </a:r>
          </a:p>
          <a:p>
            <a:r>
              <a:rPr lang="en-US">
                <a:solidFill>
                  <a:srgbClr val="FFFFFF"/>
                </a:solidFill>
                <a:latin typeface="Century Gothic"/>
              </a:rPr>
              <a:t>The user can add a recipe to the database</a:t>
            </a:r>
          </a:p>
        </p:txBody>
      </p:sp>
    </p:spTree>
    <p:extLst>
      <p:ext uri="{BB962C8B-B14F-4D97-AF65-F5344CB8AC3E}">
        <p14:creationId xmlns:p14="http://schemas.microsoft.com/office/powerpoint/2010/main" val="304818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Ingredient management</a:t>
            </a:r>
          </a:p>
        </p:txBody>
      </p:sp>
      <p:sp>
        <p:nvSpPr>
          <p:cNvPr id="3" name="Content Placeholder 2"/>
          <p:cNvSpPr>
            <a:spLocks noGrp="1"/>
          </p:cNvSpPr>
          <p:nvPr>
            <p:ph idx="1"/>
          </p:nvPr>
        </p:nvSpPr>
        <p:spPr/>
        <p:txBody>
          <a:bodyPr/>
          <a:lstStyle/>
          <a:p>
            <a:r>
              <a:rPr lang="en-US">
                <a:solidFill>
                  <a:srgbClr val="FFFFFF"/>
                </a:solidFill>
                <a:latin typeface="Century Gothic"/>
              </a:rPr>
              <a:t>We keep track of the ingredients in the fridge its name, group, calories, sugar, protein, sodium, fat</a:t>
            </a:r>
          </a:p>
          <a:p>
            <a:endParaRPr lang="en-US">
              <a:solidFill>
                <a:srgbClr val="0F496F"/>
              </a:solidFill>
              <a:latin typeface="Century Gothic"/>
            </a:endParaRPr>
          </a:p>
          <a:p>
            <a:r>
              <a:rPr lang="en-US">
                <a:solidFill>
                  <a:srgbClr val="FFFFFF"/>
                </a:solidFill>
                <a:latin typeface="Century Gothic"/>
              </a:rPr>
              <a:t>Users can add new ingredients but they must provide the information</a:t>
            </a:r>
          </a:p>
        </p:txBody>
      </p:sp>
    </p:spTree>
    <p:extLst>
      <p:ext uri="{BB962C8B-B14F-4D97-AF65-F5344CB8AC3E}">
        <p14:creationId xmlns:p14="http://schemas.microsoft.com/office/powerpoint/2010/main" val="191902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Weekly Meal Management</a:t>
            </a:r>
          </a:p>
        </p:txBody>
      </p:sp>
      <p:sp>
        <p:nvSpPr>
          <p:cNvPr id="3" name="Content Placeholder 2"/>
          <p:cNvSpPr>
            <a:spLocks noGrp="1"/>
          </p:cNvSpPr>
          <p:nvPr>
            <p:ph idx="1"/>
          </p:nvPr>
        </p:nvSpPr>
        <p:spPr/>
        <p:txBody>
          <a:bodyPr/>
          <a:lstStyle/>
          <a:p>
            <a:r>
              <a:rPr lang="en-US">
                <a:solidFill>
                  <a:srgbClr val="FFFFFF"/>
                </a:solidFill>
              </a:rPr>
              <a:t>Our meal system allows the user to select a day of the week then add any recipe they want for breakfast, lunch and dinner.</a:t>
            </a:r>
          </a:p>
          <a:p>
            <a:r>
              <a:rPr lang="en-US">
                <a:solidFill>
                  <a:srgbClr val="FFFFFF"/>
                </a:solidFill>
              </a:rPr>
              <a:t>It will save the meal there and can be used again the next week or until it is changed.</a:t>
            </a:r>
          </a:p>
        </p:txBody>
      </p:sp>
    </p:spTree>
    <p:extLst>
      <p:ext uri="{BB962C8B-B14F-4D97-AF65-F5344CB8AC3E}">
        <p14:creationId xmlns:p14="http://schemas.microsoft.com/office/powerpoint/2010/main" val="47199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Generate Shopping list</a:t>
            </a:r>
          </a:p>
        </p:txBody>
      </p:sp>
      <p:sp>
        <p:nvSpPr>
          <p:cNvPr id="3" name="Content Placeholder 2"/>
          <p:cNvSpPr>
            <a:spLocks noGrp="1"/>
          </p:cNvSpPr>
          <p:nvPr>
            <p:ph idx="1"/>
          </p:nvPr>
        </p:nvSpPr>
        <p:spPr/>
        <p:txBody>
          <a:bodyPr/>
          <a:lstStyle/>
          <a:p>
            <a:r>
              <a:rPr lang="en-US">
                <a:solidFill>
                  <a:srgbClr val="FFFFFF"/>
                </a:solidFill>
              </a:rPr>
              <a:t>The system will generate a list of </a:t>
            </a:r>
            <a:r>
              <a:rPr lang="en-US" err="1">
                <a:solidFill>
                  <a:srgbClr val="FFFFFF"/>
                </a:solidFill>
              </a:rPr>
              <a:t>ingridents</a:t>
            </a:r>
            <a:r>
              <a:rPr lang="en-US">
                <a:solidFill>
                  <a:srgbClr val="FFFFFF"/>
                </a:solidFill>
              </a:rPr>
              <a:t> that are needed to make the meals from the weekly meal plan</a:t>
            </a:r>
          </a:p>
        </p:txBody>
      </p:sp>
    </p:spTree>
    <p:extLst>
      <p:ext uri="{BB962C8B-B14F-4D97-AF65-F5344CB8AC3E}">
        <p14:creationId xmlns:p14="http://schemas.microsoft.com/office/powerpoint/2010/main" val="120823606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Slice</vt:lpstr>
      <vt:lpstr>Meal Management App</vt:lpstr>
      <vt:lpstr>Problem Statement</vt:lpstr>
      <vt:lpstr>Our Database</vt:lpstr>
      <vt:lpstr>Our Database</vt:lpstr>
      <vt:lpstr>Our Database</vt:lpstr>
      <vt:lpstr>Recipe Management</vt:lpstr>
      <vt:lpstr>Ingredient management</vt:lpstr>
      <vt:lpstr>Weekly Meal Management</vt:lpstr>
      <vt:lpstr>Generate Shopping list</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Management App</dc:title>
  <cp:revision>1</cp:revision>
  <dcterms:modified xsi:type="dcterms:W3CDTF">2017-05-04T18:44:30Z</dcterms:modified>
</cp:coreProperties>
</file>