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標題投影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直排標題及文字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含標題的內容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章節標題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6" name="Shape 4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空白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含標題的圖片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sql/default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utorialspoint.com/sql/sql-transactions.htm" TargetMode="External"/><Relationship Id="rId4" Type="http://schemas.openxmlformats.org/officeDocument/2006/relationships/hyperlink" Target="https://dev.mysql.com/doc/refman/5.7/en/comm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Lab2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phpMyAdmin(系計中)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帳號:系計中帳號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187" y="2033568"/>
            <a:ext cx="4725787" cy="393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新增資料庫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資料庫-&gt;建立新資料庫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編碼:utf8mb4_unicode_ci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961" y="1920239"/>
            <a:ext cx="7190198" cy="347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新增資料庫(系計中)</a:t>
            </a:r>
          </a:p>
        </p:txBody>
      </p:sp>
      <p:pic>
        <p:nvPicPr>
          <p:cNvPr id="243" name="Shape 2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3433" y="1879514"/>
            <a:ext cx="3438900" cy="40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1030774" y="1879525"/>
            <a:ext cx="22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建立新資料庫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建立資料表(Table)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建立新資料表於資料庫XXX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輸入名稱與欄位數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565" y="1951759"/>
            <a:ext cx="6074114" cy="27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設定欄位屬性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欄位:欄位名稱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型態:INT、VARCHAR、TEXT、DATE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長度/值:英文1單位，中文2單位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索引:僅選Primary的，其他的就不必選，每張資料表只會有一個主鍵值(Primary Key)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A_I:自動增值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381" y="3657600"/>
            <a:ext cx="7849652" cy="281440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275215" y="5137265"/>
            <a:ext cx="6234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</a:p>
        </p:txBody>
      </p:sp>
      <p:sp>
        <p:nvSpPr>
          <p:cNvPr id="260" name="Shape 260"/>
          <p:cNvSpPr/>
          <p:nvPr/>
        </p:nvSpPr>
        <p:spPr>
          <a:xfrm>
            <a:off x="3349690" y="4599992"/>
            <a:ext cx="830424" cy="12129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275215" y="4545225"/>
            <a:ext cx="2728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新增欄位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新增-&gt;輸入資訊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231" y="1880104"/>
            <a:ext cx="5953125" cy="32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3825551" y="2631233"/>
            <a:ext cx="606490" cy="15862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847950" y="2710543"/>
            <a:ext cx="2808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瀏覽欄位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148691" y="2002455"/>
            <a:ext cx="1039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76692" y="4287507"/>
            <a:ext cx="25679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Auto_Increment</a:t>
            </a:r>
          </a:p>
        </p:txBody>
      </p:sp>
      <p:sp>
        <p:nvSpPr>
          <p:cNvPr id="278" name="Shape 278"/>
          <p:cNvSpPr/>
          <p:nvPr/>
        </p:nvSpPr>
        <p:spPr>
          <a:xfrm>
            <a:off x="3144639" y="2240416"/>
            <a:ext cx="614455" cy="1704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187782" y="4463912"/>
            <a:ext cx="614455" cy="1704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037" y="1651530"/>
            <a:ext cx="5472198" cy="47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4094049" y="4606330"/>
            <a:ext cx="5337890" cy="9031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pic>
        <p:nvPicPr>
          <p:cNvPr id="287" name="Shape 2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933044"/>
            <a:ext cx="8404167" cy="256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新增Occupation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183" y="460643"/>
            <a:ext cx="5390791" cy="53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在people新增 occupation_id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493" y="2365624"/>
            <a:ext cx="10229404" cy="149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5" y="1845725"/>
            <a:ext cx="11094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-The PRIMARY KEY constraint uniquely 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identifies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each record in a database table.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-Primary keys must contain 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values, and cannot contain NULL values.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-A table can have 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only one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primary key, which may consist of single or multiple fields.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695700"/>
            <a:ext cx="9900382" cy="226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143000" y="4177784"/>
            <a:ext cx="1371600" cy="1781175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300683" y="5958959"/>
            <a:ext cx="1303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1061" y="1963607"/>
            <a:ext cx="6956045" cy="32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設定foreign key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結構-&gt;關聯清單</a:t>
            </a:r>
          </a:p>
        </p:txBody>
      </p:sp>
      <p:sp>
        <p:nvSpPr>
          <p:cNvPr id="309" name="Shape 309"/>
          <p:cNvSpPr txBox="1"/>
          <p:nvPr/>
        </p:nvSpPr>
        <p:spPr>
          <a:xfrm rot="5400000">
            <a:off x="4208106" y="3203808"/>
            <a:ext cx="993762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設定foreign key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對應另一個table的Primary key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 DELETE/ON UPDATE:主鍵刪除或更新後，foreign key的行為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754419"/>
            <a:ext cx="4779656" cy="310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增加occupation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23250"/>
          <a:stretch/>
        </p:blipFill>
        <p:spPr>
          <a:xfrm>
            <a:off x="1097280" y="1737360"/>
            <a:ext cx="6758883" cy="445885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1097280" y="3974842"/>
            <a:ext cx="6619136" cy="22006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用SQL操作欄位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515" y="1946825"/>
            <a:ext cx="4256925" cy="388256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5915831" y="3806076"/>
            <a:ext cx="614455" cy="1704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703" y="1845734"/>
            <a:ext cx="3790026" cy="393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匯出Table</a:t>
            </a:r>
          </a:p>
        </p:txBody>
      </p:sp>
      <p:pic>
        <p:nvPicPr>
          <p:cNvPr id="339" name="Shape 3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37950"/>
            <a:ext cx="5049639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匯入Table</a:t>
            </a:r>
          </a:p>
        </p:txBody>
      </p:sp>
      <p:pic>
        <p:nvPicPr>
          <p:cNvPr id="345" name="Shape 3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869" y="1837951"/>
            <a:ext cx="3778923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Practice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1.Who is both male and a freelancer?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2.Output “Name ,Occupation ,Salary”.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3.Count how many people whose salary is higher than 30000.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https://www.w3schools.com/sql/default.asp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097347" y="2477478"/>
            <a:ext cx="3865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+ PHP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7166465" y="1169043"/>
            <a:ext cx="1398781" cy="1452784"/>
            <a:chOff x="539143" y="1118646"/>
            <a:chExt cx="1398781" cy="1452784"/>
          </a:xfrm>
        </p:grpSpPr>
        <p:pic>
          <p:nvPicPr>
            <p:cNvPr id="358" name="Shape 3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894" y="1487978"/>
              <a:ext cx="1083452" cy="1083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Shape 359"/>
            <p:cNvSpPr txBox="1"/>
            <p:nvPr/>
          </p:nvSpPr>
          <p:spPr>
            <a:xfrm>
              <a:off x="539143" y="1118646"/>
              <a:ext cx="13987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9580210" y="3851514"/>
            <a:ext cx="1626279" cy="1452787"/>
            <a:chOff x="3136606" y="1118646"/>
            <a:chExt cx="1626279" cy="1452787"/>
          </a:xfrm>
        </p:grpSpPr>
        <p:pic>
          <p:nvPicPr>
            <p:cNvPr id="361" name="Shape 3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08033" y="1489821"/>
              <a:ext cx="1081612" cy="1081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Shape 362"/>
            <p:cNvSpPr txBox="1"/>
            <p:nvPr/>
          </p:nvSpPr>
          <p:spPr>
            <a:xfrm>
              <a:off x="3136606" y="1118646"/>
              <a:ext cx="16262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資料庫 Server</a:t>
              </a:r>
            </a:p>
          </p:txBody>
        </p:sp>
      </p:grpSp>
      <p:cxnSp>
        <p:nvCxnSpPr>
          <p:cNvPr id="363" name="Shape 363"/>
          <p:cNvCxnSpPr>
            <a:stCxn id="358" idx="3"/>
            <a:endCxn id="362" idx="0"/>
          </p:cNvCxnSpPr>
          <p:nvPr/>
        </p:nvCxnSpPr>
        <p:spPr>
          <a:xfrm>
            <a:off x="8419668" y="2080101"/>
            <a:ext cx="1973700" cy="1771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64" name="Shape 364"/>
          <p:cNvCxnSpPr>
            <a:stCxn id="358" idx="1"/>
          </p:cNvCxnSpPr>
          <p:nvPr/>
        </p:nvCxnSpPr>
        <p:spPr>
          <a:xfrm flipH="1">
            <a:off x="5921716" y="2080101"/>
            <a:ext cx="1414500" cy="158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65" name="Shape 365"/>
          <p:cNvSpPr txBox="1"/>
          <p:nvPr/>
        </p:nvSpPr>
        <p:spPr>
          <a:xfrm>
            <a:off x="9317984" y="259693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745507" y="348218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Shape 367"/>
          <p:cNvGrpSpPr/>
          <p:nvPr/>
        </p:nvGrpSpPr>
        <p:grpSpPr>
          <a:xfrm>
            <a:off x="4735394" y="3666848"/>
            <a:ext cx="2356487" cy="1861236"/>
            <a:chOff x="4735394" y="3879814"/>
            <a:chExt cx="2356487" cy="1861236"/>
          </a:xfrm>
        </p:grpSpPr>
        <p:pic>
          <p:nvPicPr>
            <p:cNvPr id="368" name="Shape 3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35394" y="4220846"/>
              <a:ext cx="2356487" cy="15202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Shape 369"/>
            <p:cNvSpPr txBox="1"/>
            <p:nvPr/>
          </p:nvSpPr>
          <p:spPr>
            <a:xfrm>
              <a:off x="5352200" y="3879814"/>
              <a:ext cx="11393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</a:p>
          </p:txBody>
        </p:sp>
      </p:grpSp>
      <p:sp>
        <p:nvSpPr>
          <p:cNvPr id="370" name="Shape 370"/>
          <p:cNvSpPr txBox="1"/>
          <p:nvPr/>
        </p:nvSpPr>
        <p:spPr>
          <a:xfrm>
            <a:off x="5343389" y="2568815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POST/GET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5343403" y="4600008"/>
            <a:ext cx="1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426525" y="2810400"/>
            <a:ext cx="7820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097281" y="1845734"/>
            <a:ext cx="441405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/>
              <a:t>Move db2.php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file to your public_html directory.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Fill your database information</a:t>
            </a:r>
            <a:r>
              <a:rPr lang="en-US"/>
              <a:t>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/>
              <a:t>Open the following url then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could see the </a:t>
            </a:r>
            <a:r>
              <a:rPr lang="en-US"/>
              <a:t>table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the database like the right </a:t>
            </a:r>
            <a:r>
              <a:rPr lang="en-US"/>
              <a:t>hand side picture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(http://people.cs.nctu.edu.tw/~your_account/</a:t>
            </a:r>
            <a:r>
              <a:rPr lang="en-US"/>
              <a:t>db2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.php)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855" y="1963296"/>
            <a:ext cx="1477675" cy="37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788" y="4855175"/>
            <a:ext cx="51911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1097275" y="1845725"/>
            <a:ext cx="5338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Show all the columns in the member table as the following screenshot.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(HINT: </a:t>
            </a:r>
            <a:r>
              <a:rPr lang="en-US"/>
              <a:t>when encountering same column names,you could use `AS` to rename it.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025" y="2092371"/>
            <a:ext cx="3792650" cy="37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-A FOREIGN KEY is a key used to link two tables together.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-A FOREIGN KEY is a field in one table that refers to the PRIMARY KEY in another table.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10109" t="0"/>
          <a:stretch/>
        </p:blipFill>
        <p:spPr>
          <a:xfrm>
            <a:off x="666750" y="3286125"/>
            <a:ext cx="4645304" cy="2503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561975" y="3676650"/>
            <a:ext cx="1524000" cy="219075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6267451" y="3867150"/>
            <a:ext cx="5009004" cy="1655776"/>
            <a:chOff x="6267451" y="3867150"/>
            <a:chExt cx="5009004" cy="1655776"/>
          </a:xfrm>
        </p:grpSpPr>
        <p:pic>
          <p:nvPicPr>
            <p:cNvPr id="121" name="Shape 121"/>
            <p:cNvPicPr preferRelativeResize="0"/>
            <p:nvPr/>
          </p:nvPicPr>
          <p:blipFill rotWithShape="1">
            <a:blip r:embed="rId4">
              <a:alphaModFix/>
            </a:blip>
            <a:srcRect b="0" l="0" r="88977" t="0"/>
            <a:stretch/>
          </p:blipFill>
          <p:spPr>
            <a:xfrm>
              <a:off x="6267451" y="3867150"/>
              <a:ext cx="1122363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 rotWithShape="1">
            <a:blip r:embed="rId4">
              <a:alphaModFix/>
            </a:blip>
            <a:srcRect b="0" l="28582" r="58163" t="0"/>
            <a:stretch/>
          </p:blipFill>
          <p:spPr>
            <a:xfrm>
              <a:off x="7396163" y="3867150"/>
              <a:ext cx="1349677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 rotWithShape="1">
            <a:blip r:embed="rId4">
              <a:alphaModFix/>
            </a:blip>
            <a:srcRect b="0" l="57884" r="30394" t="0"/>
            <a:stretch/>
          </p:blipFill>
          <p:spPr>
            <a:xfrm>
              <a:off x="8753476" y="3867150"/>
              <a:ext cx="1193399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 rotWithShape="1">
            <a:blip r:embed="rId4">
              <a:alphaModFix/>
            </a:blip>
            <a:srcRect b="0" l="85605" r="0" t="0"/>
            <a:stretch/>
          </p:blipFill>
          <p:spPr>
            <a:xfrm>
              <a:off x="9810750" y="3867150"/>
              <a:ext cx="1465705" cy="1655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Shape 125"/>
          <p:cNvSpPr/>
          <p:nvPr/>
        </p:nvSpPr>
        <p:spPr>
          <a:xfrm>
            <a:off x="4162425" y="3676650"/>
            <a:ext cx="1352550" cy="2190750"/>
          </a:xfrm>
          <a:prstGeom prst="rect">
            <a:avLst/>
          </a:prstGeom>
          <a:noFill/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 rot="2510199">
            <a:off x="5189769" y="4668403"/>
            <a:ext cx="1461913" cy="73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739B"/>
          </a:solidFill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 rot="-2690532">
            <a:off x="5109272" y="4908821"/>
            <a:ext cx="1504663" cy="776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739B"/>
          </a:solidFill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 rot="1786478">
            <a:off x="5236318" y="4969317"/>
            <a:ext cx="1283827" cy="816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739B"/>
          </a:solidFill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 rot="-740553">
            <a:off x="5307945" y="4950262"/>
            <a:ext cx="1140571" cy="91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739B"/>
          </a:solidFill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23900" y="5867400"/>
            <a:ext cx="1303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304479" y="5867400"/>
            <a:ext cx="1272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</a:p>
        </p:txBody>
      </p:sp>
      <p:sp>
        <p:nvSpPr>
          <p:cNvPr id="132" name="Shape 132"/>
          <p:cNvSpPr/>
          <p:nvPr/>
        </p:nvSpPr>
        <p:spPr>
          <a:xfrm>
            <a:off x="6267451" y="3867150"/>
            <a:ext cx="1276349" cy="1638541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239917" y="5524500"/>
            <a:ext cx="1303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JOIN clause is used to combine two or more tables, based on a related column between them.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JOIN: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097280" y="3570663"/>
            <a:ext cx="65877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table_column1, table_column2...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table_name1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table_name2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table_name1.column_name=table_name2.column_name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Different Types of SQL JOINs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19388"/>
            <a:ext cx="9061204" cy="187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7827167" y="19052"/>
            <a:ext cx="5009004" cy="1655776"/>
            <a:chOff x="6267451" y="3867150"/>
            <a:chExt cx="5009004" cy="1655776"/>
          </a:xfrm>
        </p:grpSpPr>
        <p:pic>
          <p:nvPicPr>
            <p:cNvPr id="153" name="Shape 153"/>
            <p:cNvPicPr preferRelativeResize="0"/>
            <p:nvPr/>
          </p:nvPicPr>
          <p:blipFill rotWithShape="1">
            <a:blip r:embed="rId3">
              <a:alphaModFix/>
            </a:blip>
            <a:srcRect b="0" l="0" r="88977" t="0"/>
            <a:stretch/>
          </p:blipFill>
          <p:spPr>
            <a:xfrm>
              <a:off x="6267451" y="3867150"/>
              <a:ext cx="1122363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/>
            <p:cNvPicPr preferRelativeResize="0"/>
            <p:nvPr/>
          </p:nvPicPr>
          <p:blipFill rotWithShape="1">
            <a:blip r:embed="rId3">
              <a:alphaModFix/>
            </a:blip>
            <a:srcRect b="0" l="28582" r="58163" t="0"/>
            <a:stretch/>
          </p:blipFill>
          <p:spPr>
            <a:xfrm>
              <a:off x="7396163" y="3867150"/>
              <a:ext cx="1349677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Shape 155"/>
            <p:cNvPicPr preferRelativeResize="0"/>
            <p:nvPr/>
          </p:nvPicPr>
          <p:blipFill rotWithShape="1">
            <a:blip r:embed="rId3">
              <a:alphaModFix/>
            </a:blip>
            <a:srcRect b="0" l="57884" r="30394" t="0"/>
            <a:stretch/>
          </p:blipFill>
          <p:spPr>
            <a:xfrm>
              <a:off x="8753476" y="3867150"/>
              <a:ext cx="1193399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 rotWithShape="1">
            <a:blip r:embed="rId3">
              <a:alphaModFix/>
            </a:blip>
            <a:srcRect b="0" l="85605" r="0" t="0"/>
            <a:stretch/>
          </p:blipFill>
          <p:spPr>
            <a:xfrm>
              <a:off x="9810750" y="3867150"/>
              <a:ext cx="1465705" cy="1655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Shape 157"/>
          <p:cNvGrpSpPr/>
          <p:nvPr/>
        </p:nvGrpSpPr>
        <p:grpSpPr>
          <a:xfrm>
            <a:off x="3617117" y="14289"/>
            <a:ext cx="3911854" cy="1937178"/>
            <a:chOff x="666751" y="3729037"/>
            <a:chExt cx="3911854" cy="1937178"/>
          </a:xfrm>
        </p:grpSpPr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4942" l="0" r="45588" t="17871"/>
            <a:stretch/>
          </p:blipFill>
          <p:spPr>
            <a:xfrm>
              <a:off x="666751" y="3733800"/>
              <a:ext cx="2811882" cy="1932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Shape 159"/>
            <p:cNvPicPr preferRelativeResize="0"/>
            <p:nvPr/>
          </p:nvPicPr>
          <p:blipFill rotWithShape="1">
            <a:blip r:embed="rId4">
              <a:alphaModFix/>
            </a:blip>
            <a:srcRect b="4942" l="68750" r="10109" t="17871"/>
            <a:stretch/>
          </p:blipFill>
          <p:spPr>
            <a:xfrm>
              <a:off x="3486151" y="3729037"/>
              <a:ext cx="1092454" cy="19324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Shape 160"/>
          <p:cNvSpPr txBox="1"/>
          <p:nvPr/>
        </p:nvSpPr>
        <p:spPr>
          <a:xfrm>
            <a:off x="507971" y="2240251"/>
            <a:ext cx="52358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OrderID,OrderNumber,LastName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07971" y="3124470"/>
            <a:ext cx="459003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OrderID, OrderNumber, LastName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Orders.PersonID=Persons.PersonID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6285128" y="3920074"/>
            <a:ext cx="4027584" cy="1932991"/>
            <a:chOff x="5761614" y="3786190"/>
            <a:chExt cx="4027584" cy="1932991"/>
          </a:xfrm>
        </p:grpSpPr>
        <p:pic>
          <p:nvPicPr>
            <p:cNvPr id="163" name="Shape 163"/>
            <p:cNvPicPr preferRelativeResize="0"/>
            <p:nvPr/>
          </p:nvPicPr>
          <p:blipFill rotWithShape="1">
            <a:blip r:embed="rId4">
              <a:alphaModFix/>
            </a:blip>
            <a:srcRect b="4942" l="0" r="45588" t="17871"/>
            <a:stretch/>
          </p:blipFill>
          <p:spPr>
            <a:xfrm>
              <a:off x="5761614" y="3786190"/>
              <a:ext cx="2811882" cy="19324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Shape 164"/>
            <p:cNvGrpSpPr/>
            <p:nvPr/>
          </p:nvGrpSpPr>
          <p:grpSpPr>
            <a:xfrm>
              <a:off x="8581014" y="3786190"/>
              <a:ext cx="1208184" cy="1932991"/>
              <a:chOff x="8581014" y="3786190"/>
              <a:chExt cx="1208184" cy="1932991"/>
            </a:xfrm>
          </p:grpSpPr>
          <p:pic>
            <p:nvPicPr>
              <p:cNvPr id="165" name="Shape 165"/>
              <p:cNvPicPr preferRelativeResize="0"/>
              <p:nvPr/>
            </p:nvPicPr>
            <p:blipFill rotWithShape="1">
              <a:blip r:embed="rId5">
                <a:alphaModFix/>
              </a:blip>
              <a:srcRect b="74859" l="0" r="0" t="0"/>
              <a:stretch/>
            </p:blipFill>
            <p:spPr>
              <a:xfrm>
                <a:off x="8589528" y="3786190"/>
                <a:ext cx="1199670" cy="4232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Shape 166"/>
              <p:cNvPicPr preferRelativeResize="0"/>
              <p:nvPr/>
            </p:nvPicPr>
            <p:blipFill rotWithShape="1">
              <a:blip r:embed="rId5">
                <a:alphaModFix/>
              </a:blip>
              <a:srcRect b="30525" l="0" r="0" t="44349"/>
              <a:stretch/>
            </p:blipFill>
            <p:spPr>
              <a:xfrm>
                <a:off x="8589528" y="4898634"/>
                <a:ext cx="1199670" cy="4229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Shape 167"/>
              <p:cNvPicPr preferRelativeResize="0"/>
              <p:nvPr/>
            </p:nvPicPr>
            <p:blipFill rotWithShape="1">
              <a:blip r:embed="rId5">
                <a:alphaModFix/>
              </a:blip>
              <a:srcRect b="52261" l="0" r="0" t="23444"/>
              <a:stretch/>
            </p:blipFill>
            <p:spPr>
              <a:xfrm>
                <a:off x="8581014" y="5310190"/>
                <a:ext cx="1199670" cy="4089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Shape 168"/>
              <p:cNvPicPr preferRelativeResize="0"/>
              <p:nvPr/>
            </p:nvPicPr>
            <p:blipFill rotWithShape="1">
              <a:blip r:embed="rId5">
                <a:alphaModFix/>
              </a:blip>
              <a:srcRect b="10452" l="0" r="0" t="69474"/>
              <a:stretch/>
            </p:blipFill>
            <p:spPr>
              <a:xfrm>
                <a:off x="8581014" y="4210050"/>
                <a:ext cx="1199670" cy="337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Shape 169"/>
              <p:cNvPicPr preferRelativeResize="0"/>
              <p:nvPr/>
            </p:nvPicPr>
            <p:blipFill rotWithShape="1">
              <a:blip r:embed="rId5">
                <a:alphaModFix/>
              </a:blip>
              <a:srcRect b="10452" l="0" r="0" t="69474"/>
              <a:stretch/>
            </p:blipFill>
            <p:spPr>
              <a:xfrm>
                <a:off x="8581014" y="4548456"/>
                <a:ext cx="1199670" cy="337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0" name="Shape 170"/>
          <p:cNvSpPr/>
          <p:nvPr/>
        </p:nvSpPr>
        <p:spPr>
          <a:xfrm>
            <a:off x="7531892" y="2085975"/>
            <a:ext cx="763011" cy="14001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3617117" y="14289"/>
            <a:ext cx="3911854" cy="1937178"/>
            <a:chOff x="666751" y="3729037"/>
            <a:chExt cx="3911854" cy="1937178"/>
          </a:xfrm>
        </p:grpSpPr>
        <p:pic>
          <p:nvPicPr>
            <p:cNvPr id="178" name="Shape 178"/>
            <p:cNvPicPr preferRelativeResize="0"/>
            <p:nvPr/>
          </p:nvPicPr>
          <p:blipFill rotWithShape="1">
            <a:blip r:embed="rId3">
              <a:alphaModFix/>
            </a:blip>
            <a:srcRect b="4942" l="0" r="45588" t="17871"/>
            <a:stretch/>
          </p:blipFill>
          <p:spPr>
            <a:xfrm>
              <a:off x="666751" y="3733800"/>
              <a:ext cx="2811882" cy="1932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 rotWithShape="1">
            <a:blip r:embed="rId3">
              <a:alphaModFix/>
            </a:blip>
            <a:srcRect b="4942" l="68750" r="10109" t="17871"/>
            <a:stretch/>
          </p:blipFill>
          <p:spPr>
            <a:xfrm>
              <a:off x="3486151" y="3729037"/>
              <a:ext cx="1092454" cy="19324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Shape 180"/>
          <p:cNvGrpSpPr/>
          <p:nvPr/>
        </p:nvGrpSpPr>
        <p:grpSpPr>
          <a:xfrm>
            <a:off x="7827167" y="19052"/>
            <a:ext cx="5009004" cy="1655776"/>
            <a:chOff x="6267451" y="3867150"/>
            <a:chExt cx="5009004" cy="1655776"/>
          </a:xfrm>
        </p:grpSpPr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0" l="0" r="88977" t="0"/>
            <a:stretch/>
          </p:blipFill>
          <p:spPr>
            <a:xfrm>
              <a:off x="6267451" y="3867150"/>
              <a:ext cx="1122363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4">
              <a:alphaModFix/>
            </a:blip>
            <a:srcRect b="0" l="28582" r="58163" t="0"/>
            <a:stretch/>
          </p:blipFill>
          <p:spPr>
            <a:xfrm>
              <a:off x="7396163" y="3867150"/>
              <a:ext cx="1349677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4">
              <a:alphaModFix/>
            </a:blip>
            <a:srcRect b="0" l="57884" r="30394" t="0"/>
            <a:stretch/>
          </p:blipFill>
          <p:spPr>
            <a:xfrm>
              <a:off x="8753476" y="3867150"/>
              <a:ext cx="1193399" cy="165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4">
              <a:alphaModFix/>
            </a:blip>
            <a:srcRect b="0" l="85605" r="0" t="0"/>
            <a:stretch/>
          </p:blipFill>
          <p:spPr>
            <a:xfrm>
              <a:off x="9810750" y="3867150"/>
              <a:ext cx="1465705" cy="1655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Shape 185"/>
          <p:cNvGrpSpPr/>
          <p:nvPr/>
        </p:nvGrpSpPr>
        <p:grpSpPr>
          <a:xfrm>
            <a:off x="3617117" y="1947864"/>
            <a:ext cx="3914775" cy="490536"/>
            <a:chOff x="3617117" y="1947864"/>
            <a:chExt cx="3914775" cy="490536"/>
          </a:xfrm>
        </p:grpSpPr>
        <p:sp>
          <p:nvSpPr>
            <p:cNvPr id="186" name="Shape 186"/>
            <p:cNvSpPr/>
            <p:nvPr/>
          </p:nvSpPr>
          <p:spPr>
            <a:xfrm>
              <a:off x="3617117" y="1947864"/>
              <a:ext cx="3914775" cy="490536"/>
            </a:xfrm>
            <a:prstGeom prst="rect">
              <a:avLst/>
            </a:prstGeom>
            <a:solidFill>
              <a:srgbClr val="DFE4D9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3680190" y="203924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5162550" y="2029718"/>
              <a:ext cx="6415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87878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586717" y="199894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507971" y="3124470"/>
            <a:ext cx="459003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OrderID, OrderNumber, LastName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n-US" sz="20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Orders.PersonID=Persons.PersonID</a:t>
            </a:r>
          </a:p>
        </p:txBody>
      </p:sp>
      <p:sp>
        <p:nvSpPr>
          <p:cNvPr id="191" name="Shape 191"/>
          <p:cNvSpPr/>
          <p:nvPr/>
        </p:nvSpPr>
        <p:spPr>
          <a:xfrm>
            <a:off x="7531891" y="2306717"/>
            <a:ext cx="763011" cy="14001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6285128" y="3920074"/>
            <a:ext cx="4027584" cy="2424111"/>
            <a:chOff x="6285128" y="3920074"/>
            <a:chExt cx="4027584" cy="2424111"/>
          </a:xfrm>
        </p:grpSpPr>
        <p:grpSp>
          <p:nvGrpSpPr>
            <p:cNvPr id="193" name="Shape 193"/>
            <p:cNvGrpSpPr/>
            <p:nvPr/>
          </p:nvGrpSpPr>
          <p:grpSpPr>
            <a:xfrm>
              <a:off x="6285128" y="3920074"/>
              <a:ext cx="4027584" cy="2424111"/>
              <a:chOff x="6285128" y="3920074"/>
              <a:chExt cx="4027584" cy="2424111"/>
            </a:xfrm>
          </p:grpSpPr>
          <p:grpSp>
            <p:nvGrpSpPr>
              <p:cNvPr id="194" name="Shape 194"/>
              <p:cNvGrpSpPr/>
              <p:nvPr/>
            </p:nvGrpSpPr>
            <p:grpSpPr>
              <a:xfrm>
                <a:off x="6285128" y="3920074"/>
                <a:ext cx="4027584" cy="1932991"/>
                <a:chOff x="5761614" y="3786190"/>
                <a:chExt cx="4027584" cy="1932991"/>
              </a:xfrm>
            </p:grpSpPr>
            <p:pic>
              <p:nvPicPr>
                <p:cNvPr id="195" name="Shape 19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942" l="0" r="45588" t="17871"/>
                <a:stretch/>
              </p:blipFill>
              <p:spPr>
                <a:xfrm>
                  <a:off x="5761614" y="3786190"/>
                  <a:ext cx="2811882" cy="19324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6" name="Shape 196"/>
                <p:cNvGrpSpPr/>
                <p:nvPr/>
              </p:nvGrpSpPr>
              <p:grpSpPr>
                <a:xfrm>
                  <a:off x="8581014" y="3786190"/>
                  <a:ext cx="1208184" cy="1932991"/>
                  <a:chOff x="8581014" y="3786190"/>
                  <a:chExt cx="1208184" cy="1932991"/>
                </a:xfrm>
              </p:grpSpPr>
              <p:pic>
                <p:nvPicPr>
                  <p:cNvPr id="197" name="Shape 197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74859" l="0" r="0" t="0"/>
                  <a:stretch/>
                </p:blipFill>
                <p:spPr>
                  <a:xfrm>
                    <a:off x="8589528" y="3786190"/>
                    <a:ext cx="1199670" cy="4232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98" name="Shape 198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30525" l="0" r="0" t="44349"/>
                  <a:stretch/>
                </p:blipFill>
                <p:spPr>
                  <a:xfrm>
                    <a:off x="8589528" y="4898634"/>
                    <a:ext cx="1199670" cy="4229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99" name="Shape 199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52261" l="0" r="0" t="23444"/>
                  <a:stretch/>
                </p:blipFill>
                <p:spPr>
                  <a:xfrm>
                    <a:off x="8581014" y="5310190"/>
                    <a:ext cx="1199670" cy="4089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00" name="Shape 20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10452" l="0" r="0" t="69474"/>
                  <a:stretch/>
                </p:blipFill>
                <p:spPr>
                  <a:xfrm>
                    <a:off x="8581014" y="4210050"/>
                    <a:ext cx="1199670" cy="3379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01" name="Shape 20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10452" l="0" r="0" t="69474"/>
                  <a:stretch/>
                </p:blipFill>
                <p:spPr>
                  <a:xfrm>
                    <a:off x="8581014" y="4548456"/>
                    <a:ext cx="1199670" cy="3379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202" name="Shape 202"/>
              <p:cNvSpPr/>
              <p:nvPr/>
            </p:nvSpPr>
            <p:spPr>
              <a:xfrm>
                <a:off x="6285128" y="5853649"/>
                <a:ext cx="3914775" cy="490536"/>
              </a:xfrm>
              <a:prstGeom prst="rect">
                <a:avLst/>
              </a:prstGeom>
              <a:solidFill>
                <a:srgbClr val="DFE4D9"/>
              </a:solidFill>
              <a:ln cap="flat" cmpd="sng" w="158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Shape 203"/>
            <p:cNvSpPr txBox="1"/>
            <p:nvPr/>
          </p:nvSpPr>
          <p:spPr>
            <a:xfrm>
              <a:off x="6348201" y="5945028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7830561" y="5935503"/>
              <a:ext cx="6415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87878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A transaction is a unit of work that is performed against a database.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975" y="3409950"/>
            <a:ext cx="2563970" cy="256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025" y="3371850"/>
            <a:ext cx="2563970" cy="256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117235" y="2808327"/>
            <a:ext cx="88838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079260" y="4194691"/>
            <a:ext cx="3711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------------------------------------------------&gt;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42987" y="2863929"/>
            <a:ext cx="96372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+100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274390" y="2817852"/>
            <a:ext cx="362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341090" y="2808327"/>
            <a:ext cx="362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Transaction:一連串的SQL指令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Commit:</a:t>
            </a:r>
            <a:b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一個transaction裡面SQL全部執行成功</a:t>
            </a:r>
            <a:b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然後將執行結果提交給資料庫 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Rollback:</a:t>
            </a:r>
            <a:b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只要SQL中有任何執行失敗</a:t>
            </a:r>
            <a:b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就會還原到執行前狀態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https://www.tutorialspoint.com/sql/sql-transactions.htm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https://dev.mysql.com/doc/refman/5.7/en/commit.html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