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71" r:id="rId5"/>
    <p:sldId id="275" r:id="rId6"/>
    <p:sldId id="259" r:id="rId7"/>
    <p:sldId id="260" r:id="rId8"/>
    <p:sldId id="263" r:id="rId9"/>
    <p:sldId id="277" r:id="rId10"/>
    <p:sldId id="265" r:id="rId11"/>
    <p:sldId id="273" r:id="rId12"/>
    <p:sldId id="262" r:id="rId13"/>
    <p:sldId id="272" r:id="rId14"/>
    <p:sldId id="266" r:id="rId15"/>
    <p:sldId id="274" r:id="rId16"/>
    <p:sldId id="267" r:id="rId17"/>
    <p:sldId id="268" r:id="rId18"/>
    <p:sldId id="278" r:id="rId19"/>
    <p:sldId id="269" r:id="rId20"/>
    <p:sldId id="270" r:id="rId21"/>
    <p:sldId id="279" r:id="rId22"/>
    <p:sldId id="280" r:id="rId23"/>
    <p:sldId id="282" r:id="rId24"/>
    <p:sldId id="276" r:id="rId25"/>
    <p:sldId id="281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552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3577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16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130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841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40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186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24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685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1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253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46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27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595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74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66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98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32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tt.cc/bbs/Beauty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212607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Calibri"/>
              <a:buNone/>
            </a:pPr>
            <a:r>
              <a:rPr lang="en-US" sz="5400" b="0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10620CS570100</a:t>
            </a:r>
            <a:r>
              <a:rPr lang="en-US" sz="5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5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br>
              <a:rPr lang="en-US" sz="5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dirty="0" smtClean="0">
                <a:solidFill>
                  <a:srgbClr val="3F3F3F"/>
                </a:solidFill>
              </a:rPr>
              <a:t>Coding Assignment</a:t>
            </a:r>
            <a:r>
              <a:rPr lang="en-US" sz="54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#1</a:t>
            </a:r>
            <a:br>
              <a:rPr lang="en-US" sz="54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dirty="0" smtClean="0">
                <a:solidFill>
                  <a:srgbClr val="3F3F3F"/>
                </a:solidFill>
              </a:rPr>
              <a:t>Crawler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417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Crawl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07504" y="1011115"/>
            <a:ext cx="8928992" cy="551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SzPts val="2720"/>
              <a:buNone/>
            </a:pPr>
            <a:r>
              <a:rPr lang="en-US" altLang="zh-TW" sz="2400" b="1" dirty="0" smtClean="0">
                <a:solidFill>
                  <a:srgbClr val="0070C0"/>
                </a:solidFill>
              </a:rPr>
              <a:t>  Python </a:t>
            </a:r>
            <a:r>
              <a:rPr lang="en-US" altLang="zh-TW" sz="2400" b="1" dirty="0">
                <a:solidFill>
                  <a:srgbClr val="0070C0"/>
                </a:solidFill>
              </a:rPr>
              <a:t>{</a:t>
            </a:r>
            <a:r>
              <a:rPr lang="en-US" altLang="zh-TW" sz="2400" b="1" dirty="0" err="1">
                <a:solidFill>
                  <a:srgbClr val="0070C0"/>
                </a:solidFill>
              </a:rPr>
              <a:t>studentID</a:t>
            </a:r>
            <a:r>
              <a:rPr lang="en-US" altLang="zh-TW" sz="2400" b="1" dirty="0">
                <a:solidFill>
                  <a:srgbClr val="0070C0"/>
                </a:solidFill>
              </a:rPr>
              <a:t>}.</a:t>
            </a:r>
            <a:r>
              <a:rPr lang="en-US" altLang="zh-TW" sz="2400" b="1" dirty="0" err="1">
                <a:solidFill>
                  <a:srgbClr val="0070C0"/>
                </a:solidFill>
              </a:rPr>
              <a:t>py</a:t>
            </a:r>
            <a:r>
              <a:rPr lang="en-US" altLang="zh-TW" sz="2400" b="1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crawl</a:t>
            </a:r>
            <a:endParaRPr lang="en-US" altLang="zh-TW" sz="272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endParaRPr lang="en-US" altLang="zh-TW" sz="272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altLang="zh-TW" sz="27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N/A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endParaRPr lang="en-US" altLang="zh-TW" sz="272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zh-TW" altLang="en-US" sz="2720" dirty="0" smtClean="0"/>
              <a:t>程式內容：</a:t>
            </a:r>
            <a:endParaRPr lang="en-US" altLang="zh-TW" sz="272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0"/>
              </a:spcBef>
              <a:buSzPts val="2720"/>
              <a:buFont typeface="Arial"/>
              <a:buChar char="•"/>
            </a:pPr>
            <a:r>
              <a:rPr lang="zh-TW" altLang="en-US" sz="2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爬</a:t>
            </a:r>
            <a:r>
              <a:rPr lang="en-US" altLang="zh-TW" sz="2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  <a:r>
              <a:rPr lang="zh-TW" altLang="en-US" sz="2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年所有文章</a:t>
            </a:r>
            <a:endParaRPr lang="en-US" altLang="zh-TW" sz="232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0"/>
              </a:spcBef>
              <a:buSzPts val="2720"/>
              <a:buFont typeface="Arial"/>
              <a:buChar char="•"/>
            </a:pPr>
            <a:r>
              <a:rPr lang="zh-TW" altLang="en-US" sz="2320" dirty="0" smtClean="0">
                <a:solidFill>
                  <a:srgbClr val="FF0000"/>
                </a:solidFill>
              </a:rPr>
              <a:t>忽略分類為</a:t>
            </a:r>
            <a:r>
              <a:rPr lang="en-US" sz="232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32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公告</a:t>
            </a:r>
            <a:r>
              <a:rPr lang="en-US" sz="232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zh-TW" altLang="en-US" sz="2320" b="0" i="0" u="none" strike="noStrike" cap="none" dirty="0" smtClean="0">
                <a:solidFill>
                  <a:srgbClr val="FF0000"/>
                </a:solidFill>
                <a:sym typeface="Calibri"/>
              </a:rPr>
              <a:t>的文章</a:t>
            </a:r>
            <a:endParaRPr lang="en-US" altLang="zh-TW" sz="2320" b="0" i="0" u="none" strike="noStrike" cap="none" dirty="0" smtClean="0">
              <a:solidFill>
                <a:srgbClr val="FF0000"/>
              </a:solidFill>
              <a:sym typeface="Calibri"/>
            </a:endParaRPr>
          </a:p>
          <a:p>
            <a:pPr marL="342900" indent="-342900">
              <a:lnSpc>
                <a:spcPct val="80000"/>
              </a:lnSpc>
              <a:spcBef>
                <a:spcPts val="544"/>
              </a:spcBef>
              <a:buSzPts val="2720"/>
            </a:pPr>
            <a:endParaRPr lang="en-US" altLang="zh-TW" sz="2720" dirty="0" smtClean="0"/>
          </a:p>
          <a:p>
            <a:pPr marL="342900" indent="-342900">
              <a:lnSpc>
                <a:spcPct val="80000"/>
              </a:lnSpc>
              <a:spcBef>
                <a:spcPts val="544"/>
              </a:spcBef>
              <a:buSzPts val="2720"/>
            </a:pPr>
            <a:r>
              <a:rPr lang="en-US" altLang="zh-TW" sz="2720" dirty="0" smtClean="0"/>
              <a:t>Output:</a:t>
            </a:r>
          </a:p>
          <a:p>
            <a:pPr marL="800100" lvl="1" indent="-342900">
              <a:lnSpc>
                <a:spcPct val="80000"/>
              </a:lnSpc>
              <a:spcBef>
                <a:spcPts val="544"/>
              </a:spcBef>
              <a:buSzPts val="2720"/>
            </a:pPr>
            <a:r>
              <a:rPr lang="zh-TW" altLang="en-US" sz="2320" dirty="0" smtClean="0"/>
              <a:t>存</a:t>
            </a:r>
            <a:r>
              <a:rPr lang="zh-TW" altLang="en-US" sz="2320" dirty="0"/>
              <a:t>成</a:t>
            </a:r>
            <a:r>
              <a:rPr lang="zh-TW" altLang="en-US" sz="2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兩個檔案</a:t>
            </a:r>
            <a:r>
              <a:rPr lang="en-US" sz="2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1200150" lvl="2" indent="-285750">
              <a:lnSpc>
                <a:spcPct val="80000"/>
              </a:lnSpc>
              <a:spcBef>
                <a:spcPts val="476"/>
              </a:spcBef>
              <a:buSzPts val="2380"/>
              <a:buFont typeface="Arial"/>
              <a:buChar char="–"/>
            </a:pPr>
            <a:r>
              <a:rPr lang="en-US" sz="19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all_articles.txt</a:t>
            </a:r>
            <a:r>
              <a:rPr lang="en-US" altLang="zh-TW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zh-TW" altLang="en-US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所有文章</a:t>
            </a:r>
            <a:r>
              <a:rPr lang="en-US" altLang="zh-TW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lvl="2" indent="-285750">
              <a:lnSpc>
                <a:spcPct val="80000"/>
              </a:lnSpc>
              <a:spcBef>
                <a:spcPts val="476"/>
              </a:spcBef>
              <a:buSzPts val="2380"/>
              <a:buFont typeface="Arial"/>
              <a:buChar char="–"/>
            </a:pPr>
            <a:r>
              <a:rPr lang="en-US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all_popular.txt (</a:t>
            </a:r>
            <a:r>
              <a:rPr lang="zh-TW" altLang="en-US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所有爆文</a:t>
            </a:r>
            <a:r>
              <a:rPr lang="en-US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800100" lvl="1" indent="-342900">
              <a:lnSpc>
                <a:spcPct val="80000"/>
              </a:lnSpc>
              <a:spcBef>
                <a:spcPts val="544"/>
              </a:spcBef>
              <a:buSzPts val="2720"/>
              <a:buFont typeface="Arial"/>
              <a:buChar char="•"/>
            </a:pPr>
            <a:r>
              <a:rPr lang="zh-TW" altLang="en-US" sz="2320" dirty="0" smtClean="0"/>
              <a:t>檔案內容格式</a:t>
            </a:r>
            <a:r>
              <a:rPr lang="en-US" sz="2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1200150" lvl="2" indent="-285750">
              <a:lnSpc>
                <a:spcPct val="80000"/>
              </a:lnSpc>
              <a:spcBef>
                <a:spcPts val="476"/>
              </a:spcBef>
              <a:buSzPts val="2380"/>
              <a:buFont typeface="Arial"/>
              <a:buChar char="–"/>
            </a:pPr>
            <a:r>
              <a:rPr lang="zh-TW" altLang="en-US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日期</a:t>
            </a:r>
            <a:r>
              <a:rPr lang="en-US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TW" altLang="en-US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標題</a:t>
            </a:r>
            <a:r>
              <a:rPr lang="en-US" sz="19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,URL (</a:t>
            </a:r>
            <a:r>
              <a:rPr lang="zh-TW" altLang="en-US" sz="1980" dirty="0" smtClean="0"/>
              <a:t>逗號後無空格</a:t>
            </a:r>
            <a:r>
              <a:rPr lang="en-US" altLang="zh-TW" sz="1980" dirty="0" smtClean="0"/>
              <a:t>)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zh-TW" altLang="en-US" sz="1530" dirty="0" smtClean="0"/>
              <a:t>範例：</a:t>
            </a:r>
            <a:endParaRPr sz="153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07" y="2434291"/>
            <a:ext cx="3822456" cy="2270041"/>
          </a:xfrm>
          <a:prstGeom prst="rect">
            <a:avLst/>
          </a:prstGeom>
        </p:spPr>
      </p:pic>
      <p:cxnSp>
        <p:nvCxnSpPr>
          <p:cNvPr id="7" name="Shape 156"/>
          <p:cNvCxnSpPr/>
          <p:nvPr/>
        </p:nvCxnSpPr>
        <p:spPr>
          <a:xfrm flipH="1">
            <a:off x="4381501" y="4778188"/>
            <a:ext cx="1481417" cy="1160431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938619"/>
            <a:ext cx="7848600" cy="88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" y="474785"/>
            <a:ext cx="9082353" cy="5727089"/>
          </a:xfrm>
          <a:prstGeom prst="rect">
            <a:avLst/>
          </a:prstGeom>
        </p:spPr>
      </p:pic>
      <p:sp>
        <p:nvSpPr>
          <p:cNvPr id="5" name="Shape 129"/>
          <p:cNvSpPr/>
          <p:nvPr/>
        </p:nvSpPr>
        <p:spPr>
          <a:xfrm>
            <a:off x="182670" y="2199413"/>
            <a:ext cx="432992" cy="371101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30"/>
          <p:cNvSpPr/>
          <p:nvPr/>
        </p:nvSpPr>
        <p:spPr>
          <a:xfrm>
            <a:off x="570384" y="1245212"/>
            <a:ext cx="432048" cy="307418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31"/>
          <p:cNvSpPr/>
          <p:nvPr/>
        </p:nvSpPr>
        <p:spPr>
          <a:xfrm>
            <a:off x="530760" y="4542173"/>
            <a:ext cx="684512" cy="315861"/>
          </a:xfrm>
          <a:prstGeom prst="ellipse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2"/>
          <p:cNvSpPr txBox="1"/>
          <p:nvPr/>
        </p:nvSpPr>
        <p:spPr>
          <a:xfrm>
            <a:off x="3910544" y="768914"/>
            <a:ext cx="692279" cy="36933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日</a:t>
            </a:r>
            <a:r>
              <a:rPr lang="zh-TW" altLang="en-US" sz="18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期</a:t>
            </a:r>
            <a:endParaRPr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hape 133"/>
          <p:cNvCxnSpPr/>
          <p:nvPr/>
        </p:nvCxnSpPr>
        <p:spPr>
          <a:xfrm flipH="1">
            <a:off x="1115616" y="986328"/>
            <a:ext cx="2708473" cy="38205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" name="Shape 134"/>
          <p:cNvSpPr txBox="1"/>
          <p:nvPr/>
        </p:nvSpPr>
        <p:spPr>
          <a:xfrm>
            <a:off x="3910544" y="2201182"/>
            <a:ext cx="887907" cy="36933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推文數</a:t>
            </a:r>
            <a:endParaRPr dirty="0"/>
          </a:p>
        </p:txBody>
      </p:sp>
      <p:cxnSp>
        <p:nvCxnSpPr>
          <p:cNvPr id="11" name="Shape 135"/>
          <p:cNvCxnSpPr/>
          <p:nvPr/>
        </p:nvCxnSpPr>
        <p:spPr>
          <a:xfrm flipH="1">
            <a:off x="615663" y="2384963"/>
            <a:ext cx="3208426" cy="35925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" name="Shape 136"/>
          <p:cNvSpPr txBox="1"/>
          <p:nvPr/>
        </p:nvSpPr>
        <p:spPr>
          <a:xfrm>
            <a:off x="3874809" y="4383193"/>
            <a:ext cx="1138489" cy="369332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忽略</a:t>
            </a:r>
            <a:r>
              <a:rPr lang="en-US" sz="1800" smtClean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公告</a:t>
            </a:r>
            <a:endParaRPr sz="18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hape 137"/>
          <p:cNvCxnSpPr/>
          <p:nvPr/>
        </p:nvCxnSpPr>
        <p:spPr>
          <a:xfrm flipH="1">
            <a:off x="1389185" y="4573935"/>
            <a:ext cx="2344398" cy="49603"/>
          </a:xfrm>
          <a:prstGeom prst="straightConnector1">
            <a:avLst/>
          </a:prstGeom>
          <a:ln w="38100">
            <a:solidFill>
              <a:srgbClr val="FFC000"/>
            </a:solidFill>
            <a:headEnd type="none" w="sm" len="sm"/>
            <a:tailEnd type="stealth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Shape 138"/>
          <p:cNvSpPr/>
          <p:nvPr/>
        </p:nvSpPr>
        <p:spPr>
          <a:xfrm>
            <a:off x="648181" y="2955417"/>
            <a:ext cx="1752119" cy="371101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hape 139"/>
          <p:cNvCxnSpPr/>
          <p:nvPr/>
        </p:nvCxnSpPr>
        <p:spPr>
          <a:xfrm flipH="1">
            <a:off x="2514600" y="3130062"/>
            <a:ext cx="1309489" cy="17584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" name="Shape 140"/>
          <p:cNvSpPr txBox="1"/>
          <p:nvPr/>
        </p:nvSpPr>
        <p:spPr>
          <a:xfrm>
            <a:off x="3940965" y="2942221"/>
            <a:ext cx="648625" cy="36933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標</a:t>
            </a:r>
            <a:r>
              <a:rPr lang="zh-TW" altLang="en-US" sz="18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題</a:t>
            </a:r>
            <a:endParaRPr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6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8" y="140677"/>
            <a:ext cx="8731776" cy="6497515"/>
          </a:xfrm>
          <a:prstGeom prst="rect">
            <a:avLst/>
          </a:prstGeom>
        </p:spPr>
      </p:pic>
      <p:sp>
        <p:nvSpPr>
          <p:cNvPr id="18" name="Shape 130"/>
          <p:cNvSpPr/>
          <p:nvPr/>
        </p:nvSpPr>
        <p:spPr>
          <a:xfrm>
            <a:off x="1150676" y="140677"/>
            <a:ext cx="3263061" cy="307418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32"/>
          <p:cNvSpPr txBox="1"/>
          <p:nvPr/>
        </p:nvSpPr>
        <p:spPr>
          <a:xfrm>
            <a:off x="5519538" y="1417638"/>
            <a:ext cx="555948" cy="36933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133"/>
          <p:cNvCxnSpPr/>
          <p:nvPr/>
        </p:nvCxnSpPr>
        <p:spPr>
          <a:xfrm flipH="1" flipV="1">
            <a:off x="3270738" y="518746"/>
            <a:ext cx="2162345" cy="111630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 smtClean="0"/>
              <a:t>2. Push -1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0" y="1222132"/>
            <a:ext cx="9144000" cy="490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altLang="zh-TW" b="1" dirty="0">
                <a:solidFill>
                  <a:srgbClr val="0070C0"/>
                </a:solidFill>
              </a:rPr>
              <a:t>Python {</a:t>
            </a:r>
            <a:r>
              <a:rPr lang="en-US" altLang="zh-TW" b="1" dirty="0" err="1">
                <a:solidFill>
                  <a:srgbClr val="0070C0"/>
                </a:solidFill>
              </a:rPr>
              <a:t>studentID</a:t>
            </a:r>
            <a:r>
              <a:rPr lang="en-US" altLang="zh-TW" b="1" dirty="0">
                <a:solidFill>
                  <a:srgbClr val="0070C0"/>
                </a:solidFill>
              </a:rPr>
              <a:t>}.</a:t>
            </a:r>
            <a:r>
              <a:rPr lang="en-US" altLang="zh-TW" b="1" dirty="0" err="1">
                <a:solidFill>
                  <a:srgbClr val="0070C0"/>
                </a:solidFill>
              </a:rPr>
              <a:t>py</a:t>
            </a:r>
            <a:r>
              <a:rPr lang="en-US" altLang="zh-TW" b="1" dirty="0">
                <a:solidFill>
                  <a:srgbClr val="0070C0"/>
                </a:solidFill>
              </a:rPr>
              <a:t> push </a:t>
            </a:r>
            <a:r>
              <a:rPr lang="en-US" altLang="zh-TW" b="1" dirty="0" err="1">
                <a:solidFill>
                  <a:srgbClr val="0070C0"/>
                </a:solidFill>
              </a:rPr>
              <a:t>start_date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end_date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 smtClean="0"/>
              <a:t>Input: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start_date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end_date</a:t>
            </a:r>
            <a:endParaRPr lang="en-US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endParaRPr lang="en-US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altLang="en-US" sz="2400" dirty="0" smtClean="0"/>
              <a:t>因為爬下來的資料是</a:t>
            </a:r>
            <a:r>
              <a:rPr lang="en-US" altLang="zh-TW" sz="2400" dirty="0" smtClean="0"/>
              <a:t>2017</a:t>
            </a:r>
            <a:r>
              <a:rPr lang="zh-TW" altLang="en-US" sz="2400" dirty="0" smtClean="0"/>
              <a:t>一整年，所以只要指定幾月幾日就好。</a:t>
            </a:r>
            <a:endParaRPr lang="en-US" altLang="zh-TW" sz="2400" dirty="0" smtClean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如果我們要找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r>
              <a:rPr lang="zh-TW" altLang="en-US" sz="2400" dirty="0" smtClean="0">
                <a:solidFill>
                  <a:srgbClr val="FF0000"/>
                </a:solidFill>
              </a:rPr>
              <a:t>月</a:t>
            </a:r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r>
              <a:rPr lang="zh-TW" altLang="en-US" sz="2400" dirty="0" smtClean="0">
                <a:solidFill>
                  <a:srgbClr val="FF0000"/>
                </a:solidFill>
              </a:rPr>
              <a:t>號</a:t>
            </a:r>
            <a:r>
              <a:rPr lang="zh-TW" altLang="en-US" sz="2400" dirty="0" smtClean="0"/>
              <a:t>到</a:t>
            </a:r>
            <a:r>
              <a:rPr lang="en-US" altLang="zh-TW" sz="2400" dirty="0" smtClean="0">
                <a:solidFill>
                  <a:srgbClr val="0070C0"/>
                </a:solidFill>
              </a:rPr>
              <a:t>10</a:t>
            </a:r>
            <a:r>
              <a:rPr lang="zh-TW" altLang="en-US" sz="2400" dirty="0" smtClean="0">
                <a:solidFill>
                  <a:srgbClr val="0070C0"/>
                </a:solidFill>
              </a:rPr>
              <a:t>月</a:t>
            </a:r>
            <a:r>
              <a:rPr lang="en-US" altLang="zh-TW" sz="2400" dirty="0" smtClean="0">
                <a:solidFill>
                  <a:srgbClr val="0070C0"/>
                </a:solidFill>
              </a:rPr>
              <a:t>20</a:t>
            </a:r>
            <a:r>
              <a:rPr lang="zh-TW" altLang="en-US" sz="2400" dirty="0" smtClean="0">
                <a:solidFill>
                  <a:srgbClr val="0070C0"/>
                </a:solidFill>
              </a:rPr>
              <a:t>號</a:t>
            </a:r>
            <a:r>
              <a:rPr lang="zh-TW" altLang="en-US" sz="2400" dirty="0" smtClean="0"/>
              <a:t>，那</a:t>
            </a:r>
            <a:endParaRPr lang="en-US" altLang="zh-TW" sz="2400" dirty="0" smtClean="0"/>
          </a:p>
          <a:p>
            <a:pPr marL="971550" lvl="1" indent="-514350">
              <a:spcBef>
                <a:spcPts val="640"/>
              </a:spcBef>
              <a:buSzPts val="3200"/>
              <a:buFont typeface="+mj-lt"/>
              <a:buAutoNum type="arabicPeriod"/>
            </a:pPr>
            <a:r>
              <a:rPr lang="en-US" altLang="zh-TW" sz="2000" dirty="0" err="1" smtClean="0">
                <a:solidFill>
                  <a:srgbClr val="FF0000"/>
                </a:solidFill>
              </a:rPr>
              <a:t>start_date</a:t>
            </a:r>
            <a:r>
              <a:rPr lang="zh-TW" altLang="en-US" sz="2000" dirty="0" smtClean="0"/>
              <a:t>就會是</a:t>
            </a:r>
            <a:r>
              <a:rPr lang="en-US" altLang="zh-TW" sz="2000" dirty="0" smtClean="0">
                <a:solidFill>
                  <a:srgbClr val="FF0000"/>
                </a:solidFill>
              </a:rPr>
              <a:t>304</a:t>
            </a:r>
          </a:p>
          <a:p>
            <a:pPr marL="971550" lvl="1" indent="-514350">
              <a:spcBef>
                <a:spcPts val="640"/>
              </a:spcBef>
              <a:buSzPts val="3200"/>
              <a:buFont typeface="+mj-lt"/>
              <a:buAutoNum type="arabicPeriod"/>
            </a:pPr>
            <a:r>
              <a:rPr lang="en-US" altLang="zh-TW" sz="2000" dirty="0" err="1" smtClean="0">
                <a:solidFill>
                  <a:srgbClr val="0070C0"/>
                </a:solidFill>
              </a:rPr>
              <a:t>end_date</a:t>
            </a:r>
            <a:r>
              <a:rPr lang="zh-TW" altLang="en-US" sz="2000" dirty="0" smtClean="0"/>
              <a:t>就會是</a:t>
            </a:r>
            <a:r>
              <a:rPr lang="en-US" altLang="zh-TW" sz="2000" dirty="0" smtClean="0">
                <a:solidFill>
                  <a:srgbClr val="0070C0"/>
                </a:solidFill>
              </a:rPr>
              <a:t>1020</a:t>
            </a:r>
            <a:endParaRPr sz="2000" b="0" i="0" u="none" strike="noStrike" cap="none" dirty="0">
              <a:solidFill>
                <a:srgbClr val="0070C0"/>
              </a:solidFill>
              <a:sym typeface="Calibri"/>
            </a:endParaRPr>
          </a:p>
          <a:p>
            <a:pPr marL="0" lvl="0" indent="0">
              <a:buNone/>
            </a:pPr>
            <a:r>
              <a:rPr lang="zh-TW" altLang="en-US" sz="2400" dirty="0" smtClean="0"/>
              <a:t>這兩天的資料也</a:t>
            </a:r>
            <a:r>
              <a:rPr lang="zh-TW" altLang="en-US" sz="2400" dirty="0" smtClean="0">
                <a:solidFill>
                  <a:srgbClr val="0070C0"/>
                </a:solidFill>
              </a:rPr>
              <a:t>必須包含在內</a:t>
            </a:r>
            <a:endParaRPr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Push -2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9131" y="1608992"/>
            <a:ext cx="9064869" cy="50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2800" b="1" dirty="0" smtClean="0">
                <a:solidFill>
                  <a:srgbClr val="0070C0"/>
                </a:solidFill>
              </a:rPr>
              <a:t>  Python </a:t>
            </a:r>
            <a:r>
              <a:rPr lang="en-US" altLang="zh-TW" sz="2800" b="1" dirty="0">
                <a:solidFill>
                  <a:srgbClr val="0070C0"/>
                </a:solidFill>
              </a:rPr>
              <a:t>{</a:t>
            </a:r>
            <a:r>
              <a:rPr lang="en-US" altLang="zh-TW" sz="2800" b="1" dirty="0" err="1">
                <a:solidFill>
                  <a:srgbClr val="0070C0"/>
                </a:solidFill>
              </a:rPr>
              <a:t>studentID</a:t>
            </a:r>
            <a:r>
              <a:rPr lang="en-US" altLang="zh-TW" sz="2800" b="1" dirty="0">
                <a:solidFill>
                  <a:srgbClr val="0070C0"/>
                </a:solidFill>
              </a:rPr>
              <a:t>}.</a:t>
            </a:r>
            <a:r>
              <a:rPr lang="en-US" altLang="zh-TW" sz="2800" b="1" dirty="0" err="1">
                <a:solidFill>
                  <a:srgbClr val="0070C0"/>
                </a:solidFill>
              </a:rPr>
              <a:t>py</a:t>
            </a:r>
            <a:r>
              <a:rPr lang="en-US" altLang="zh-TW" sz="2800" b="1" dirty="0">
                <a:solidFill>
                  <a:srgbClr val="0070C0"/>
                </a:solidFill>
              </a:rPr>
              <a:t> push </a:t>
            </a:r>
            <a:r>
              <a:rPr lang="en-US" altLang="zh-TW" sz="2800" b="1" dirty="0" err="1">
                <a:solidFill>
                  <a:srgbClr val="0070C0"/>
                </a:solidFill>
              </a:rPr>
              <a:t>start_date</a:t>
            </a:r>
            <a:r>
              <a:rPr lang="en-US" altLang="zh-TW" sz="2800" b="1" dirty="0">
                <a:solidFill>
                  <a:srgbClr val="0070C0"/>
                </a:solidFill>
              </a:rPr>
              <a:t> </a:t>
            </a:r>
            <a:r>
              <a:rPr lang="en-US" altLang="zh-TW" sz="2800" b="1" dirty="0" err="1">
                <a:solidFill>
                  <a:srgbClr val="0070C0"/>
                </a:solidFill>
              </a:rPr>
              <a:t>end_date</a:t>
            </a:r>
            <a:endParaRPr lang="en-US" altLang="zh-TW" sz="2800" b="1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r>
              <a:rPr lang="zh-TW" altLang="en-US" dirty="0" smtClean="0"/>
              <a:t>程式內容：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</a:pPr>
            <a:r>
              <a:rPr lang="zh-TW" altLang="en-US" dirty="0" smtClean="0"/>
              <a:t>找出在 </a:t>
            </a:r>
            <a:r>
              <a:rPr lang="en-US" altLang="zh-TW" dirty="0" err="1" smtClean="0"/>
              <a:t>start_date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跟</a:t>
            </a:r>
            <a:r>
              <a:rPr lang="en-US" altLang="zh-TW" dirty="0" err="1"/>
              <a:t>end_date</a:t>
            </a:r>
            <a:r>
              <a:rPr lang="en-US" altLang="zh-TW" dirty="0"/>
              <a:t> 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 smtClean="0"/>
              <a:t>之間的：</a:t>
            </a:r>
            <a:endParaRPr lang="en-US" altLang="zh-TW" dirty="0"/>
          </a:p>
          <a:p>
            <a:pPr marL="1257300" lvl="2" indent="-342900">
              <a:spcBef>
                <a:spcPts val="0"/>
              </a:spcBef>
            </a:pPr>
            <a:r>
              <a:rPr lang="zh-TW" alt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推文跟噓文的數量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lvl="2" indent="-342900">
              <a:spcBef>
                <a:spcPts val="0"/>
              </a:spcBef>
            </a:pPr>
            <a:r>
              <a:rPr lang="zh-TW" altLang="en-US" dirty="0" smtClean="0"/>
              <a:t>推最多</a:t>
            </a:r>
            <a:r>
              <a:rPr lang="zh-TW" altLang="en-US" dirty="0"/>
              <a:t>文前</a:t>
            </a:r>
            <a:r>
              <a:rPr lang="en-US" altLang="zh-TW" dirty="0"/>
              <a:t>10</a:t>
            </a:r>
            <a:r>
              <a:rPr lang="zh-TW" altLang="en-US" dirty="0" smtClean="0"/>
              <a:t>名的</a:t>
            </a:r>
            <a:r>
              <a:rPr lang="en-US" altLang="zh-TW" dirty="0" smtClean="0"/>
              <a:t>user id</a:t>
            </a:r>
          </a:p>
          <a:p>
            <a:pPr marL="1257300" lvl="2" indent="-342900">
              <a:spcBef>
                <a:spcPts val="0"/>
              </a:spcBef>
            </a:pPr>
            <a:r>
              <a:rPr lang="zh-TW" alt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噓最多</a:t>
            </a:r>
            <a:r>
              <a:rPr lang="zh-TW" altLang="en-US" dirty="0"/>
              <a:t>文前</a:t>
            </a:r>
            <a:r>
              <a:rPr lang="en-US" altLang="zh-TW" dirty="0"/>
              <a:t>10</a:t>
            </a:r>
            <a:r>
              <a:rPr lang="zh-TW" altLang="en-US" dirty="0" smtClean="0"/>
              <a:t>名</a:t>
            </a:r>
            <a:r>
              <a:rPr lang="zh-TW" alt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-US" altLang="zh-TW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id</a:t>
            </a:r>
            <a:endParaRPr sz="3200" dirty="0" smtClean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altLang="zh-TW" dirty="0" smtClean="0"/>
              <a:t>Output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zh-TW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將結果輸出至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push[start_date-end_date].txt </a:t>
            </a:r>
            <a:b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push[117-1230].txt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zh-TW" altLang="en-US" sz="2400" dirty="0" smtClean="0"/>
              <a:t>檔案</a:t>
            </a:r>
            <a:r>
              <a:rPr lang="zh-TW" altLang="en-US" sz="2400" dirty="0"/>
              <a:t>的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格式請見下下頁</a:t>
            </a:r>
            <a:endParaRPr sz="2400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724" y="16775"/>
            <a:ext cx="7883159" cy="68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827584" y="5071676"/>
            <a:ext cx="841339" cy="1786324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4676232" y="5363562"/>
            <a:ext cx="845338" cy="36933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User id</a:t>
            </a:r>
            <a:endParaRPr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Shape 202"/>
          <p:cNvCxnSpPr/>
          <p:nvPr/>
        </p:nvCxnSpPr>
        <p:spPr>
          <a:xfrm flipH="1">
            <a:off x="1722362" y="5594869"/>
            <a:ext cx="2849638" cy="27605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3" name="Shape 203"/>
          <p:cNvSpPr/>
          <p:nvPr/>
        </p:nvSpPr>
        <p:spPr>
          <a:xfrm>
            <a:off x="494493" y="1177366"/>
            <a:ext cx="427856" cy="47082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 rot="10800000">
            <a:off x="1043608" y="1556792"/>
            <a:ext cx="936104" cy="936104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5" name="Shape 205"/>
          <p:cNvSpPr txBox="1"/>
          <p:nvPr/>
        </p:nvSpPr>
        <p:spPr>
          <a:xfrm>
            <a:off x="1890354" y="2564904"/>
            <a:ext cx="677000" cy="36933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噓文</a:t>
            </a:r>
            <a:endParaRPr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494493" y="4941168"/>
            <a:ext cx="427856" cy="47082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Shape 207"/>
          <p:cNvCxnSpPr/>
          <p:nvPr/>
        </p:nvCxnSpPr>
        <p:spPr>
          <a:xfrm flipH="1">
            <a:off x="827584" y="3573016"/>
            <a:ext cx="936104" cy="1296144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8" name="Shape 208"/>
          <p:cNvSpPr txBox="1"/>
          <p:nvPr/>
        </p:nvSpPr>
        <p:spPr>
          <a:xfrm>
            <a:off x="1880118" y="3252721"/>
            <a:ext cx="687235" cy="36933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推文</a:t>
            </a:r>
            <a:endParaRPr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4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Push -3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zh-TW" sz="2800" dirty="0" smtClean="0"/>
              <a:t>Output Format: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推文數量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lvl="0" indent="-139700">
              <a:spcBef>
                <a:spcPts val="0"/>
              </a:spcBef>
              <a:buNone/>
            </a:pPr>
            <a:r>
              <a:rPr lang="zh-TW" altLang="en-US" sz="2800" dirty="0" smtClean="0"/>
              <a:t>  </a:t>
            </a:r>
            <a:r>
              <a:rPr lang="zh-TW" altLang="en-US" sz="2400" dirty="0" smtClean="0">
                <a:solidFill>
                  <a:srgbClr val="0070C0"/>
                </a:solidFill>
              </a:rPr>
              <a:t>格式：</a:t>
            </a:r>
            <a:r>
              <a:rPr lang="en-US" altLang="zh-TW" sz="2400" b="0" i="0" u="none" strike="noStrike" cap="none" dirty="0" smtClean="0">
                <a:solidFill>
                  <a:srgbClr val="0070C0"/>
                </a:solidFill>
                <a:sym typeface="Calibri"/>
              </a:rPr>
              <a:t>all like: </a:t>
            </a:r>
            <a:r>
              <a:rPr lang="zh-TW" altLang="en-US" sz="2400" dirty="0" smtClean="0">
                <a:solidFill>
                  <a:srgbClr val="0070C0"/>
                </a:solidFill>
              </a:rPr>
              <a:t>推文數量</a:t>
            </a:r>
            <a:endParaRPr lang="en-US" altLang="zh-TW" sz="2400" b="0" i="0" u="none" strike="noStrike" cap="none" dirty="0" smtClean="0">
              <a:solidFill>
                <a:srgbClr val="0070C0"/>
              </a:solidFill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 altLang="en-US" sz="2800" dirty="0" smtClean="0"/>
              <a:t>噓文數量</a:t>
            </a:r>
            <a:endParaRPr lang="en-US" altLang="zh-TW" sz="2800" dirty="0" smtClean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zh-TW" sz="2800" dirty="0" smtClean="0"/>
              <a:t>	</a:t>
            </a:r>
            <a:r>
              <a:rPr lang="zh-TW" altLang="en-US" sz="2400" dirty="0" smtClean="0">
                <a:solidFill>
                  <a:srgbClr val="0070C0"/>
                </a:solidFill>
              </a:rPr>
              <a:t>格式：</a:t>
            </a:r>
            <a:r>
              <a:rPr lang="en-US" altLang="zh-TW" sz="2400" dirty="0" smtClean="0">
                <a:solidFill>
                  <a:srgbClr val="0070C0"/>
                </a:solidFill>
              </a:rPr>
              <a:t>all boo: </a:t>
            </a:r>
            <a:r>
              <a:rPr lang="zh-TW" altLang="en-US" sz="2400" dirty="0" smtClean="0">
                <a:solidFill>
                  <a:srgbClr val="0070C0"/>
                </a:solidFill>
              </a:rPr>
              <a:t>噓文數量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推文前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sym typeface="Calibri"/>
              </a:rPr>
              <a:t>10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名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sym typeface="Calibri"/>
              </a:rPr>
              <a:t>(rank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是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sym typeface="Calibri"/>
              </a:rPr>
              <a:t>1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到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sym typeface="Calibri"/>
              </a:rPr>
              <a:t>10</a:t>
            </a:r>
            <a:r>
              <a:rPr lang="en-US" altLang="zh-TW" sz="2800" dirty="0"/>
              <a:t>)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zh-TW" sz="2800" dirty="0"/>
              <a:t>	</a:t>
            </a:r>
            <a:r>
              <a:rPr lang="zh-TW" altLang="en-US" sz="2400" dirty="0" smtClean="0">
                <a:solidFill>
                  <a:srgbClr val="0070C0"/>
                </a:solidFill>
              </a:rPr>
              <a:t>格式</a:t>
            </a:r>
            <a:r>
              <a:rPr lang="zh-TW" altLang="en-US" sz="2400" dirty="0">
                <a:solidFill>
                  <a:srgbClr val="0070C0"/>
                </a:solidFill>
              </a:rPr>
              <a:t>：</a:t>
            </a:r>
            <a:r>
              <a:rPr lang="en-US" altLang="zh-TW" sz="2400" b="0" i="0" u="none" strike="noStrike" cap="none" dirty="0" smtClean="0">
                <a:solidFill>
                  <a:srgbClr val="0070C0"/>
                </a:solidFill>
                <a:sym typeface="Calibri"/>
              </a:rPr>
              <a:t>like #rank: </a:t>
            </a:r>
            <a:r>
              <a:rPr lang="en-US" altLang="zh-TW" sz="2400" b="0" i="0" u="none" strike="noStrike" cap="none" dirty="0" err="1" smtClean="0">
                <a:solidFill>
                  <a:srgbClr val="0070C0"/>
                </a:solidFill>
                <a:sym typeface="Calibri"/>
              </a:rPr>
              <a:t>userid</a:t>
            </a:r>
            <a:r>
              <a:rPr lang="en-US" altLang="zh-TW" sz="2400" b="0" i="0" u="none" strike="noStrike" cap="none" dirty="0" smtClean="0">
                <a:solidFill>
                  <a:srgbClr val="0070C0"/>
                </a:solidFill>
                <a:sym typeface="Calibri"/>
              </a:rPr>
              <a:t> </a:t>
            </a:r>
            <a:r>
              <a:rPr lang="zh-TW" altLang="en-US" sz="2400" b="0" i="0" u="none" strike="noStrike" cap="none" dirty="0" smtClean="0">
                <a:solidFill>
                  <a:srgbClr val="0070C0"/>
                </a:solidFill>
                <a:sym typeface="Calibri"/>
              </a:rPr>
              <a:t>推文數</a:t>
            </a:r>
            <a:endParaRPr lang="en-US" altLang="zh-TW" sz="2800" b="0" i="0" u="none" strike="noStrike" cap="none" dirty="0" smtClean="0">
              <a:solidFill>
                <a:srgbClr val="0070C0"/>
              </a:solidFill>
              <a:sym typeface="Calibri"/>
            </a:endParaRPr>
          </a:p>
          <a:p>
            <a:pPr marL="342900" indent="-139700">
              <a:spcBef>
                <a:spcPts val="0"/>
              </a:spcBef>
              <a:buNone/>
            </a:pPr>
            <a:r>
              <a:rPr lang="zh-TW" altLang="en-US" sz="2800" dirty="0" smtClean="0"/>
              <a:t>噓文</a:t>
            </a:r>
            <a:r>
              <a:rPr lang="zh-TW" altLang="en-US" sz="2800" dirty="0"/>
              <a:t>前</a:t>
            </a:r>
            <a:r>
              <a:rPr lang="en-US" altLang="zh-TW" sz="2800" dirty="0"/>
              <a:t>10</a:t>
            </a:r>
            <a:r>
              <a:rPr lang="zh-TW" altLang="en-US" sz="2800" dirty="0" smtClean="0"/>
              <a:t>名</a:t>
            </a:r>
            <a:r>
              <a:rPr lang="en-US" altLang="zh-TW" sz="2800" dirty="0"/>
              <a:t>(rank</a:t>
            </a:r>
            <a:r>
              <a:rPr lang="zh-TW" altLang="en-US" sz="2800" dirty="0"/>
              <a:t>是</a:t>
            </a:r>
            <a:r>
              <a:rPr lang="en-US" altLang="zh-TW" sz="2800" dirty="0"/>
              <a:t>1</a:t>
            </a:r>
            <a:r>
              <a:rPr lang="zh-TW" altLang="en-US" sz="2800" dirty="0"/>
              <a:t>到</a:t>
            </a:r>
            <a:r>
              <a:rPr lang="en-US" altLang="zh-TW" sz="2800" dirty="0"/>
              <a:t>10)</a:t>
            </a:r>
            <a:endParaRPr lang="en-US" altLang="zh-TW" sz="2800" dirty="0" smtClean="0"/>
          </a:p>
          <a:p>
            <a:pPr marL="342900" indent="-139700">
              <a:spcBef>
                <a:spcPts val="0"/>
              </a:spcBef>
              <a:buNone/>
            </a:pPr>
            <a:r>
              <a:rPr lang="en-US" altLang="zh-TW" sz="2800" dirty="0"/>
              <a:t>	</a:t>
            </a:r>
            <a:r>
              <a:rPr lang="zh-TW" altLang="en-US" sz="2400" dirty="0" smtClean="0">
                <a:solidFill>
                  <a:srgbClr val="0070C0"/>
                </a:solidFill>
              </a:rPr>
              <a:t>格式</a:t>
            </a:r>
            <a:r>
              <a:rPr lang="zh-TW" altLang="en-US" sz="2400" dirty="0">
                <a:solidFill>
                  <a:srgbClr val="0070C0"/>
                </a:solidFill>
              </a:rPr>
              <a:t>：</a:t>
            </a:r>
            <a:r>
              <a:rPr lang="en-US" altLang="zh-TW" sz="2400" dirty="0" smtClean="0">
                <a:solidFill>
                  <a:srgbClr val="0070C0"/>
                </a:solidFill>
              </a:rPr>
              <a:t>boo </a:t>
            </a:r>
            <a:r>
              <a:rPr lang="en-US" altLang="zh-TW" sz="2400" dirty="0">
                <a:solidFill>
                  <a:srgbClr val="0070C0"/>
                </a:solidFill>
              </a:rPr>
              <a:t>#</a:t>
            </a:r>
            <a:r>
              <a:rPr lang="en-US" altLang="zh-TW" sz="2400" dirty="0" smtClean="0">
                <a:solidFill>
                  <a:srgbClr val="0070C0"/>
                </a:solidFill>
              </a:rPr>
              <a:t>rank: </a:t>
            </a:r>
            <a:r>
              <a:rPr lang="en-US" altLang="zh-TW" sz="2400" dirty="0" err="1">
                <a:solidFill>
                  <a:srgbClr val="0070C0"/>
                </a:solidFill>
              </a:rPr>
              <a:t>userid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</a:rPr>
              <a:t>噓文</a:t>
            </a:r>
            <a:r>
              <a:rPr lang="zh-TW" altLang="en-US" sz="2400" dirty="0">
                <a:solidFill>
                  <a:srgbClr val="0070C0"/>
                </a:solidFill>
              </a:rPr>
              <a:t>數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altLang="zh-TW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8683" y="1465650"/>
            <a:ext cx="2592288" cy="4795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15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dirty="0" smtClean="0"/>
              <a:t>.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-1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0" y="1081454"/>
            <a:ext cx="9144000" cy="530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2800" b="1" dirty="0" smtClean="0">
                <a:solidFill>
                  <a:srgbClr val="0070C0"/>
                </a:solidFill>
              </a:rPr>
              <a:t>  Python </a:t>
            </a:r>
            <a:r>
              <a:rPr lang="en-US" altLang="zh-TW" sz="2800" b="1" dirty="0">
                <a:solidFill>
                  <a:srgbClr val="0070C0"/>
                </a:solidFill>
              </a:rPr>
              <a:t>{</a:t>
            </a:r>
            <a:r>
              <a:rPr lang="en-US" altLang="zh-TW" sz="2800" b="1" dirty="0" err="1">
                <a:solidFill>
                  <a:srgbClr val="0070C0"/>
                </a:solidFill>
              </a:rPr>
              <a:t>studentID</a:t>
            </a:r>
            <a:r>
              <a:rPr lang="en-US" altLang="zh-TW" sz="2800" b="1" dirty="0">
                <a:solidFill>
                  <a:srgbClr val="0070C0"/>
                </a:solidFill>
              </a:rPr>
              <a:t>}.</a:t>
            </a:r>
            <a:r>
              <a:rPr lang="en-US" altLang="zh-TW" sz="2800" b="1" dirty="0" err="1">
                <a:solidFill>
                  <a:srgbClr val="0070C0"/>
                </a:solidFill>
              </a:rPr>
              <a:t>py</a:t>
            </a:r>
            <a:r>
              <a:rPr lang="en-US" altLang="zh-TW" sz="2800" b="1" dirty="0">
                <a:solidFill>
                  <a:srgbClr val="0070C0"/>
                </a:solidFill>
              </a:rPr>
              <a:t> popular </a:t>
            </a:r>
            <a:r>
              <a:rPr lang="en-US" altLang="zh-TW" sz="2800" b="1" dirty="0" err="1">
                <a:solidFill>
                  <a:srgbClr val="0070C0"/>
                </a:solidFill>
              </a:rPr>
              <a:t>start_date</a:t>
            </a:r>
            <a:r>
              <a:rPr lang="en-US" altLang="zh-TW" sz="2800" b="1" dirty="0">
                <a:solidFill>
                  <a:srgbClr val="0070C0"/>
                </a:solidFill>
              </a:rPr>
              <a:t> </a:t>
            </a:r>
            <a:r>
              <a:rPr lang="en-US" altLang="zh-TW" sz="2800" b="1" dirty="0" err="1">
                <a:solidFill>
                  <a:srgbClr val="0070C0"/>
                </a:solidFill>
              </a:rPr>
              <a:t>end_date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 smtClean="0"/>
              <a:t>Input: </a:t>
            </a:r>
          </a:p>
          <a:p>
            <a:pPr marL="800100" lvl="1" indent="-342900"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altLang="zh-TW" sz="2400" dirty="0" err="1"/>
              <a:t>start_date</a:t>
            </a:r>
            <a:endParaRPr lang="en-US" altLang="zh-TW" sz="2400" dirty="0"/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altLang="zh-TW" sz="2400" dirty="0" err="1"/>
              <a:t>end_date</a:t>
            </a:r>
            <a:endParaRPr lang="en-US" altLang="zh-TW" sz="2400" dirty="0"/>
          </a:p>
          <a:p>
            <a:pPr marL="800100" lvl="1" indent="-342900">
              <a:spcBef>
                <a:spcPts val="0"/>
              </a:spcBef>
            </a:pPr>
            <a:endParaRPr lang="en-US" altLang="zh-TW" sz="2400" dirty="0" smtClean="0"/>
          </a:p>
          <a:p>
            <a:pPr marL="342900" indent="-342900">
              <a:spcBef>
                <a:spcPts val="0"/>
              </a:spcBef>
            </a:pPr>
            <a:r>
              <a:rPr lang="zh-TW" altLang="en-US" dirty="0"/>
              <a:t>程式內容：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</a:pPr>
            <a:r>
              <a:rPr lang="zh-TW" altLang="en-US" sz="2400" dirty="0"/>
              <a:t>找出在 </a:t>
            </a:r>
            <a:r>
              <a:rPr lang="en-US" altLang="zh-TW" sz="2400" dirty="0" err="1"/>
              <a:t>start_date</a:t>
            </a:r>
            <a:r>
              <a:rPr lang="en-US" altLang="zh-TW" sz="2400" dirty="0"/>
              <a:t>(</a:t>
            </a:r>
            <a:r>
              <a:rPr lang="zh-TW" altLang="en-US" sz="2400" dirty="0"/>
              <a:t>含</a:t>
            </a:r>
            <a:r>
              <a:rPr lang="en-US" altLang="zh-TW" sz="2400" dirty="0"/>
              <a:t>)</a:t>
            </a:r>
            <a:r>
              <a:rPr lang="zh-TW" altLang="en-US" sz="2400" dirty="0"/>
              <a:t>跟</a:t>
            </a:r>
            <a:r>
              <a:rPr lang="en-US" altLang="zh-TW" sz="2400" dirty="0" err="1"/>
              <a:t>end_date</a:t>
            </a:r>
            <a:r>
              <a:rPr lang="en-US" altLang="zh-TW" sz="2400" dirty="0"/>
              <a:t> (</a:t>
            </a:r>
            <a:r>
              <a:rPr lang="zh-TW" altLang="en-US" sz="2400" dirty="0"/>
              <a:t>含</a:t>
            </a:r>
            <a:r>
              <a:rPr lang="en-US" altLang="zh-TW" sz="2400" dirty="0"/>
              <a:t>)</a:t>
            </a:r>
            <a:r>
              <a:rPr lang="zh-TW" altLang="en-US" sz="2400" dirty="0"/>
              <a:t>之間的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800100" lvl="1" indent="-342900">
              <a:spcBef>
                <a:spcPts val="0"/>
              </a:spcBef>
            </a:pPr>
            <a:r>
              <a:rPr lang="zh-TW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輸出爆文數量</a:t>
            </a:r>
            <a:endParaRPr lang="en-US" altLang="zh-TW"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800100" lvl="1" indent="-342900">
              <a:spcBef>
                <a:spcPts val="0"/>
              </a:spcBef>
            </a:pPr>
            <a:r>
              <a:rPr lang="zh-TW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輸出爆文內的所有圖片的</a:t>
            </a:r>
            <a:r>
              <a:rPr lang="en-US" altLang="zh-TW" sz="2400" dirty="0" smtClean="0"/>
              <a:t>URL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，包括在推文的圖片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lvl="0" indent="-342900"/>
            <a:r>
              <a:rPr lang="en-US" altLang="zh-TW" dirty="0"/>
              <a:t>Output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800100" lvl="1" indent="-342900"/>
            <a:r>
              <a:rPr lang="zh-TW" altLang="en-US" sz="2400" dirty="0" smtClean="0"/>
              <a:t>將</a:t>
            </a:r>
            <a:r>
              <a:rPr lang="zh-TW" altLang="en-US" sz="2400" dirty="0"/>
              <a:t>結果輸出至</a:t>
            </a:r>
            <a:r>
              <a:rPr lang="en-US" altLang="zh-TW" sz="2400" dirty="0" smtClean="0"/>
              <a:t>popular [start_date-end_date].txt</a:t>
            </a:r>
            <a:br>
              <a:rPr lang="en-US" altLang="zh-TW" sz="2400" dirty="0" smtClean="0"/>
            </a:br>
            <a:r>
              <a:rPr lang="en-US" altLang="zh-TW" sz="2400" dirty="0" smtClean="0"/>
              <a:t>e.g., popular[505-1101]</a:t>
            </a:r>
          </a:p>
          <a:p>
            <a:pPr marL="800100" lvl="1" indent="-342900"/>
            <a:r>
              <a:rPr lang="en-US" altLang="zh-TW" sz="2400" dirty="0" smtClean="0"/>
              <a:t>(</a:t>
            </a:r>
            <a:r>
              <a:rPr lang="zh-TW" altLang="en-US" sz="2400" dirty="0"/>
              <a:t>格式請</a:t>
            </a:r>
            <a:r>
              <a:rPr lang="zh-TW" altLang="en-US" sz="2400" dirty="0" smtClean="0"/>
              <a:t>見下</a:t>
            </a:r>
            <a:r>
              <a:rPr lang="zh-TW" altLang="en-US" sz="2400" dirty="0"/>
              <a:t>頁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Popular -2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Output Format:</a:t>
            </a:r>
          </a:p>
          <a:p>
            <a:pPr lvl="1"/>
            <a:r>
              <a:rPr lang="zh-TW" altLang="en-US" dirty="0" smtClean="0"/>
              <a:t>第一行輸出 </a:t>
            </a:r>
            <a:r>
              <a:rPr lang="en-US" altLang="zh-TW" dirty="0" smtClean="0"/>
              <a:t>“number of popular articles: n”</a:t>
            </a:r>
          </a:p>
          <a:p>
            <a:pPr lvl="2"/>
            <a:r>
              <a:rPr lang="en-US" altLang="zh-TW" dirty="0" smtClean="0"/>
              <a:t>n</a:t>
            </a:r>
            <a:r>
              <a:rPr lang="zh-TW" altLang="en-US" dirty="0" smtClean="0"/>
              <a:t>就是爆文數量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接下來就一行一個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，列出爆文中的圖片</a:t>
            </a:r>
            <a:r>
              <a:rPr lang="en-US" altLang="zh-TW" dirty="0" smtClean="0"/>
              <a:t>URL (</a:t>
            </a:r>
            <a:r>
              <a:rPr lang="zh-TW" altLang="en-US" dirty="0" smtClean="0"/>
              <a:t>含推文中的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圖片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r>
              <a:rPr lang="zh-TW" altLang="en-US" dirty="0">
                <a:solidFill>
                  <a:srgbClr val="FF0000"/>
                </a:solidFill>
              </a:rPr>
              <a:t>請抓文字的網址，並且</a:t>
            </a:r>
            <a:r>
              <a:rPr lang="zh-TW" altLang="en-US" dirty="0" smtClean="0">
                <a:solidFill>
                  <a:srgbClr val="FF0000"/>
                </a:solidFill>
              </a:rPr>
              <a:t>要以</a:t>
            </a:r>
            <a:r>
              <a:rPr lang="en-US" altLang="zh-TW" dirty="0" err="1" smtClean="0">
                <a:solidFill>
                  <a:srgbClr val="FF0000"/>
                </a:solidFill>
              </a:rPr>
              <a:t>jpg,jpeg,png,gif</a:t>
            </a:r>
            <a:r>
              <a:rPr lang="zh-TW" altLang="en-US" dirty="0">
                <a:solidFill>
                  <a:srgbClr val="FF0000"/>
                </a:solidFill>
              </a:rPr>
              <a:t>為結尾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不限大小寫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96" y="5247714"/>
            <a:ext cx="3091703" cy="1226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53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548680"/>
            <a:ext cx="8849748" cy="5904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107505" y="2257215"/>
            <a:ext cx="2805200" cy="47082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5628758" y="1412776"/>
            <a:ext cx="1027019" cy="36933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圖片</a:t>
            </a:r>
            <a:r>
              <a:rPr lang="en-US" altLang="zh-TW" sz="18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 flipH="1">
            <a:off x="2984712" y="1597442"/>
            <a:ext cx="2644046" cy="75116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ubTitle" idx="4294967295"/>
          </p:nvPr>
        </p:nvSpPr>
        <p:spPr>
          <a:xfrm>
            <a:off x="369277" y="1529862"/>
            <a:ext cx="8484577" cy="413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"/>
              <a:buFont typeface="Arial"/>
              <a:buNone/>
            </a:pPr>
            <a:r>
              <a:rPr lang="en-US" sz="6000" b="0" i="0" u="none" strike="noStrike" cap="none" dirty="0" smtClean="0">
                <a:solidFill>
                  <a:srgbClr val="3F3F3F"/>
                </a:solidFill>
                <a:sym typeface="Calibri"/>
              </a:rPr>
              <a:t>Submission Deadline: </a:t>
            </a:r>
            <a:r>
              <a:rPr lang="en-US" sz="6000" b="0" i="0" u="none" strike="noStrike" cap="none" dirty="0" smtClean="0">
                <a:solidFill>
                  <a:srgbClr val="FF0000"/>
                </a:solidFill>
                <a:sym typeface="Calibri"/>
              </a:rPr>
              <a:t>2018/</a:t>
            </a:r>
            <a:r>
              <a:rPr lang="en-US" sz="6000" dirty="0" smtClean="0">
                <a:solidFill>
                  <a:srgbClr val="FF0000"/>
                </a:solidFill>
              </a:rPr>
              <a:t>3</a:t>
            </a:r>
            <a:r>
              <a:rPr lang="en-US" sz="6000" b="0" i="0" u="none" strike="noStrike" cap="none" dirty="0" smtClean="0">
                <a:solidFill>
                  <a:srgbClr val="FF0000"/>
                </a:solidFill>
                <a:sym typeface="Calibri"/>
              </a:rPr>
              <a:t>/</a:t>
            </a:r>
            <a:r>
              <a:rPr lang="en-US" sz="6000" dirty="0" smtClean="0">
                <a:solidFill>
                  <a:srgbClr val="FF0000"/>
                </a:solidFill>
              </a:rPr>
              <a:t>20 23:59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"/>
              <a:buFont typeface="Arial"/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Submit to </a:t>
            </a:r>
            <a:r>
              <a:rPr lang="en-US" sz="6000" dirty="0" err="1" smtClean="0">
                <a:solidFill>
                  <a:srgbClr val="FF0000"/>
                </a:solidFill>
              </a:rPr>
              <a:t>iLMS</a:t>
            </a:r>
            <a:endParaRPr lang="en-US" sz="6000" dirty="0" smtClean="0">
              <a:solidFill>
                <a:srgbClr val="FF0000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"/>
              <a:buFont typeface="Arial"/>
              <a:buNone/>
            </a:pPr>
            <a:endParaRPr lang="en-US" sz="6000" dirty="0" smtClean="0">
              <a:solidFill>
                <a:srgbClr val="FF0000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"/>
              <a:buFont typeface="Arial"/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Hard deadline, No extensions</a:t>
            </a:r>
            <a:endParaRPr sz="4800" b="0" i="0" u="none" strike="noStrike" cap="none" dirty="0">
              <a:solidFill>
                <a:schemeClr val="tx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724" y="16775"/>
            <a:ext cx="7883159" cy="68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1403648" y="1177366"/>
            <a:ext cx="2805200" cy="47082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6588224" y="332927"/>
            <a:ext cx="1034707" cy="36933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圖片</a:t>
            </a:r>
            <a:r>
              <a:rPr lang="en-US" altLang="zh-TW" sz="18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Shape 202"/>
          <p:cNvCxnSpPr/>
          <p:nvPr/>
        </p:nvCxnSpPr>
        <p:spPr>
          <a:xfrm flipH="1">
            <a:off x="4280855" y="620688"/>
            <a:ext cx="2235361" cy="64807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15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dirty="0" smtClean="0"/>
              <a:t>. Keyword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-1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0" y="973874"/>
            <a:ext cx="9144000" cy="530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2600" b="1" dirty="0" smtClean="0">
                <a:solidFill>
                  <a:srgbClr val="0070C0"/>
                </a:solidFill>
              </a:rPr>
              <a:t>  Python </a:t>
            </a:r>
            <a:r>
              <a:rPr lang="en-US" altLang="zh-TW" sz="2600" b="1" dirty="0">
                <a:solidFill>
                  <a:srgbClr val="0070C0"/>
                </a:solidFill>
              </a:rPr>
              <a:t>{</a:t>
            </a:r>
            <a:r>
              <a:rPr lang="en-US" altLang="zh-TW" sz="2600" b="1" dirty="0" err="1">
                <a:solidFill>
                  <a:srgbClr val="0070C0"/>
                </a:solidFill>
              </a:rPr>
              <a:t>studentID</a:t>
            </a:r>
            <a:r>
              <a:rPr lang="en-US" altLang="zh-TW" sz="2600" b="1" dirty="0">
                <a:solidFill>
                  <a:srgbClr val="0070C0"/>
                </a:solidFill>
              </a:rPr>
              <a:t>}.</a:t>
            </a:r>
            <a:r>
              <a:rPr lang="en-US" altLang="zh-TW" sz="2600" b="1" dirty="0" err="1">
                <a:solidFill>
                  <a:srgbClr val="0070C0"/>
                </a:solidFill>
              </a:rPr>
              <a:t>py</a:t>
            </a:r>
            <a:r>
              <a:rPr lang="en-US" altLang="zh-TW" sz="2600" b="1" dirty="0">
                <a:solidFill>
                  <a:srgbClr val="0070C0"/>
                </a:solidFill>
              </a:rPr>
              <a:t> </a:t>
            </a:r>
            <a:r>
              <a:rPr lang="en-US" altLang="zh-TW" sz="2600" b="1" dirty="0" smtClean="0">
                <a:solidFill>
                  <a:srgbClr val="0070C0"/>
                </a:solidFill>
              </a:rPr>
              <a:t>keyword {keyword} </a:t>
            </a:r>
            <a:r>
              <a:rPr lang="en-US" altLang="zh-TW" sz="2600" b="1" dirty="0" err="1">
                <a:solidFill>
                  <a:srgbClr val="0070C0"/>
                </a:solidFill>
              </a:rPr>
              <a:t>start_date</a:t>
            </a:r>
            <a:r>
              <a:rPr lang="en-US" altLang="zh-TW" sz="2600" b="1" dirty="0">
                <a:solidFill>
                  <a:srgbClr val="0070C0"/>
                </a:solidFill>
              </a:rPr>
              <a:t> </a:t>
            </a:r>
            <a:r>
              <a:rPr lang="en-US" altLang="zh-TW" sz="2600" b="1" dirty="0" err="1">
                <a:solidFill>
                  <a:srgbClr val="0070C0"/>
                </a:solidFill>
              </a:rPr>
              <a:t>end_date</a:t>
            </a:r>
            <a:endParaRPr lang="en-US" altLang="zh-TW" sz="2600" b="1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 smtClean="0"/>
              <a:t>Input: </a:t>
            </a:r>
          </a:p>
          <a:p>
            <a:pPr marL="800100" lvl="1" indent="-342900"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altLang="zh-TW" sz="2400" dirty="0" smtClean="0"/>
              <a:t>{keyword}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欲尋找的關鍵字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altLang="zh-TW" sz="2400" dirty="0" err="1" smtClean="0"/>
              <a:t>start_date</a:t>
            </a:r>
            <a:endParaRPr lang="en-US" altLang="zh-TW" sz="2400" dirty="0"/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altLang="zh-TW" sz="2400" dirty="0" err="1" smtClean="0"/>
              <a:t>end_date</a:t>
            </a:r>
            <a:endParaRPr lang="en-US" altLang="zh-TW" sz="2400" dirty="0"/>
          </a:p>
          <a:p>
            <a:pPr marL="800100" lvl="1" indent="-342900">
              <a:spcBef>
                <a:spcPts val="0"/>
              </a:spcBef>
            </a:pPr>
            <a:endParaRPr lang="en-US" altLang="zh-TW" sz="2400" dirty="0" smtClean="0"/>
          </a:p>
          <a:p>
            <a:pPr marL="342900" indent="-342900">
              <a:spcBef>
                <a:spcPts val="0"/>
              </a:spcBef>
            </a:pPr>
            <a:r>
              <a:rPr lang="zh-TW" altLang="en-US" dirty="0"/>
              <a:t>程式內容：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</a:pPr>
            <a:r>
              <a:rPr lang="zh-TW" altLang="en-US" sz="2400" dirty="0"/>
              <a:t>找出在 </a:t>
            </a:r>
            <a:r>
              <a:rPr lang="en-US" altLang="zh-TW" sz="2400" dirty="0" err="1"/>
              <a:t>start_date</a:t>
            </a:r>
            <a:r>
              <a:rPr lang="en-US" altLang="zh-TW" sz="2400" dirty="0"/>
              <a:t>(</a:t>
            </a:r>
            <a:r>
              <a:rPr lang="zh-TW" altLang="en-US" sz="2400" dirty="0"/>
              <a:t>含</a:t>
            </a:r>
            <a:r>
              <a:rPr lang="en-US" altLang="zh-TW" sz="2400" dirty="0"/>
              <a:t>)</a:t>
            </a:r>
            <a:r>
              <a:rPr lang="zh-TW" altLang="en-US" sz="2400" dirty="0"/>
              <a:t>跟</a:t>
            </a:r>
            <a:r>
              <a:rPr lang="en-US" altLang="zh-TW" sz="2400" dirty="0" err="1"/>
              <a:t>end_date</a:t>
            </a:r>
            <a:r>
              <a:rPr lang="en-US" altLang="zh-TW" sz="2400" dirty="0"/>
              <a:t> (</a:t>
            </a:r>
            <a:r>
              <a:rPr lang="zh-TW" altLang="en-US" sz="2400" dirty="0"/>
              <a:t>含</a:t>
            </a:r>
            <a:r>
              <a:rPr lang="en-US" altLang="zh-TW" sz="2400" dirty="0"/>
              <a:t>)</a:t>
            </a:r>
            <a:r>
              <a:rPr lang="zh-TW" altLang="en-US" sz="2400" dirty="0"/>
              <a:t>之間</a:t>
            </a:r>
            <a:r>
              <a:rPr lang="zh-TW" altLang="en-US" sz="2400" dirty="0" smtClean="0"/>
              <a:t>的且包含</a:t>
            </a:r>
            <a:r>
              <a:rPr lang="en-US" altLang="zh-TW" sz="2400" dirty="0" smtClean="0"/>
              <a:t> {</a:t>
            </a:r>
            <a:r>
              <a:rPr lang="en-US" altLang="zh-TW" sz="2400" dirty="0"/>
              <a:t>keyword</a:t>
            </a:r>
            <a:r>
              <a:rPr lang="en-US" altLang="zh-TW" sz="2400" dirty="0" smtClean="0"/>
              <a:t>}</a:t>
            </a:r>
            <a:r>
              <a:rPr lang="zh-TW" altLang="en-US" sz="2400" dirty="0" smtClean="0"/>
              <a:t> 的文章中所有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圖片的</a:t>
            </a:r>
            <a:r>
              <a:rPr lang="en-US" altLang="zh-TW" sz="2400" dirty="0" smtClean="0"/>
              <a:t>URL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，包括在推文</a:t>
            </a:r>
            <a:r>
              <a:rPr lang="zh-TW" altLang="en-US" sz="2400" dirty="0" smtClean="0"/>
              <a:t>的圖片 </a:t>
            </a:r>
            <a:endParaRPr lang="en-US" altLang="zh-TW" sz="2400" dirty="0" smtClean="0"/>
          </a:p>
          <a:p>
            <a:pPr marL="800100" lvl="1" indent="-342900">
              <a:spcBef>
                <a:spcPts val="0"/>
              </a:spcBef>
            </a:pPr>
            <a:r>
              <a:rPr lang="zh-TW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請注意哦，這邊只有要圖片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sym typeface="Calibri"/>
              </a:rPr>
              <a:t>URL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，文章內容不用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lvl="0" indent="-342900"/>
            <a:r>
              <a:rPr lang="en-US" altLang="zh-TW" dirty="0"/>
              <a:t>Output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800100" lvl="1" indent="-342900"/>
            <a:r>
              <a:rPr lang="zh-TW" altLang="en-US" sz="2400" dirty="0" smtClean="0"/>
              <a:t>將</a:t>
            </a:r>
            <a:r>
              <a:rPr lang="zh-TW" altLang="en-US" sz="2400" dirty="0"/>
              <a:t>結果輸出</a:t>
            </a:r>
            <a:r>
              <a:rPr lang="zh-TW" altLang="en-US" sz="2400" dirty="0" smtClean="0"/>
              <a:t>至</a:t>
            </a:r>
            <a:r>
              <a:rPr lang="en-US" altLang="zh-TW" sz="2400" dirty="0" smtClean="0"/>
              <a:t>keyword({keyword})[start_date-end_date].txt</a:t>
            </a:r>
            <a:br>
              <a:rPr lang="en-US" altLang="zh-TW" sz="2400" dirty="0" smtClean="0"/>
            </a:br>
            <a:r>
              <a:rPr lang="en-US" altLang="zh-TW" sz="2400" dirty="0" smtClean="0"/>
              <a:t>e.g., keyword(</a:t>
            </a:r>
            <a:r>
              <a:rPr lang="zh-TW" altLang="en-US" sz="2400" dirty="0" smtClean="0"/>
              <a:t>正妹</a:t>
            </a:r>
            <a:r>
              <a:rPr lang="en-US" altLang="zh-TW" sz="2400" dirty="0" smtClean="0"/>
              <a:t>)[505-1101]</a:t>
            </a:r>
          </a:p>
          <a:p>
            <a:pPr marL="800100" lvl="1" indent="-342900"/>
            <a:r>
              <a:rPr lang="en-US" altLang="zh-TW" sz="2400" dirty="0" smtClean="0"/>
              <a:t>(</a:t>
            </a:r>
            <a:r>
              <a:rPr lang="zh-TW" altLang="en-US" sz="2400" dirty="0"/>
              <a:t>格式請</a:t>
            </a:r>
            <a:r>
              <a:rPr lang="zh-TW" altLang="en-US" sz="2400" dirty="0" smtClean="0"/>
              <a:t>見下</a:t>
            </a:r>
            <a:r>
              <a:rPr lang="zh-TW" altLang="en-US" sz="2400" dirty="0"/>
              <a:t>頁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919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Keyword -2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Output Format:</a:t>
            </a:r>
          </a:p>
          <a:p>
            <a:pPr lvl="1"/>
            <a:r>
              <a:rPr lang="zh-TW" altLang="en-US" dirty="0" smtClean="0"/>
              <a:t>一行一個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，列出圖片</a:t>
            </a:r>
            <a:r>
              <a:rPr lang="en-US" altLang="zh-TW" dirty="0" smtClean="0"/>
              <a:t>URL (</a:t>
            </a:r>
            <a:r>
              <a:rPr lang="zh-TW" altLang="en-US" dirty="0" smtClean="0"/>
              <a:t>含推文中的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圖片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r>
              <a:rPr lang="zh-TW" altLang="en-US" dirty="0">
                <a:solidFill>
                  <a:srgbClr val="FF0000"/>
                </a:solidFill>
              </a:rPr>
              <a:t>請抓文字的網址，並且要以</a:t>
            </a:r>
            <a:r>
              <a:rPr lang="en-US" altLang="zh-TW" dirty="0" err="1">
                <a:solidFill>
                  <a:srgbClr val="FF0000"/>
                </a:solidFill>
              </a:rPr>
              <a:t>jpg,jpeg,png,gif</a:t>
            </a:r>
            <a:r>
              <a:rPr lang="zh-TW" altLang="en-US" dirty="0">
                <a:solidFill>
                  <a:srgbClr val="FF0000"/>
                </a:solidFill>
              </a:rPr>
              <a:t>為結尾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不限大小寫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36" y="4072498"/>
            <a:ext cx="3432595" cy="1189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36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Keyword </a:t>
            </a:r>
            <a:r>
              <a:rPr lang="en-US" altLang="zh-TW" dirty="0" smtClean="0"/>
              <a:t>-3</a:t>
            </a:r>
            <a:r>
              <a:rPr lang="zh-TW" altLang="en-US" dirty="0" smtClean="0"/>
              <a:t> 相關文章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" y="1600200"/>
            <a:ext cx="2924058" cy="4525963"/>
          </a:xfrm>
        </p:spPr>
        <p:txBody>
          <a:bodyPr/>
          <a:lstStyle/>
          <a:p>
            <a:pPr marL="25400" indent="0">
              <a:buNone/>
            </a:pPr>
            <a:r>
              <a:rPr lang="zh-TW" altLang="en-US" sz="2500" dirty="0" smtClean="0"/>
              <a:t>從</a:t>
            </a:r>
            <a:r>
              <a:rPr lang="zh-TW" altLang="en-US" sz="2500" dirty="0"/>
              <a:t>「作者」 （含）開始</a:t>
            </a:r>
            <a:r>
              <a:rPr lang="zh-TW" altLang="en-US" sz="2500" dirty="0" smtClean="0"/>
              <a:t>到綠色的「發信站上一行的</a:t>
            </a:r>
            <a:r>
              <a:rPr lang="en-US" altLang="zh-TW" sz="2500" dirty="0" smtClean="0"/>
              <a:t>『--』(</a:t>
            </a:r>
            <a:r>
              <a:rPr lang="zh-TW" altLang="en-US" sz="2500" dirty="0" smtClean="0"/>
              <a:t>不含</a:t>
            </a:r>
            <a:r>
              <a:rPr lang="en-US" altLang="zh-TW" sz="2500" dirty="0" smtClean="0"/>
              <a:t>)</a:t>
            </a:r>
            <a:r>
              <a:rPr lang="zh-TW" altLang="en-US" sz="2500" dirty="0" smtClean="0"/>
              <a:t>」間，只要有出現</a:t>
            </a:r>
            <a:r>
              <a:rPr lang="en-US" altLang="zh-TW" sz="2500" dirty="0" smtClean="0"/>
              <a:t>keyword</a:t>
            </a:r>
            <a:r>
              <a:rPr lang="zh-TW" altLang="en-US" sz="2500" dirty="0" smtClean="0"/>
              <a:t>就算是包含</a:t>
            </a:r>
            <a:r>
              <a:rPr lang="en-US" altLang="zh-TW" sz="2500" dirty="0" smtClean="0"/>
              <a:t>keyword</a:t>
            </a:r>
          </a:p>
          <a:p>
            <a:pPr>
              <a:buFontTx/>
              <a:buChar char="-"/>
            </a:pPr>
            <a:r>
              <a:rPr lang="zh-TW" altLang="en-US" sz="2000" dirty="0" smtClean="0"/>
              <a:t>所以推文不算</a:t>
            </a:r>
            <a:endParaRPr lang="en-US" altLang="zh-TW" sz="2000" dirty="0" smtClean="0"/>
          </a:p>
          <a:p>
            <a:pPr>
              <a:buFontTx/>
              <a:buChar char="-"/>
            </a:pPr>
            <a:r>
              <a:rPr lang="zh-TW" altLang="en-US" sz="2000" dirty="0" smtClean="0"/>
              <a:t>圖中綠色的字不算</a:t>
            </a:r>
            <a:endParaRPr lang="en-US" altLang="zh-TW" sz="2000" dirty="0" smtClean="0"/>
          </a:p>
          <a:p>
            <a:pPr>
              <a:buFontTx/>
              <a:buChar char="-"/>
            </a:pPr>
            <a:r>
              <a:rPr lang="en-US" altLang="zh-TW" sz="2000" dirty="0" smtClean="0"/>
              <a:t>Beauty</a:t>
            </a:r>
            <a:r>
              <a:rPr lang="zh-TW" altLang="en-US" sz="2000" dirty="0" smtClean="0"/>
              <a:t>算（右上角）</a:t>
            </a:r>
            <a:endParaRPr lang="en-US" altLang="zh-TW" sz="2000" dirty="0" smtClean="0"/>
          </a:p>
          <a:p>
            <a:pPr>
              <a:buFontTx/>
              <a:buChar char="-"/>
            </a:pPr>
            <a:r>
              <a:rPr lang="zh-TW" altLang="en-US" sz="2000" dirty="0" smtClean="0"/>
              <a:t>「</a:t>
            </a:r>
            <a:r>
              <a:rPr lang="en-US" altLang="zh-TW" sz="2000" dirty="0" smtClean="0"/>
              <a:t>18:26:55 2018</a:t>
            </a:r>
            <a:r>
              <a:rPr lang="zh-TW" altLang="en-US" sz="2000" dirty="0" smtClean="0"/>
              <a:t>」算</a:t>
            </a:r>
            <a:endParaRPr lang="zh-TW" altLang="en-US" sz="25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59" y="1254206"/>
            <a:ext cx="6128058" cy="558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4059" y="1389531"/>
            <a:ext cx="6128058" cy="4204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68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評分方式與配分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評分方式</a:t>
            </a:r>
            <a:endParaRPr lang="en-US" altLang="zh-TW" b="1" dirty="0" smtClean="0"/>
          </a:p>
          <a:p>
            <a:pPr lvl="1"/>
            <a:r>
              <a:rPr lang="zh-TW" altLang="en-US" sz="2400" dirty="0" smtClean="0"/>
              <a:t>助教執行上傳的程式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助教會測試多種</a:t>
            </a:r>
            <a:r>
              <a:rPr lang="en-US" altLang="zh-TW" sz="2400" dirty="0" smtClean="0"/>
              <a:t>input parameters</a:t>
            </a:r>
          </a:p>
          <a:p>
            <a:pPr lvl="1"/>
            <a:r>
              <a:rPr lang="zh-TW" altLang="en-US" sz="2400" dirty="0" smtClean="0"/>
              <a:t>助教會保證日期區間內一定會有足夠</a:t>
            </a:r>
            <a:r>
              <a:rPr lang="en-US" altLang="zh-TW" sz="2400" dirty="0" smtClean="0"/>
              <a:t>(&gt;=10)</a:t>
            </a:r>
            <a:r>
              <a:rPr lang="zh-TW" altLang="en-US" sz="2400" dirty="0" smtClean="0"/>
              <a:t>的推噓文</a:t>
            </a:r>
            <a:r>
              <a:rPr lang="en-US" altLang="zh-TW" sz="2400" dirty="0" smtClean="0"/>
              <a:t>id</a:t>
            </a:r>
          </a:p>
          <a:p>
            <a:r>
              <a:rPr lang="zh-TW" altLang="en-US" b="1" dirty="0" smtClean="0"/>
              <a:t>配分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(total 103%)</a:t>
            </a:r>
            <a:endParaRPr lang="en-US" altLang="zh-TW" b="1" dirty="0" smtClean="0"/>
          </a:p>
          <a:p>
            <a:pPr lvl="1"/>
            <a:r>
              <a:rPr lang="en-US" altLang="zh-TW" sz="2400" dirty="0" smtClean="0"/>
              <a:t>crawl: 25% </a:t>
            </a:r>
          </a:p>
          <a:p>
            <a:pPr lvl="1"/>
            <a:r>
              <a:rPr lang="en-US" altLang="zh-TW" sz="2400" dirty="0" smtClean="0"/>
              <a:t>push: 24% (3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input cases</a:t>
            </a:r>
            <a:r>
              <a:rPr lang="zh-TW" altLang="en-US" sz="2400" dirty="0" smtClean="0"/>
              <a:t>，每個</a:t>
            </a:r>
            <a:r>
              <a:rPr lang="en-US" altLang="zh-TW" sz="2400" dirty="0" smtClean="0"/>
              <a:t>8%)</a:t>
            </a:r>
          </a:p>
          <a:p>
            <a:pPr lvl="1"/>
            <a:r>
              <a:rPr lang="en-US" altLang="zh-TW" sz="2400" dirty="0" smtClean="0"/>
              <a:t>popular: 24% (3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input cases</a:t>
            </a:r>
            <a:r>
              <a:rPr lang="zh-TW" altLang="en-US" sz="2400" dirty="0"/>
              <a:t>，每個</a:t>
            </a:r>
            <a:r>
              <a:rPr lang="en-US" altLang="zh-TW" sz="2400" dirty="0"/>
              <a:t>8%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smtClean="0"/>
              <a:t>Keyword: 30% (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  <a:r>
              <a:rPr lang="en-US" altLang="zh-TW" sz="2400" dirty="0"/>
              <a:t>input cases</a:t>
            </a:r>
            <a:r>
              <a:rPr lang="zh-TW" altLang="en-US" sz="2400" dirty="0"/>
              <a:t>，每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10%)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129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900" dirty="0"/>
              <a:t>第一個會跑</a:t>
            </a:r>
            <a:r>
              <a:rPr lang="zh-TW" altLang="en-US" sz="2900" dirty="0" smtClean="0"/>
              <a:t>的指令是</a:t>
            </a:r>
            <a:r>
              <a:rPr lang="en-US" altLang="zh-TW" sz="2900" dirty="0" smtClean="0"/>
              <a:t>crawl</a:t>
            </a:r>
          </a:p>
          <a:p>
            <a:endParaRPr lang="en-US" altLang="zh-TW" sz="2900" dirty="0" smtClean="0"/>
          </a:p>
          <a:p>
            <a:r>
              <a:rPr lang="zh-TW" altLang="en-US" sz="2900" dirty="0"/>
              <a:t>其餘</a:t>
            </a:r>
            <a:r>
              <a:rPr lang="zh-TW" altLang="en-US" sz="2900" dirty="0" smtClean="0"/>
              <a:t>指令必須運用</a:t>
            </a:r>
            <a:r>
              <a:rPr lang="en-US" altLang="zh-TW" sz="2900" dirty="0" smtClean="0"/>
              <a:t>crawl</a:t>
            </a:r>
            <a:r>
              <a:rPr lang="zh-TW" altLang="en-US" sz="2900" dirty="0" smtClean="0"/>
              <a:t>的</a:t>
            </a:r>
            <a:r>
              <a:rPr lang="en-US" altLang="zh-TW" sz="2900" dirty="0" smtClean="0"/>
              <a:t>output</a:t>
            </a:r>
            <a:r>
              <a:rPr lang="zh-TW" altLang="en-US" sz="2900" dirty="0" smtClean="0"/>
              <a:t>來繼續動作 </a:t>
            </a:r>
            <a:r>
              <a:rPr lang="en-US" altLang="zh-TW" sz="2900" dirty="0" smtClean="0"/>
              <a:t>(</a:t>
            </a:r>
            <a:r>
              <a:rPr lang="zh-TW" altLang="en-US" sz="2900" dirty="0" smtClean="0"/>
              <a:t>別重抓）</a:t>
            </a:r>
            <a:endParaRPr lang="en-US" altLang="zh-TW" sz="2900" dirty="0" smtClean="0"/>
          </a:p>
          <a:p>
            <a:pPr lvl="1"/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en-US" altLang="zh-TW" dirty="0" smtClean="0"/>
              <a:t>all_articles.txt</a:t>
            </a:r>
          </a:p>
          <a:p>
            <a:pPr lvl="1"/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en-US" altLang="zh-TW" dirty="0" smtClean="0"/>
              <a:t>all_popular.txt</a:t>
            </a:r>
          </a:p>
          <a:p>
            <a:pPr marL="25400" lvl="1" indent="0">
              <a:spcBef>
                <a:spcPts val="640"/>
              </a:spcBef>
              <a:buSzPts val="3200"/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像是用</a:t>
            </a:r>
            <a:r>
              <a:rPr lang="en-US" altLang="zh-TW" dirty="0" smtClean="0"/>
              <a:t>all_articles.txt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去抓推噓文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8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Crawl PTT Beauty</a:t>
            </a:r>
            <a:r>
              <a:rPr lang="zh-TW" altLang="en-US" dirty="0"/>
              <a:t>板</a:t>
            </a:r>
            <a:endParaRPr lang="en-US" altLang="zh-TW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/>
            <a:r>
              <a:rPr lang="zh-TW" altLang="en-US" dirty="0" smtClean="0"/>
              <a:t>爬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一整年的文章</a:t>
            </a:r>
            <a:endParaRPr lang="en-US" altLang="zh-TW" dirty="0" smtClean="0"/>
          </a:p>
          <a:p>
            <a:pPr indent="-457200"/>
            <a:r>
              <a:rPr lang="zh-TW" altLang="en-US" dirty="0" smtClean="0"/>
              <a:t>統計日期內推文跟噓文的數量</a:t>
            </a:r>
            <a:endParaRPr lang="en-US" altLang="zh-TW" dirty="0" smtClean="0"/>
          </a:p>
          <a:p>
            <a:pPr indent="-457200"/>
            <a:r>
              <a:rPr lang="zh-TW" altLang="en-US" dirty="0" smtClean="0"/>
              <a:t>找</a:t>
            </a:r>
            <a:r>
              <a:rPr lang="zh-TW" altLang="en-US" dirty="0"/>
              <a:t>出</a:t>
            </a:r>
            <a:r>
              <a:rPr lang="zh-TW" altLang="en-US" dirty="0" smtClean="0"/>
              <a:t>日期</a:t>
            </a:r>
            <a:r>
              <a:rPr lang="zh-TW" altLang="en-US" dirty="0"/>
              <a:t>內最</a:t>
            </a:r>
            <a:r>
              <a:rPr lang="zh-TW" altLang="en-US" dirty="0" smtClean="0"/>
              <a:t>會推跟最會噓的人各前</a:t>
            </a:r>
            <a:r>
              <a:rPr lang="en-US" altLang="zh-TW" dirty="0" smtClean="0"/>
              <a:t>10</a:t>
            </a:r>
            <a:r>
              <a:rPr lang="zh-TW" altLang="en-US" dirty="0" smtClean="0"/>
              <a:t>名</a:t>
            </a:r>
            <a:endParaRPr lang="en-US" altLang="zh-TW" dirty="0" smtClean="0"/>
          </a:p>
          <a:p>
            <a:pPr indent="-457200"/>
            <a:r>
              <a:rPr lang="zh-TW" altLang="en-US" dirty="0" smtClean="0"/>
              <a:t>統計日期內爆文的數量</a:t>
            </a:r>
            <a:endParaRPr lang="en-US" altLang="zh-TW" dirty="0" smtClean="0"/>
          </a:p>
          <a:p>
            <a:pPr indent="-457200"/>
            <a:r>
              <a:rPr lang="zh-TW" altLang="en-US" dirty="0" smtClean="0"/>
              <a:t>抓取日期內爆文的所有圖片</a:t>
            </a:r>
            <a:r>
              <a:rPr lang="en-US" altLang="zh-TW" dirty="0" smtClean="0"/>
              <a:t>URL</a:t>
            </a:r>
          </a:p>
          <a:p>
            <a:pPr indent="-457200"/>
            <a:r>
              <a:rPr lang="zh-TW" altLang="en-US" dirty="0" smtClean="0"/>
              <a:t>關鍵字查詢</a:t>
            </a:r>
            <a:endParaRPr lang="en-US" altLang="zh-TW" dirty="0" smtClean="0"/>
          </a:p>
          <a:p>
            <a:pPr indent="-457200"/>
            <a:endParaRPr dirty="0" smtClean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Goal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06386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en-US" altLang="zh-TW" sz="2800" u="sng" dirty="0" smtClean="0">
                <a:solidFill>
                  <a:schemeClr val="hlink"/>
                </a:solidFill>
                <a:hlinkClick r:id="rId3"/>
              </a:rPr>
              <a:t>https://www.ptt.cc/bbs/Beauty/index.html</a:t>
            </a:r>
            <a:endParaRPr lang="en-US" altLang="zh-TW" sz="2800" dirty="0" smtClean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2800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7" y="1613705"/>
            <a:ext cx="4619258" cy="25010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452" y="1629812"/>
            <a:ext cx="4102117" cy="52281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5" y="4185695"/>
            <a:ext cx="4619257" cy="26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2017</a:t>
            </a:r>
            <a:r>
              <a:rPr lang="zh-TW" altLang="en-US" dirty="0" smtClean="0"/>
              <a:t>第一篇文章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25416"/>
            <a:ext cx="8229600" cy="5000748"/>
          </a:xfrm>
        </p:spPr>
        <p:txBody>
          <a:bodyPr/>
          <a:lstStyle/>
          <a:p>
            <a:pPr marL="25400" indent="0" algn="ctr">
              <a:buNone/>
            </a:pPr>
            <a:r>
              <a:rPr lang="en-US" altLang="zh-TW" sz="4000" dirty="0" smtClean="0"/>
              <a:t>[</a:t>
            </a:r>
            <a:r>
              <a:rPr lang="zh-TW" altLang="en-US" sz="4000" dirty="0"/>
              <a:t>正妹</a:t>
            </a:r>
            <a:r>
              <a:rPr lang="en-US" altLang="zh-TW" sz="4000" dirty="0"/>
              <a:t>] </a:t>
            </a:r>
            <a:r>
              <a:rPr lang="zh-TW" altLang="en-US" sz="4000" dirty="0"/>
              <a:t>新年 第</a:t>
            </a:r>
            <a:r>
              <a:rPr lang="en-US" altLang="zh-TW" sz="4000" dirty="0"/>
              <a:t>889</a:t>
            </a:r>
            <a:r>
              <a:rPr lang="zh-TW" altLang="en-US" sz="4000" dirty="0" smtClean="0"/>
              <a:t>彈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000" dirty="0">
                <a:solidFill>
                  <a:srgbClr val="00B0F0"/>
                </a:solidFill>
              </a:rPr>
              <a:t>https://www.ptt.cc/bbs/Beauty/M.1483208018.A.411.html</a:t>
            </a:r>
            <a:endParaRPr lang="zh-TW" altLang="en-US" sz="2000" dirty="0">
              <a:solidFill>
                <a:srgbClr val="00B0F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425850"/>
            <a:ext cx="5857875" cy="42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endParaRPr lang="en-US" dirty="0" smtClean="0"/>
          </a:p>
          <a:p>
            <a:pPr indent="-457200"/>
            <a:endParaRPr lang="en-US" dirty="0"/>
          </a:p>
          <a:p>
            <a:pPr indent="-457200"/>
            <a:r>
              <a:rPr lang="en-US" dirty="0" smtClean="0"/>
              <a:t>Implement </a:t>
            </a:r>
            <a:r>
              <a:rPr lang="en-US" dirty="0"/>
              <a:t>with python </a:t>
            </a:r>
            <a:r>
              <a:rPr lang="en-US" dirty="0" smtClean="0"/>
              <a:t>3.6</a:t>
            </a:r>
          </a:p>
          <a:p>
            <a:pPr indent="-457200"/>
            <a:r>
              <a:rPr lang="en-US" dirty="0" smtClean="0"/>
              <a:t>Strictly follow input/output formats</a:t>
            </a:r>
          </a:p>
          <a:p>
            <a:pPr indent="-457200"/>
            <a:r>
              <a:rPr lang="en-US" dirty="0" smtClean="0"/>
              <a:t>Do not copy/paste others’ codes</a:t>
            </a:r>
          </a:p>
          <a:p>
            <a:pPr lvl="1" indent="-457200"/>
            <a:r>
              <a:rPr lang="en-US" dirty="0" smtClean="0"/>
              <a:t>You can refer to the codes on GitHub or anywhere else</a:t>
            </a:r>
          </a:p>
          <a:p>
            <a:pPr lvl="1" indent="-457200"/>
            <a:r>
              <a:rPr lang="en-US" dirty="0" smtClean="0"/>
              <a:t>But you need to write your own code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to implement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四種</a:t>
            </a:r>
            <a:r>
              <a:rPr lang="zh-TW" altLang="en-US" sz="2800" dirty="0" smtClean="0"/>
              <a:t>功能：</a:t>
            </a:r>
            <a:r>
              <a:rPr lang="en-US" altLang="zh-TW" sz="2800" dirty="0" smtClean="0"/>
              <a:t>crawl, push, popular, keyword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70C0"/>
                </a:solidFill>
                <a:sym typeface="Calibri"/>
              </a:rPr>
              <a:t>Python {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sym typeface="Calibri"/>
              </a:rPr>
              <a:t>studentID</a:t>
            </a:r>
            <a:r>
              <a:rPr lang="en-US" sz="2400" b="1" i="0" u="none" strike="noStrike" cap="none" dirty="0">
                <a:solidFill>
                  <a:srgbClr val="0070C0"/>
                </a:solidFill>
                <a:sym typeface="Calibri"/>
              </a:rPr>
              <a:t>}.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sym typeface="Calibri"/>
              </a:rPr>
              <a:t>py</a:t>
            </a:r>
            <a:r>
              <a:rPr lang="en-US" sz="2400" b="1" i="0" u="none" strike="noStrike" cap="none" dirty="0">
                <a:solidFill>
                  <a:srgbClr val="0070C0"/>
                </a:solidFill>
                <a:sym typeface="Calibri"/>
              </a:rPr>
              <a:t> crawl</a:t>
            </a:r>
            <a:endParaRPr sz="2800" b="1" dirty="0">
              <a:solidFill>
                <a:srgbClr val="0070C0"/>
              </a:solidFill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 smtClean="0"/>
              <a:t>爬2017</a:t>
            </a:r>
            <a:r>
              <a:rPr lang="zh-TW" altLang="en-US" dirty="0" smtClean="0"/>
              <a:t>年一整年</a:t>
            </a:r>
            <a:r>
              <a:rPr lang="en-US" dirty="0" err="1" smtClean="0"/>
              <a:t>文章</a:t>
            </a:r>
            <a:endParaRPr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{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studentID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}.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push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start_date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end_date</a:t>
            </a:r>
            <a:r>
              <a:rPr lang="en-US" sz="2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 err="1" smtClean="0"/>
              <a:t>數推文噓文</a:t>
            </a:r>
            <a:r>
              <a:rPr lang="zh-TW" altLang="en-US" dirty="0" smtClean="0"/>
              <a:t>和找出前</a:t>
            </a:r>
            <a:r>
              <a:rPr lang="en-US" altLang="zh-TW" dirty="0" smtClean="0"/>
              <a:t>10</a:t>
            </a:r>
            <a:r>
              <a:rPr lang="zh-TW" altLang="en-US" dirty="0" smtClean="0"/>
              <a:t>名最會推跟噓的人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{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studentID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}.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popular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start_date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end_date</a:t>
            </a:r>
            <a:endParaRPr sz="2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 err="1" smtClean="0"/>
              <a:t>找爆文和圖片URL</a:t>
            </a:r>
            <a:endParaRPr lang="en-US" dirty="0"/>
          </a:p>
          <a:p>
            <a:pPr marL="342900" indent="-342900">
              <a:spcBef>
                <a:spcPts val="560"/>
              </a:spcBef>
              <a:buSzPts val="2800"/>
            </a:pPr>
            <a:r>
              <a:rPr lang="en-US" altLang="zh-TW" sz="2400" b="1" dirty="0">
                <a:solidFill>
                  <a:srgbClr val="0070C0"/>
                </a:solidFill>
              </a:rPr>
              <a:t>Python {</a:t>
            </a:r>
            <a:r>
              <a:rPr lang="en-US" altLang="zh-TW" sz="2400" b="1" dirty="0" err="1">
                <a:solidFill>
                  <a:srgbClr val="0070C0"/>
                </a:solidFill>
              </a:rPr>
              <a:t>studentID</a:t>
            </a:r>
            <a:r>
              <a:rPr lang="en-US" altLang="zh-TW" sz="2400" b="1" dirty="0">
                <a:solidFill>
                  <a:srgbClr val="0070C0"/>
                </a:solidFill>
              </a:rPr>
              <a:t>}.</a:t>
            </a:r>
            <a:r>
              <a:rPr lang="en-US" altLang="zh-TW" sz="2400" b="1" dirty="0" err="1">
                <a:solidFill>
                  <a:srgbClr val="0070C0"/>
                </a:solidFill>
              </a:rPr>
              <a:t>py</a:t>
            </a:r>
            <a:r>
              <a:rPr lang="en-US" altLang="zh-TW" sz="2400" b="1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keyword {keyword} 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start_date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end_date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</a:t>
            </a:r>
          </a:p>
          <a:p>
            <a:pPr marL="800100" lvl="1" indent="-342900"/>
            <a:r>
              <a:rPr lang="zh-TW" altLang="en-US" dirty="0" smtClean="0"/>
              <a:t>找內文中含有</a:t>
            </a:r>
            <a:r>
              <a:rPr lang="en-US" altLang="zh-TW" dirty="0" smtClean="0"/>
              <a:t>{keyword}</a:t>
            </a:r>
            <a:r>
              <a:rPr lang="zh-TW" altLang="en-US" dirty="0" smtClean="0"/>
              <a:t>的文章中的所有圖片</a:t>
            </a:r>
            <a:endParaRPr lang="en-US" altLang="zh-TW"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endParaRPr lang="en-US" dirty="0" smtClean="0"/>
          </a:p>
          <a:p>
            <a:pPr marL="285750" indent="-285750">
              <a:spcBef>
                <a:spcPts val="560"/>
              </a:spcBef>
              <a:buSzPts val="2800"/>
              <a:buChar char="–"/>
            </a:pP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爆文</a:t>
            </a:r>
            <a:r>
              <a:rPr lang="zh-TW" alt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的定義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alt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當推文數</a:t>
            </a:r>
            <a:r>
              <a:rPr lang="en-US" altLang="zh-TW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&gt;=100</a:t>
            </a:r>
            <a:r>
              <a:rPr lang="zh-TW" alt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的時候，那篇文章就是爆文，也就是</a:t>
            </a:r>
            <a:r>
              <a:rPr lang="zh-TW" altLang="en-US" dirty="0" smtClean="0"/>
              <a:t>在標題旁邊會有一個</a:t>
            </a:r>
            <a:r>
              <a:rPr lang="zh-TW" altLang="en-US" dirty="0" smtClean="0">
                <a:solidFill>
                  <a:srgbClr val="FF0000"/>
                </a:solidFill>
              </a:rPr>
              <a:t>紅色的</a:t>
            </a:r>
            <a:r>
              <a:rPr lang="zh-TW" altLang="en-US" dirty="0">
                <a:solidFill>
                  <a:srgbClr val="FF0000"/>
                </a:solidFill>
              </a:rPr>
              <a:t>爆</a:t>
            </a:r>
            <a:endParaRPr sz="3200" b="0" i="0" u="none" strike="noStrike" cap="none" dirty="0">
              <a:solidFill>
                <a:srgbClr val="FF0000"/>
              </a:solidFill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83" y="3291254"/>
            <a:ext cx="4895850" cy="3352800"/>
          </a:xfrm>
          <a:prstGeom prst="rect">
            <a:avLst/>
          </a:prstGeom>
        </p:spPr>
      </p:pic>
      <p:sp>
        <p:nvSpPr>
          <p:cNvPr id="5" name="Shape 129"/>
          <p:cNvSpPr/>
          <p:nvPr/>
        </p:nvSpPr>
        <p:spPr>
          <a:xfrm>
            <a:off x="2442292" y="4352193"/>
            <a:ext cx="2173669" cy="509954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5316" y="2938707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詳細的功能與</a:t>
            </a:r>
            <a:r>
              <a:rPr lang="en-US" altLang="zh-TW" dirty="0" smtClean="0"/>
              <a:t>input/output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4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931</Words>
  <Application>Microsoft Office PowerPoint</Application>
  <PresentationFormat>如螢幕大小 (4:3)</PresentationFormat>
  <Paragraphs>164</Paragraphs>
  <Slides>25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10620CS570100 Data Science Coding Assignment #1 Crawler</vt:lpstr>
      <vt:lpstr>PowerPoint 簡報</vt:lpstr>
      <vt:lpstr>Goal</vt:lpstr>
      <vt:lpstr>Goal</vt:lpstr>
      <vt:lpstr>2017第一篇文章</vt:lpstr>
      <vt:lpstr>Requirements</vt:lpstr>
      <vt:lpstr>Functions to implement</vt:lpstr>
      <vt:lpstr>爆文的定義</vt:lpstr>
      <vt:lpstr>詳細的功能與input/output</vt:lpstr>
      <vt:lpstr>1. Crawl</vt:lpstr>
      <vt:lpstr>PowerPoint 簡報</vt:lpstr>
      <vt:lpstr>PowerPoint 簡報</vt:lpstr>
      <vt:lpstr>2. Push -1</vt:lpstr>
      <vt:lpstr>2. Push -2</vt:lpstr>
      <vt:lpstr>PowerPoint 簡報</vt:lpstr>
      <vt:lpstr>2. Push -3</vt:lpstr>
      <vt:lpstr>3. Popular -1</vt:lpstr>
      <vt:lpstr>3. Popular -2</vt:lpstr>
      <vt:lpstr>PowerPoint 簡報</vt:lpstr>
      <vt:lpstr>PowerPoint 簡報</vt:lpstr>
      <vt:lpstr>4. Keyword -1</vt:lpstr>
      <vt:lpstr>4. Keyword -2</vt:lpstr>
      <vt:lpstr>4. Keyword -3 相關文章</vt:lpstr>
      <vt:lpstr>評分方式與配分</vt:lpstr>
      <vt:lpstr>Implementation Hints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10620CS570100 Data Science Homework 1</dc:title>
  <dc:creator>shenchihya</dc:creator>
  <cp:lastModifiedBy>123</cp:lastModifiedBy>
  <cp:revision>33</cp:revision>
  <dcterms:modified xsi:type="dcterms:W3CDTF">2018-03-05T12:53:53Z</dcterms:modified>
</cp:coreProperties>
</file>