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993542B-AFB5-4500-B90D-7030706AA139}">
  <a:tblStyle styleId="{C993542B-AFB5-4500-B90D-7030706AA1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6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e6e76334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e6e7633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894600" y="1512175"/>
            <a:ext cx="10402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>
                <a:latin typeface="Arial"/>
                <a:ea typeface="Arial"/>
                <a:cs typeface="Arial"/>
                <a:sym typeface="Arial"/>
              </a:rPr>
              <a:t>П</a:t>
            </a:r>
            <a:r>
              <a:rPr lang="ru-RU" sz="5400">
                <a:latin typeface="Arial"/>
                <a:ea typeface="Arial"/>
                <a:cs typeface="Arial"/>
                <a:sym typeface="Arial"/>
              </a:rPr>
              <a:t>рограмма визуализация поверхностей функций от двух переменных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89977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>
                <a:latin typeface="Arial"/>
                <a:ea typeface="Arial"/>
                <a:cs typeface="Arial"/>
                <a:sym typeface="Arial"/>
              </a:rPr>
              <a:t>Презентация к курсовому проекту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595375" y="5555525"/>
            <a:ext cx="5279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1800" u="none" cap="none" strike="noStrike">
                <a:solidFill>
                  <a:schemeClr val="dk1"/>
                </a:solidFill>
              </a:rPr>
              <a:t>Студент: </a:t>
            </a:r>
            <a:r>
              <a:rPr lang="ru-RU" sz="1800">
                <a:solidFill>
                  <a:schemeClr val="dk1"/>
                </a:solidFill>
              </a:rPr>
              <a:t>Керимов Ахмед Шахович</a:t>
            </a:r>
            <a:r>
              <a:rPr i="0" lang="ru-RU" sz="1800" u="none" cap="none" strike="noStrike">
                <a:solidFill>
                  <a:schemeClr val="dk1"/>
                </a:solidFill>
              </a:rPr>
              <a:t>, ИУ7-5</a:t>
            </a:r>
            <a:r>
              <a:rPr lang="ru-RU" sz="1800">
                <a:solidFill>
                  <a:schemeClr val="dk1"/>
                </a:solidFill>
              </a:rPr>
              <a:t>4</a:t>
            </a:r>
            <a:r>
              <a:rPr i="0" lang="ru-RU" sz="1800" u="none" cap="none" strike="noStrike">
                <a:solidFill>
                  <a:schemeClr val="dk1"/>
                </a:solidFill>
              </a:rPr>
              <a:t>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Руководитель: Строганов Юрий Владимирович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177050" y="492300"/>
            <a:ext cx="98379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sz="4800"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205125" y="1732025"/>
            <a:ext cx="9781800" cy="4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	</a:t>
            </a:r>
            <a:r>
              <a:rPr b="1" lang="ru-RU" sz="1800"/>
              <a:t>Цель</a:t>
            </a:r>
            <a:r>
              <a:rPr lang="ru-RU" sz="1800"/>
              <a:t> — разработка программы визуализации поверхностей, заданных функциями от двух переменных.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	</a:t>
            </a:r>
            <a:r>
              <a:rPr b="1" lang="ru-RU" sz="1800"/>
              <a:t>Задачи:</a:t>
            </a:r>
            <a:endParaRPr b="1" sz="1800"/>
          </a:p>
          <a:p>
            <a:pPr indent="-2476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ru-RU" sz="1800">
                <a:solidFill>
                  <a:schemeClr val="dk1"/>
                </a:solidFill>
              </a:rPr>
              <a:t>изучение и анализ существующих алгоритмов компьютерной графики, которые используются для создания реалистичной модели взаимно перекрывающихся объектов, и выбор наиболее подходящих для решения поставленной задачи;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2476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ru-RU" sz="1800">
                <a:solidFill>
                  <a:schemeClr val="dk1"/>
                </a:solidFill>
              </a:rPr>
              <a:t>п</a:t>
            </a:r>
            <a:r>
              <a:rPr i="0" lang="ru-RU" sz="1800" u="none" cap="none" strike="noStrike">
                <a:solidFill>
                  <a:schemeClr val="dk1"/>
                </a:solidFill>
              </a:rPr>
              <a:t>роектирование архитектуры программы и ее интерфейса</a:t>
            </a:r>
            <a:r>
              <a:rPr lang="ru-RU" sz="1800">
                <a:solidFill>
                  <a:schemeClr val="dk1"/>
                </a:solidFill>
              </a:rPr>
              <a:t>;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2476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ru-RU" sz="1800">
                <a:solidFill>
                  <a:schemeClr val="dk1"/>
                </a:solidFill>
              </a:rPr>
              <a:t>р</a:t>
            </a:r>
            <a:r>
              <a:rPr i="0" lang="ru-RU" sz="1800" u="none" cap="none" strike="noStrike">
                <a:solidFill>
                  <a:schemeClr val="dk1"/>
                </a:solidFill>
              </a:rPr>
              <a:t>еализация выбранных алгоритмов и структур данных</a:t>
            </a:r>
            <a:r>
              <a:rPr lang="ru-RU" sz="1800">
                <a:solidFill>
                  <a:schemeClr val="dk1"/>
                </a:solidFill>
              </a:rPr>
              <a:t>;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2476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ru-RU" sz="1800">
                <a:solidFill>
                  <a:schemeClr val="dk1"/>
                </a:solidFill>
              </a:rPr>
              <a:t>п</a:t>
            </a:r>
            <a:r>
              <a:rPr i="0" lang="ru-RU" sz="1800" u="none" cap="none" strike="noStrike">
                <a:solidFill>
                  <a:schemeClr val="dk1"/>
                </a:solidFill>
              </a:rPr>
              <a:t>роведение исследования на основе разработанной программы.</a:t>
            </a:r>
            <a:endParaRPr sz="1800"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70775" y="435325"/>
            <a:ext cx="109629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sz="4800">
                <a:latin typeface="Arial"/>
                <a:ea typeface="Arial"/>
                <a:cs typeface="Arial"/>
                <a:sym typeface="Arial"/>
              </a:rPr>
              <a:t>Сравнительный анализ алгоритмов удаления невидимых граней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2597348" y="204055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{C993542B-AFB5-4500-B90D-7030706AA139}</a:tableStyleId>
              </a:tblPr>
              <a:tblGrid>
                <a:gridCol w="1836200"/>
                <a:gridCol w="1271550"/>
                <a:gridCol w="1279800"/>
                <a:gridCol w="1271550"/>
                <a:gridCol w="1338200"/>
              </a:tblGrid>
              <a:tr h="92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Алгоритм Робертса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Алгоритм Варнока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Алгоритм Z-буфера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Алгоритм трассировки лучей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69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Использование рекурсивных вызовов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92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Зависимость трудоемкости от числа объектов (N)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N, но зависит от положения объектов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N, но зависит от модели освещения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69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Сложность реализации</a:t>
                      </a:r>
                      <a:endParaRPr b="0"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Средняя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Низкая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Низкая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Средняя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69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Распространенность в современном ПО</a:t>
                      </a:r>
                      <a:endParaRPr b="0"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Низкая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Низкая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Широкая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Широкая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 flipH="1" rot="10800000">
            <a:off x="6213997" y="259882"/>
            <a:ext cx="9518010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1725085" y="439697"/>
            <a:ext cx="8741829" cy="1144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sz="4800">
                <a:latin typeface="Arial"/>
                <a:ea typeface="Arial"/>
                <a:cs typeface="Arial"/>
                <a:sym typeface="Arial"/>
              </a:rPr>
              <a:t>Алгоритм работы программы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538" y="1584590"/>
            <a:ext cx="4628933" cy="496861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780800" y="358800"/>
            <a:ext cx="86304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sz="4800">
                <a:latin typeface="Arial"/>
                <a:ea typeface="Arial"/>
                <a:cs typeface="Arial"/>
                <a:sym typeface="Arial"/>
              </a:rPr>
              <a:t>Пример работы программы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625" y="1656090"/>
            <a:ext cx="6838762" cy="504951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669000" y="358800"/>
            <a:ext cx="10854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Результаты экспериментальных</a:t>
            </a:r>
            <a:br>
              <a:rPr lang="ru-RU" sz="4800">
                <a:latin typeface="Arial"/>
                <a:ea typeface="Arial"/>
                <a:cs typeface="Arial"/>
                <a:sym typeface="Arial"/>
              </a:rPr>
            </a:br>
            <a:r>
              <a:rPr lang="ru-RU">
                <a:latin typeface="Arial"/>
                <a:ea typeface="Arial"/>
                <a:cs typeface="Arial"/>
                <a:sym typeface="Arial"/>
              </a:rPr>
              <a:t>исследований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048800" y="5826800"/>
            <a:ext cx="4305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Зависимость времени генерации изображения от количества потоков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740850" y="5788550"/>
            <a:ext cx="47355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Зависимость времени генерации изображения от количества полигонов, аппроксимирующих поверхности функций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99" y="1990925"/>
            <a:ext cx="4879274" cy="364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900" y="1923216"/>
            <a:ext cx="4735499" cy="378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Выбор языка программирования, технологий и среды разработки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2996175" y="2145475"/>
            <a:ext cx="73572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➢"/>
            </a:pPr>
            <a:r>
              <a:rPr lang="ru-RU" sz="3600">
                <a:latin typeface="Calibri"/>
                <a:ea typeface="Calibri"/>
                <a:cs typeface="Calibri"/>
                <a:sym typeface="Calibri"/>
              </a:rPr>
              <a:t>Технология ООП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➢"/>
            </a:pPr>
            <a:r>
              <a:rPr lang="ru-RU" sz="3600">
                <a:latin typeface="Calibri"/>
                <a:ea typeface="Calibri"/>
                <a:cs typeface="Calibri"/>
                <a:sym typeface="Calibri"/>
              </a:rPr>
              <a:t>Язык программирования С++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➢"/>
            </a:pPr>
            <a:r>
              <a:rPr lang="ru-RU" sz="3600">
                <a:latin typeface="Calibri"/>
                <a:ea typeface="Calibri"/>
                <a:cs typeface="Calibri"/>
                <a:sym typeface="Calibri"/>
              </a:rPr>
              <a:t>Фреймворк Qt для реализации графического интерфейса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251248" y="492293"/>
            <a:ext cx="5689502" cy="1144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sz="4800"/>
              <a:t>Заключение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1663770" y="1847057"/>
            <a:ext cx="8864458" cy="4370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❏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Был разработан программный продукт, позволяющий визуализировать поверхности функций от двух переменных.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❏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Рассмотрены, проанализированы и реализованы основные алгоритмы построения реалистичного трехмерного изображения.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❏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Спроектирован пользовательский интерфейс, предоставляющий возможности настройки визуальных характеристик поверхностей и положения камеры.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❏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Проведены и проанализированы экспериментальные исследования временных характеристик разработанного программного продукта.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