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ill\spring2011\mep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Total Health Care Spending, Adults 21-64, 1997</a:t>
            </a:r>
          </a:p>
          <a:p>
            <a:pPr>
              <a:defRPr/>
            </a:pPr>
            <a:r>
              <a:rPr lang="en-US"/>
              <a:t>($1000</a:t>
            </a:r>
            <a:r>
              <a:rPr lang="en-US" baseline="0"/>
              <a:t> increments)</a:t>
            </a:r>
            <a:endParaRPr lang="en-US"/>
          </a:p>
        </c:rich>
      </c:tx>
      <c:layout/>
      <c:overlay val="1"/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tx1"/>
            </a:solidFill>
          </c:spPr>
          <c:cat>
            <c:numRef>
              <c:f>data!$A$2:$A$53</c:f>
              <c:numCache>
                <c:formatCode>General</c:formatCode>
                <c:ptCount val="52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</c:numCache>
            </c:numRef>
          </c:cat>
          <c:val>
            <c:numRef>
              <c:f>data!$C$2:$C$53</c:f>
              <c:numCache>
                <c:formatCode>General</c:formatCode>
                <c:ptCount val="52"/>
                <c:pt idx="0">
                  <c:v>0.21286713286713288</c:v>
                </c:pt>
                <c:pt idx="1">
                  <c:v>0.23451748251748253</c:v>
                </c:pt>
                <c:pt idx="2">
                  <c:v>0.18903496503496503</c:v>
                </c:pt>
                <c:pt idx="3">
                  <c:v>9.1524475524475526E-2</c:v>
                </c:pt>
                <c:pt idx="4">
                  <c:v>6.0195804195804198E-2</c:v>
                </c:pt>
                <c:pt idx="5">
                  <c:v>4.2293706293706296E-2</c:v>
                </c:pt>
                <c:pt idx="6">
                  <c:v>2.9986013986013985E-2</c:v>
                </c:pt>
                <c:pt idx="7">
                  <c:v>2.2825174825174824E-2</c:v>
                </c:pt>
                <c:pt idx="8">
                  <c:v>1.7902097902097902E-2</c:v>
                </c:pt>
                <c:pt idx="9">
                  <c:v>1.1748251748251748E-2</c:v>
                </c:pt>
                <c:pt idx="10">
                  <c:v>9.7902097902097911E-3</c:v>
                </c:pt>
                <c:pt idx="11">
                  <c:v>9.118881118881119E-3</c:v>
                </c:pt>
                <c:pt idx="12">
                  <c:v>6.6013986013986016E-3</c:v>
                </c:pt>
                <c:pt idx="13">
                  <c:v>6.1538461538461538E-3</c:v>
                </c:pt>
                <c:pt idx="14">
                  <c:v>5.9860139860139858E-3</c:v>
                </c:pt>
                <c:pt idx="15">
                  <c:v>5.034965034965035E-3</c:v>
                </c:pt>
                <c:pt idx="16">
                  <c:v>4.0279720279720278E-3</c:v>
                </c:pt>
                <c:pt idx="17">
                  <c:v>3.3006993006993008E-3</c:v>
                </c:pt>
                <c:pt idx="18">
                  <c:v>3.0209790209790211E-3</c:v>
                </c:pt>
                <c:pt idx="19">
                  <c:v>2.8531468531468531E-3</c:v>
                </c:pt>
                <c:pt idx="20">
                  <c:v>2.5174825174825175E-3</c:v>
                </c:pt>
                <c:pt idx="21">
                  <c:v>1.3426573426573427E-3</c:v>
                </c:pt>
                <c:pt idx="22">
                  <c:v>1.5104895104895105E-3</c:v>
                </c:pt>
                <c:pt idx="23">
                  <c:v>1.7342657342657342E-3</c:v>
                </c:pt>
                <c:pt idx="24">
                  <c:v>1.6223776223776225E-3</c:v>
                </c:pt>
                <c:pt idx="25">
                  <c:v>1.2867132867132867E-3</c:v>
                </c:pt>
                <c:pt idx="26">
                  <c:v>1.1188811188811189E-3</c:v>
                </c:pt>
                <c:pt idx="27">
                  <c:v>1.5104895104895105E-3</c:v>
                </c:pt>
                <c:pt idx="28">
                  <c:v>1.1748251748251747E-3</c:v>
                </c:pt>
                <c:pt idx="29">
                  <c:v>1.2307692307692308E-3</c:v>
                </c:pt>
                <c:pt idx="30">
                  <c:v>9.5104895104895109E-4</c:v>
                </c:pt>
                <c:pt idx="31">
                  <c:v>8.9510489510489513E-4</c:v>
                </c:pt>
                <c:pt idx="32">
                  <c:v>3.3566433566433569E-4</c:v>
                </c:pt>
                <c:pt idx="33">
                  <c:v>7.8321678321678319E-4</c:v>
                </c:pt>
                <c:pt idx="34">
                  <c:v>3.3566433566433569E-4</c:v>
                </c:pt>
                <c:pt idx="35">
                  <c:v>1.1188811188811189E-3</c:v>
                </c:pt>
                <c:pt idx="36">
                  <c:v>5.0349650349650347E-4</c:v>
                </c:pt>
                <c:pt idx="37">
                  <c:v>2.7972027972027972E-4</c:v>
                </c:pt>
                <c:pt idx="38">
                  <c:v>2.7972027972027972E-4</c:v>
                </c:pt>
                <c:pt idx="39">
                  <c:v>3.3566433566433569E-4</c:v>
                </c:pt>
                <c:pt idx="40">
                  <c:v>1.6783216783216784E-4</c:v>
                </c:pt>
                <c:pt idx="41">
                  <c:v>2.7972027972027972E-4</c:v>
                </c:pt>
                <c:pt idx="42">
                  <c:v>5.0349650349650347E-4</c:v>
                </c:pt>
                <c:pt idx="43">
                  <c:v>2.2377622377622378E-4</c:v>
                </c:pt>
                <c:pt idx="44">
                  <c:v>2.2377622377622378E-4</c:v>
                </c:pt>
                <c:pt idx="45">
                  <c:v>1.1188811188811189E-4</c:v>
                </c:pt>
                <c:pt idx="46">
                  <c:v>2.2377622377622378E-4</c:v>
                </c:pt>
                <c:pt idx="47">
                  <c:v>3.916083916083916E-4</c:v>
                </c:pt>
                <c:pt idx="48">
                  <c:v>2.7972027972027972E-4</c:v>
                </c:pt>
                <c:pt idx="49">
                  <c:v>1.6783216783216784E-4</c:v>
                </c:pt>
                <c:pt idx="50">
                  <c:v>2.2377622377622378E-4</c:v>
                </c:pt>
                <c:pt idx="51">
                  <c:v>7.5524475524475524E-3</c:v>
                </c:pt>
              </c:numCache>
            </c:numRef>
          </c:val>
        </c:ser>
        <c:axId val="166223232"/>
        <c:axId val="187523072"/>
      </c:barChart>
      <c:catAx>
        <c:axId val="1662232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Annual Health Care Spending</a:t>
                </a:r>
              </a:p>
            </c:rich>
          </c:tx>
          <c:layout/>
        </c:title>
        <c:numFmt formatCode="\$#,##0" sourceLinked="0"/>
        <c:tickLblPos val="nextTo"/>
        <c:crossAx val="187523072"/>
        <c:crosses val="autoZero"/>
        <c:auto val="1"/>
        <c:lblAlgn val="ctr"/>
        <c:lblOffset val="100"/>
        <c:tickLblSkip val="10"/>
      </c:catAx>
      <c:valAx>
        <c:axId val="18752307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</a:t>
                </a:r>
              </a:p>
            </c:rich>
          </c:tx>
          <c:layout/>
        </c:title>
        <c:numFmt formatCode="0%" sourceLinked="0"/>
        <c:tickLblPos val="nextTo"/>
        <c:crossAx val="16622323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 b="1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00FE-64ED-495A-A3AF-EA5C6BEE43B2}" type="datetimeFigureOut">
              <a:rPr lang="en-US" smtClean="0"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985E-56CE-4759-9792-46833EA83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00FE-64ED-495A-A3AF-EA5C6BEE43B2}" type="datetimeFigureOut">
              <a:rPr lang="en-US" smtClean="0"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985E-56CE-4759-9792-46833EA83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00FE-64ED-495A-A3AF-EA5C6BEE43B2}" type="datetimeFigureOut">
              <a:rPr lang="en-US" smtClean="0"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985E-56CE-4759-9792-46833EA83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00FE-64ED-495A-A3AF-EA5C6BEE43B2}" type="datetimeFigureOut">
              <a:rPr lang="en-US" smtClean="0"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985E-56CE-4759-9792-46833EA83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00FE-64ED-495A-A3AF-EA5C6BEE43B2}" type="datetimeFigureOut">
              <a:rPr lang="en-US" smtClean="0"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985E-56CE-4759-9792-46833EA83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00FE-64ED-495A-A3AF-EA5C6BEE43B2}" type="datetimeFigureOut">
              <a:rPr lang="en-US" smtClean="0"/>
              <a:t>4/14/2011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985E-56CE-4759-9792-46833EA83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00FE-64ED-495A-A3AF-EA5C6BEE43B2}" type="datetimeFigureOut">
              <a:rPr lang="en-US" smtClean="0"/>
              <a:t>4/14/2011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985E-56CE-4759-9792-46833EA83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00FE-64ED-495A-A3AF-EA5C6BEE43B2}" type="datetimeFigureOut">
              <a:rPr lang="en-US" smtClean="0"/>
              <a:t>4/14/2011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985E-56CE-4759-9792-46833EA83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00FE-64ED-495A-A3AF-EA5C6BEE43B2}" type="datetimeFigureOut">
              <a:rPr lang="en-US" smtClean="0"/>
              <a:t>4/14/2011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985E-56CE-4759-9792-46833EA83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00FE-64ED-495A-A3AF-EA5C6BEE43B2}" type="datetimeFigureOut">
              <a:rPr lang="en-US" smtClean="0"/>
              <a:t>4/14/2011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985E-56CE-4759-9792-46833EA83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00FE-64ED-495A-A3AF-EA5C6BEE43B2}" type="datetimeFigureOut">
              <a:rPr lang="en-US" smtClean="0"/>
              <a:t>4/14/2011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985E-56CE-4759-9792-46833EA83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200FE-64ED-495A-A3AF-EA5C6BEE43B2}" type="datetimeFigureOut">
              <a:rPr lang="en-US" smtClean="0"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985E-56CE-4759-9792-46833EA836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2-part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1ABE-C672-4F19-AF29-CC9ABC727F4D}" type="slidenum">
              <a:rPr lang="en-US"/>
              <a:pPr/>
              <a:t>10</a:t>
            </a:fld>
            <a:endParaRPr 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226425" cy="4405313"/>
          </a:xfrm>
          <a:prstGeom prst="rect">
            <a:avLst/>
          </a:prstGeom>
          <a:noFill/>
          <a:ln w="31750">
            <a:noFill/>
            <a:miter lim="800000"/>
            <a:headEnd type="none" w="lg" len="lg"/>
            <a:tailEnd type="none" w="lg" len="lg"/>
          </a:ln>
          <a:effectLst/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12725" y="5218113"/>
            <a:ext cx="213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Monotonic declines</a:t>
            </a:r>
          </a:p>
          <a:p>
            <a:r>
              <a:rPr lang="en-US"/>
              <a:t>In use measures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1443038" y="3125788"/>
            <a:ext cx="612775" cy="1901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1524000" y="3048000"/>
            <a:ext cx="121920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1600200" y="2971800"/>
            <a:ext cx="34290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1600200" y="2895600"/>
            <a:ext cx="6019800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8C99-F36B-42B5-8959-7AAA4866E1F9}" type="slidenum">
              <a:rPr lang="en-US"/>
              <a:pPr/>
              <a:t>11</a:t>
            </a:fld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990600"/>
            <a:ext cx="5521325" cy="4572000"/>
          </a:xfrm>
          <a:prstGeom prst="rect">
            <a:avLst/>
          </a:prstGeom>
          <a:noFill/>
          <a:ln w="31750">
            <a:noFill/>
            <a:miter lim="800000"/>
            <a:headEnd type="none" w="lg" len="lg"/>
            <a:tailEnd type="none" w="lg" len="lg"/>
          </a:ln>
          <a:effectLst/>
        </p:spPr>
      </p:pic>
      <p:sp>
        <p:nvSpPr>
          <p:cNvPr id="22533" name="AutoShape 5"/>
          <p:cNvSpPr>
            <a:spLocks/>
          </p:cNvSpPr>
          <p:nvPr/>
        </p:nvSpPr>
        <p:spPr bwMode="auto">
          <a:xfrm>
            <a:off x="2057400" y="28956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12725" y="3160713"/>
            <a:ext cx="1682750" cy="11906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Big change in</a:t>
            </a:r>
          </a:p>
          <a:p>
            <a:r>
              <a:rPr lang="en-US"/>
              <a:t>The probability</a:t>
            </a:r>
          </a:p>
          <a:p>
            <a:r>
              <a:rPr lang="en-US"/>
              <a:t>Of use, 21% </a:t>
            </a:r>
          </a:p>
          <a:p>
            <a:r>
              <a:rPr lang="en-US"/>
              <a:t>decline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667000" y="6019800"/>
            <a:ext cx="1885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25% reduction</a:t>
            </a:r>
          </a:p>
          <a:p>
            <a:r>
              <a:rPr lang="en-US"/>
              <a:t>In hospitalization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489325" y="5522913"/>
            <a:ext cx="184150" cy="3667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3717925" y="5599113"/>
            <a:ext cx="184150" cy="3667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4267200" y="4800600"/>
            <a:ext cx="12192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6842125" y="5827713"/>
            <a:ext cx="16446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31% reduction</a:t>
            </a:r>
          </a:p>
          <a:p>
            <a:r>
              <a:rPr lang="en-US"/>
              <a:t>In costs</a:t>
            </a: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 flipV="1">
            <a:off x="7315200" y="4114800"/>
            <a:ext cx="15240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728B-1AA9-4A82-8387-2C6F90A87B5E}" type="slidenum">
              <a:rPr lang="en-US"/>
              <a:pPr/>
              <a:t>12</a:t>
            </a:fld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8226425" cy="3360738"/>
          </a:xfrm>
          <a:prstGeom prst="rect">
            <a:avLst/>
          </a:prstGeom>
          <a:noFill/>
          <a:ln w="31750">
            <a:noFill/>
            <a:miter lim="800000"/>
            <a:headEnd type="none" w="lg" len="lg"/>
            <a:tailEnd type="none" w="lg" len="lg"/>
          </a:ln>
          <a:effectLst/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57200" y="5562600"/>
            <a:ext cx="16446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31% reduction</a:t>
            </a:r>
          </a:p>
          <a:p>
            <a:r>
              <a:rPr lang="en-US"/>
              <a:t>In Prob of use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1371600" y="3048000"/>
            <a:ext cx="1066800" cy="2362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870325" y="5294313"/>
            <a:ext cx="17462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61% reduction</a:t>
            </a:r>
          </a:p>
          <a:p>
            <a:r>
              <a:rPr lang="en-US"/>
              <a:t>In expenditures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4114800" y="3124200"/>
            <a:ext cx="4572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2807-5329-42C3-B174-3FC021631E33}" type="slidenum">
              <a:rPr lang="en-US"/>
              <a:pPr/>
              <a:t>13</a:t>
            </a:fld>
            <a:endParaRPr lang="en-US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8226425" cy="3168650"/>
          </a:xfrm>
          <a:prstGeom prst="rect">
            <a:avLst/>
          </a:prstGeom>
          <a:noFill/>
          <a:ln w="31750">
            <a:noFill/>
            <a:miter lim="800000"/>
            <a:headEnd type="none" w="lg" len="lg"/>
            <a:tailEnd type="none" w="lg" len="lg"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38125" y="285750"/>
          <a:ext cx="8667750" cy="628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514600" y="1752600"/>
          <a:ext cx="3656013" cy="3914775"/>
        </p:xfrm>
        <a:graphic>
          <a:graphicData uri="http://schemas.openxmlformats.org/presentationml/2006/ole">
            <p:oleObj spid="_x0000_s2050" name="Equation" r:id="rId3" imgW="1079280" imgH="11556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609600"/>
            <a:ext cx="7903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Adults, aged 21-64, 1997 (nominal dollars)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7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9144000" cy="340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2CEE-CDE1-4D70-BCD0-3AF2F60C45BC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 HIE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Field experiment designed to identify the impact of cost-sharing on demand for medical care</a:t>
            </a:r>
          </a:p>
          <a:p>
            <a:r>
              <a:rPr lang="en-US"/>
              <a:t>Enrollment 11/74 – 2/77;  non-aged</a:t>
            </a:r>
          </a:p>
          <a:p>
            <a:r>
              <a:rPr lang="en-US"/>
              <a:t>6 cities</a:t>
            </a:r>
          </a:p>
          <a:p>
            <a:pPr lvl="1"/>
            <a:r>
              <a:rPr lang="en-US"/>
              <a:t>Dayton;  Seattle; Bitchburg, MA; Franklin county, MA; Charleston, Georgetown Co, KY</a:t>
            </a:r>
          </a:p>
          <a:p>
            <a:r>
              <a:rPr lang="en-US"/>
              <a:t>One of 14 plans or a prepaid group plan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4FAA-147B-4B16-B4EF-12DF55F80FC8}" type="slidenum">
              <a:rPr lang="en-US"/>
              <a:pPr/>
              <a:t>6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Cost sharing</a:t>
            </a:r>
          </a:p>
          <a:p>
            <a:pPr lvl="1"/>
            <a:r>
              <a:rPr lang="en-US"/>
              <a:t>Coinsurance:  0, 25, 50, 95%</a:t>
            </a:r>
          </a:p>
          <a:p>
            <a:pPr lvl="1"/>
            <a:r>
              <a:rPr lang="en-US"/>
              <a:t>Stop loss:  5, 10, 15% of family income, up to a max of $1000</a:t>
            </a:r>
          </a:p>
          <a:p>
            <a:r>
              <a:rPr lang="en-US"/>
              <a:t>Coverage:  all medical expenses</a:t>
            </a:r>
          </a:p>
          <a:p>
            <a:r>
              <a:rPr lang="en-US"/>
              <a:t>95% coinsirance plan had $450 stop/loss for family ($150/person) – inpatient services were free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97D-6AC6-4608-89CC-FDD83C475F8E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70% enrolled for 3 years, rest for 5 years</a:t>
            </a:r>
          </a:p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rule of RACT:  do no harm</a:t>
            </a:r>
          </a:p>
          <a:p>
            <a:pPr lvl="1"/>
            <a:r>
              <a:rPr lang="en-US"/>
              <a:t>Had to pay people to participate in plan</a:t>
            </a:r>
          </a:p>
          <a:p>
            <a:pPr lvl="1"/>
            <a:r>
              <a:rPr lang="en-US"/>
              <a:t>Hope that income effect from payments is small</a:t>
            </a:r>
          </a:p>
          <a:p>
            <a:pPr lvl="1"/>
            <a:r>
              <a:rPr lang="en-US"/>
              <a:t>Varied icome effect midway through experiment to see whethe this is true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B84-1EFE-4BE4-AF6B-27C3E08FA700}" type="slidenum">
              <a:rPr lang="en-US"/>
              <a:pPr/>
              <a:t>8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Funded by HHS (the HEW)</a:t>
            </a:r>
          </a:p>
          <a:p>
            <a:r>
              <a:rPr lang="en-US"/>
              <a:t>Enrollment</a:t>
            </a:r>
          </a:p>
          <a:p>
            <a:pPr lvl="1"/>
            <a:r>
              <a:rPr lang="en-US"/>
              <a:t>5800 in FFS</a:t>
            </a:r>
          </a:p>
          <a:p>
            <a:pPr lvl="1"/>
            <a:r>
              <a:rPr lang="en-US"/>
              <a:t>1800 in manged care</a:t>
            </a:r>
          </a:p>
          <a:p>
            <a:r>
              <a:rPr lang="en-US"/>
              <a:t>Costs of $136 million in 1984 dollars ($265 in today’s dollars)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9A84-9101-498A-8D7D-D59132C82E10}" type="slidenum">
              <a:rPr lang="en-US"/>
              <a:pPr/>
              <a:t>9</a:t>
            </a:fld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226425" cy="2973388"/>
          </a:xfrm>
          <a:prstGeom prst="rect">
            <a:avLst/>
          </a:prstGeom>
          <a:noFill/>
          <a:ln w="31750">
            <a:noFill/>
            <a:miter lim="800000"/>
            <a:headEnd type="none" w="lg" len="lg"/>
            <a:tailEnd type="none" w="lg" len="lg"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260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MathType 6.0 Equation</vt:lpstr>
      <vt:lpstr>2-part models</vt:lpstr>
      <vt:lpstr>Slide 2</vt:lpstr>
      <vt:lpstr>Slide 3</vt:lpstr>
      <vt:lpstr>Slide 4</vt:lpstr>
      <vt:lpstr>RAND HIE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2-part models</dc:title>
  <dc:creator>delete</dc:creator>
  <cp:lastModifiedBy>delete</cp:lastModifiedBy>
  <cp:revision>1</cp:revision>
  <dcterms:created xsi:type="dcterms:W3CDTF">2011-04-14T11:33:52Z</dcterms:created>
  <dcterms:modified xsi:type="dcterms:W3CDTF">2011-04-14T11:41:41Z</dcterms:modified>
</cp:coreProperties>
</file>