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94" r:id="rId24"/>
    <p:sldId id="295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C36F-9881-44DA-B23D-ED7D7FC3E071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1429-F9BF-4B46-B6B3-5D6AAA37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FCB7-C1B5-403D-B13A-FB82E008673A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Almond et al.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Babies born w/ low birth weight(&lt; 2500 grams) are more prone to</a:t>
            </a:r>
          </a:p>
          <a:p>
            <a:pPr lvl="1">
              <a:lnSpc>
                <a:spcPct val="90000"/>
              </a:lnSpc>
            </a:pPr>
            <a:r>
              <a:rPr lang="en-US"/>
              <a:t>Die early in life</a:t>
            </a:r>
          </a:p>
          <a:p>
            <a:pPr lvl="1">
              <a:lnSpc>
                <a:spcPct val="90000"/>
              </a:lnSpc>
            </a:pPr>
            <a:r>
              <a:rPr lang="en-US"/>
              <a:t>Have health problems later in life</a:t>
            </a:r>
          </a:p>
          <a:p>
            <a:pPr lvl="1">
              <a:lnSpc>
                <a:spcPct val="90000"/>
              </a:lnSpc>
            </a:pPr>
            <a:r>
              <a:rPr lang="en-US"/>
              <a:t>Educational difficulties</a:t>
            </a:r>
          </a:p>
          <a:p>
            <a:pPr>
              <a:lnSpc>
                <a:spcPct val="90000"/>
              </a:lnSpc>
            </a:pPr>
            <a:r>
              <a:rPr lang="en-US"/>
              <a:t>generated from cross-sectional regressions</a:t>
            </a:r>
          </a:p>
          <a:p>
            <a:pPr>
              <a:lnSpc>
                <a:spcPct val="90000"/>
              </a:lnSpc>
            </a:pPr>
            <a:r>
              <a:rPr lang="en-US"/>
              <a:t>6% of babies in US are low weight</a:t>
            </a:r>
          </a:p>
          <a:p>
            <a:pPr>
              <a:lnSpc>
                <a:spcPct val="90000"/>
              </a:lnSpc>
            </a:pPr>
            <a:r>
              <a:rPr lang="en-US"/>
              <a:t>Highest rate in the developed world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B4FE-C3E9-49AA-B67F-4AC0ADB1441B}" type="slidenum">
              <a:rPr lang="en-US"/>
              <a:pPr/>
              <a:t>10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226425" cy="1349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226425" cy="1368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2534" name="AutoShape 6"/>
          <p:cNvSpPr>
            <a:spLocks noChangeArrowheads="1"/>
          </p:cNvSpPr>
          <p:nvPr/>
        </p:nvSpPr>
        <p:spPr bwMode="auto">
          <a:xfrm rot="10800000">
            <a:off x="5105400" y="5029200"/>
            <a:ext cx="1905000" cy="685800"/>
          </a:xfrm>
          <a:prstGeom prst="wedgeRectCallout">
            <a:avLst>
              <a:gd name="adj1" fmla="val 48083"/>
              <a:gd name="adj2" fmla="val 19513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181600" y="5029200"/>
            <a:ext cx="15811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Large change</a:t>
            </a:r>
          </a:p>
          <a:p>
            <a:r>
              <a:rPr lang="en-US"/>
              <a:t>In R2</a:t>
            </a:r>
          </a:p>
        </p:txBody>
      </p:sp>
      <p:sp>
        <p:nvSpPr>
          <p:cNvPr id="22537" name="AutoShape 9"/>
          <p:cNvSpPr>
            <a:spLocks/>
          </p:cNvSpPr>
          <p:nvPr/>
        </p:nvSpPr>
        <p:spPr bwMode="auto">
          <a:xfrm rot="5400000">
            <a:off x="3771900" y="3771900"/>
            <a:ext cx="762000" cy="1600200"/>
          </a:xfrm>
          <a:prstGeom prst="rightBrace">
            <a:avLst>
              <a:gd name="adj1" fmla="val 1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184525" y="51419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Big Drop in </a:t>
            </a:r>
          </a:p>
          <a:p>
            <a:r>
              <a:rPr lang="en-US"/>
              <a:t>Coefficient on</a:t>
            </a:r>
          </a:p>
          <a:p>
            <a:r>
              <a:rPr lang="en-US"/>
              <a:t>Birth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C811-BDC9-4912-ADB0-BFC611396210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Teenage pregnancy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40% of teen women become pregnant before the age of 20</a:t>
            </a:r>
          </a:p>
          <a:p>
            <a:pPr>
              <a:lnSpc>
                <a:spcPct val="90000"/>
              </a:lnSpc>
            </a:pPr>
            <a:r>
              <a:rPr lang="en-US"/>
              <a:t>25% will be a mother by age 20</a:t>
            </a:r>
          </a:p>
          <a:p>
            <a:pPr>
              <a:lnSpc>
                <a:spcPct val="90000"/>
              </a:lnSpc>
            </a:pPr>
            <a:r>
              <a:rPr lang="en-US"/>
              <a:t>Most of these pregnancies end in a live birth</a:t>
            </a:r>
          </a:p>
          <a:p>
            <a:pPr>
              <a:lnSpc>
                <a:spcPct val="90000"/>
              </a:lnSpc>
            </a:pPr>
            <a:r>
              <a:rPr lang="en-US"/>
              <a:t>About 4 million children born each year, 1/8 are to teen mothers</a:t>
            </a:r>
          </a:p>
          <a:p>
            <a:pPr>
              <a:lnSpc>
                <a:spcPct val="90000"/>
              </a:lnSpc>
            </a:pPr>
            <a:r>
              <a:rPr lang="en-US"/>
              <a:t>8% of teen women, aged 15-19 give birth n a given 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F8BE-0FE7-4FE3-A99F-107E8CEA874C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Teen birth rates have changed considerably over time</a:t>
            </a:r>
          </a:p>
          <a:p>
            <a:r>
              <a:rPr lang="en-US"/>
              <a:t>Most of these births are out of wedlock</a:t>
            </a:r>
          </a:p>
          <a:p>
            <a:r>
              <a:rPr lang="en-US"/>
              <a:t>Rates differ considerably across race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DBF-F2AB-4AB9-94A2-A869F23D8F0C}" type="slidenum">
              <a:rPr lang="en-US"/>
              <a:pPr/>
              <a:t>13</a:t>
            </a:fld>
            <a:endParaRPr lang="en-US"/>
          </a:p>
        </p:txBody>
      </p:sp>
      <p:pic>
        <p:nvPicPr>
          <p:cNvPr id="16386" name="Picture 2" descr="teenmo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740400" cy="4916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EB01-9B16-4D14-8BC1-B197013C4FE9}" type="slidenum">
              <a:rPr lang="en-US"/>
              <a:pPr/>
              <a:t>14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399213" cy="656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82DB-9E79-4A26-8912-CD18313A93F2}" type="slidenum">
              <a:rPr lang="en-US"/>
              <a:pPr/>
              <a:t>15</a:t>
            </a:fld>
            <a:endParaRPr lang="en-US"/>
          </a:p>
        </p:txBody>
      </p:sp>
      <p:pic>
        <p:nvPicPr>
          <p:cNvPr id="18434" name="Picture 2" descr="14-Figure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52400"/>
            <a:ext cx="9140825" cy="625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7F57-7BDF-48C7-9B5B-AB583BB00967}" type="slidenum">
              <a:rPr lang="en-US"/>
              <a:pPr/>
              <a:t>16</a:t>
            </a:fld>
            <a:endParaRPr lang="en-US"/>
          </a:p>
        </p:txBody>
      </p:sp>
      <p:pic>
        <p:nvPicPr>
          <p:cNvPr id="27650" name="Picture 2" descr="fi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5886450" cy="600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457-17B5-46F9-99B0-3E64C81D8143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 of teen mothers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Teen mothers are</a:t>
            </a:r>
          </a:p>
          <a:p>
            <a:pPr lvl="1"/>
            <a:r>
              <a:rPr lang="en-US" sz="2400"/>
              <a:t>Twice as likely to not complete high school</a:t>
            </a:r>
          </a:p>
          <a:p>
            <a:pPr lvl="1"/>
            <a:r>
              <a:rPr lang="en-US" sz="2400"/>
              <a:t>90% less likely to attend college</a:t>
            </a:r>
          </a:p>
          <a:p>
            <a:r>
              <a:rPr lang="en-US" sz="2800"/>
              <a:t>At age 28 – teen mothers</a:t>
            </a:r>
          </a:p>
          <a:p>
            <a:pPr lvl="1"/>
            <a:r>
              <a:rPr lang="en-US" sz="2400"/>
              <a:t>50% more likely to be on poverty in their 20s</a:t>
            </a:r>
          </a:p>
          <a:p>
            <a:pPr lvl="1"/>
            <a:r>
              <a:rPr lang="en-US" sz="2400"/>
              <a:t>Have lower wages</a:t>
            </a:r>
          </a:p>
          <a:p>
            <a:pPr lvl="1"/>
            <a:r>
              <a:rPr lang="en-US" sz="2400"/>
              <a:t>Have more children</a:t>
            </a:r>
          </a:p>
          <a:p>
            <a:pPr lvl="1"/>
            <a:r>
              <a:rPr lang="en-US" sz="2400"/>
              <a:t>Have lower labor supply</a:t>
            </a:r>
          </a:p>
          <a:p>
            <a:pPr lvl="1"/>
            <a:r>
              <a:rPr lang="en-US" sz="2400"/>
              <a:t>Less likely to be married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45C-96F1-49B5-BF19-74830F82065E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 Clinton’s State of the Union Address, 1995</a:t>
            </a:r>
          </a:p>
          <a:p>
            <a:endParaRPr lang="en-US"/>
          </a:p>
          <a:p>
            <a:r>
              <a:rPr lang="en-US"/>
              <a:t>“We've got to ask our community leaders and all kinds of organizations to help us stop our most serious social problem: the epidemic of teen pregnancies and births where there is no marriage. 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269-1FDE-4EA9-930B-FB1CE51CAC83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Are poor economic outcomes ‘caused’ by early childbearing?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Teen mothers are not a random sample of the population</a:t>
            </a:r>
          </a:p>
          <a:p>
            <a:r>
              <a:rPr lang="en-US"/>
              <a:t>Teen mothers are more likely to come from situations that would predict poorer economic outcomes anyway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19F-0E2C-49A3-A5B7-9AC7C7A4D51B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Y</a:t>
            </a:r>
            <a:r>
              <a:rPr lang="en-US" baseline="-25000"/>
              <a:t>it </a:t>
            </a:r>
            <a:r>
              <a:rPr lang="en-US"/>
              <a:t>be outcome for baby t from mother I</a:t>
            </a:r>
          </a:p>
          <a:p>
            <a:r>
              <a:rPr lang="en-US"/>
              <a:t>e.g., mortality</a:t>
            </a:r>
          </a:p>
          <a:p>
            <a:endParaRPr lang="en-US"/>
          </a:p>
          <a:p>
            <a:r>
              <a:rPr lang="en-US"/>
              <a:t>Y</a:t>
            </a:r>
            <a:r>
              <a:rPr lang="en-US" baseline="-25000"/>
              <a:t>it</a:t>
            </a:r>
            <a:r>
              <a:rPr lang="en-US"/>
              <a:t> = </a:t>
            </a:r>
            <a:r>
              <a:rPr lang="el-GR">
                <a:cs typeface="Arial" charset="0"/>
              </a:rPr>
              <a:t>α</a:t>
            </a:r>
            <a:r>
              <a:rPr lang="en-US">
                <a:cs typeface="Arial" charset="0"/>
              </a:rPr>
              <a:t> + bw</a:t>
            </a:r>
            <a:r>
              <a:rPr lang="en-US" baseline="-25000">
                <a:cs typeface="Arial" charset="0"/>
              </a:rPr>
              <a:t>it</a:t>
            </a:r>
            <a:r>
              <a:rPr lang="en-US">
                <a:cs typeface="Arial" charset="0"/>
              </a:rPr>
              <a:t> </a:t>
            </a:r>
            <a:r>
              <a:rPr lang="el-GR">
                <a:cs typeface="Arial" charset="0"/>
              </a:rPr>
              <a:t>β</a:t>
            </a:r>
            <a:r>
              <a:rPr lang="en-US">
                <a:cs typeface="Arial" charset="0"/>
              </a:rPr>
              <a:t>  + X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</a:t>
            </a:r>
            <a:r>
              <a:rPr lang="el-GR">
                <a:cs typeface="Arial" charset="0"/>
              </a:rPr>
              <a:t>γ</a:t>
            </a:r>
            <a:r>
              <a:rPr lang="en-US">
                <a:cs typeface="Arial" charset="0"/>
              </a:rPr>
              <a:t> + </a:t>
            </a:r>
            <a:r>
              <a:rPr lang="el-GR">
                <a:cs typeface="Arial" charset="0"/>
              </a:rPr>
              <a:t>α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  +  </a:t>
            </a:r>
            <a:r>
              <a:rPr lang="el-GR">
                <a:cs typeface="Arial" charset="0"/>
              </a:rPr>
              <a:t>ε</a:t>
            </a:r>
            <a:r>
              <a:rPr lang="en-US" baseline="-25000">
                <a:cs typeface="Arial" charset="0"/>
              </a:rPr>
              <a:t>it</a:t>
            </a:r>
          </a:p>
          <a:p>
            <a:endParaRPr lang="en-US" baseline="-25000">
              <a:cs typeface="Arial" charset="0"/>
            </a:endParaRPr>
          </a:p>
          <a:p>
            <a:r>
              <a:rPr lang="en-US">
                <a:cs typeface="Arial" charset="0"/>
              </a:rPr>
              <a:t>bw is birth weight (grams)</a:t>
            </a:r>
          </a:p>
          <a:p>
            <a:r>
              <a:rPr lang="en-US">
                <a:cs typeface="Arial" charset="0"/>
              </a:rPr>
              <a:t>X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observed characteristics of moms</a:t>
            </a:r>
          </a:p>
          <a:p>
            <a:r>
              <a:rPr lang="el-GR">
                <a:cs typeface="Arial" charset="0"/>
              </a:rPr>
              <a:t>α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unobserved characteristics of moms</a:t>
            </a:r>
            <a:endParaRPr lang="el-GR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78E-E40F-4A83-A846-CE54C5EE22F6}" type="slidenum">
              <a:rPr lang="en-US"/>
              <a:pPr/>
              <a:t>20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754063"/>
            <a:ext cx="8466137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D38-7AE9-4E57-A24D-DE6F2EB5EA95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teen mothers are more likely to come from:</a:t>
            </a:r>
          </a:p>
          <a:p>
            <a:pPr lvl="1"/>
            <a:r>
              <a:rPr lang="en-US" dirty="0"/>
              <a:t>families with lower income and education</a:t>
            </a:r>
          </a:p>
          <a:p>
            <a:pPr lvl="1"/>
            <a:r>
              <a:rPr lang="en-US" dirty="0"/>
              <a:t>poorer neighborhoods and lower quality schools</a:t>
            </a:r>
          </a:p>
          <a:p>
            <a:pPr lvl="1"/>
            <a:r>
              <a:rPr lang="en-US" dirty="0"/>
              <a:t>Families with a teen mother</a:t>
            </a:r>
          </a:p>
          <a:p>
            <a:pPr lvl="1"/>
            <a:r>
              <a:rPr lang="en-US" dirty="0"/>
              <a:t>Have Lower test scores</a:t>
            </a:r>
          </a:p>
          <a:p>
            <a:pPr lvl="1"/>
            <a:r>
              <a:rPr lang="en-US" dirty="0"/>
              <a:t>Racial and ethnic minorities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54F3-F686-4FBA-8119-0E57DD2ABC2F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Consider an alternative explanation of results</a:t>
            </a:r>
          </a:p>
          <a:p>
            <a:pPr lvl="1"/>
            <a:r>
              <a:rPr lang="en-US" sz="2400"/>
              <a:t>Women with lowest opportunity cost of having children have more children</a:t>
            </a:r>
          </a:p>
          <a:p>
            <a:pPr lvl="1"/>
            <a:r>
              <a:rPr lang="en-US" sz="2400"/>
              <a:t>Women from poorer backgrounds lower opportunity cost of having children because they have lower economic prospects</a:t>
            </a:r>
          </a:p>
          <a:p>
            <a:r>
              <a:rPr lang="en-US" sz="2800"/>
              <a:t>In this example, teen motherhood does not ‘cause’ poor outcomes, but instead, is a signal of the same problem – poor future prospects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6C45-2E4D-471E-9E03-B5D7A21F1E05}" type="slidenum">
              <a:rPr lang="en-US"/>
              <a:pPr/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sectional model is of the form</a:t>
            </a:r>
          </a:p>
          <a:p>
            <a:endParaRPr lang="en-US" dirty="0"/>
          </a:p>
          <a:p>
            <a:r>
              <a:rPr lang="en-US" dirty="0" err="1"/>
              <a:t>Y</a:t>
            </a:r>
            <a:r>
              <a:rPr lang="en-US" baseline="-25000" dirty="0" err="1"/>
              <a:t>it</a:t>
            </a:r>
            <a:r>
              <a:rPr lang="en-US" dirty="0"/>
              <a:t> =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+ </a:t>
            </a:r>
            <a:r>
              <a:rPr lang="en-US" dirty="0" err="1" smtClean="0">
                <a:cs typeface="Arial" charset="0"/>
              </a:rPr>
              <a:t>TEENMOM</a:t>
            </a:r>
            <a:r>
              <a:rPr lang="en-US" baseline="-25000" dirty="0" err="1" smtClean="0">
                <a:cs typeface="Arial" charset="0"/>
              </a:rPr>
              <a:t>it</a:t>
            </a:r>
            <a:r>
              <a:rPr lang="en-US" dirty="0" smtClean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 + 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γ</a:t>
            </a:r>
            <a:r>
              <a:rPr lang="en-US" dirty="0">
                <a:cs typeface="Arial" charset="0"/>
              </a:rPr>
              <a:t> + </a:t>
            </a:r>
            <a:r>
              <a:rPr lang="en-US" dirty="0" err="1">
                <a:cs typeface="Arial" charset="0"/>
              </a:rPr>
              <a:t>u</a:t>
            </a:r>
            <a:r>
              <a:rPr lang="en-US" baseline="-25000" dirty="0" err="1">
                <a:cs typeface="Arial" charset="0"/>
              </a:rPr>
              <a:t>it</a:t>
            </a:r>
            <a:endParaRPr lang="en-US" baseline="-25000" dirty="0">
              <a:cs typeface="Arial" charset="0"/>
            </a:endParaRPr>
          </a:p>
          <a:p>
            <a:endParaRPr lang="en-US" baseline="-250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Y is some economic outcome</a:t>
            </a:r>
            <a:endParaRPr lang="en-US" dirty="0">
              <a:cs typeface="Arial" charset="0"/>
            </a:endParaRPr>
          </a:p>
          <a:p>
            <a:r>
              <a:rPr lang="en-US" dirty="0" err="1" smtClean="0">
                <a:cs typeface="Arial" charset="0"/>
              </a:rPr>
              <a:t>u</a:t>
            </a:r>
            <a:r>
              <a:rPr lang="en-US" baseline="-25000" dirty="0" err="1" smtClean="0">
                <a:cs typeface="Arial" charset="0"/>
              </a:rPr>
              <a:t>it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</a:t>
            </a:r>
            <a:r>
              <a:rPr lang="el-GR" dirty="0">
                <a:cs typeface="Arial" charset="0"/>
              </a:rPr>
              <a:t>α</a:t>
            </a:r>
            <a:r>
              <a:rPr lang="en-US" baseline="-25000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  + 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it</a:t>
            </a:r>
            <a:endParaRPr lang="en-US" dirty="0"/>
          </a:p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TEENMOM</a:t>
            </a:r>
            <a:r>
              <a:rPr lang="en-US" baseline="-25000" dirty="0" err="1" smtClean="0"/>
              <a:t>it</a:t>
            </a:r>
            <a:r>
              <a:rPr lang="en-US" dirty="0" err="1" smtClean="0"/>
              <a:t>,u</a:t>
            </a:r>
            <a:r>
              <a:rPr lang="en-US" baseline="-25000" dirty="0" err="1" smtClean="0"/>
              <a:t>it</a:t>
            </a:r>
            <a:r>
              <a:rPr lang="en-US" dirty="0"/>
              <a:t>) &lt; </a:t>
            </a:r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274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1A9-1A93-4701-84A6-E380F242F52C}" type="slidenum">
              <a:rPr lang="en-US"/>
              <a:pPr/>
              <a:t>25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66688"/>
            <a:ext cx="8035925" cy="653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54038" y="4038600"/>
            <a:ext cx="5160962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038" y="5105400"/>
            <a:ext cx="5160962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EBF-4AA4-47A0-B1A5-B88540E0B763}" type="slidenum">
              <a:rPr lang="en-US"/>
              <a:pPr/>
              <a:t>26</a:t>
            </a:fld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32025"/>
            <a:ext cx="7864475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9502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81000" y="2667000"/>
            <a:ext cx="50292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4545012"/>
            <a:ext cx="5029200" cy="78898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33F4-69BC-4343-967F-594818D3A0E2}" type="slidenum">
              <a:rPr lang="en-US"/>
              <a:pPr/>
              <a:t>27</a:t>
            </a:fld>
            <a:endParaRPr 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209550"/>
            <a:ext cx="7993063" cy="64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04800" y="4038600"/>
            <a:ext cx="5257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5029200"/>
            <a:ext cx="50292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1CA-EB7F-4553-B10C-30B5266781BF}" type="slidenum">
              <a:rPr lang="en-US"/>
              <a:pPr/>
              <a:t>28</a:t>
            </a:fld>
            <a:endParaRPr 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49225"/>
            <a:ext cx="7821613" cy="65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33400" y="4038600"/>
            <a:ext cx="5105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105400"/>
            <a:ext cx="4876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754E-8B32-429F-8ED8-739523287261}" type="slidenum">
              <a:rPr lang="en-US"/>
              <a:pPr/>
              <a:t>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Terms</a:t>
            </a:r>
          </a:p>
          <a:p>
            <a:r>
              <a:rPr lang="en-US"/>
              <a:t>Neonatal mortality, dies in first 28 days</a:t>
            </a:r>
          </a:p>
          <a:p>
            <a:r>
              <a:rPr lang="en-US"/>
              <a:t>Infant mortality, died in first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C68-3305-4431-B5E6-92197BE2E3DF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Many observed factors that might explain health (Y) of an infant</a:t>
            </a:r>
          </a:p>
          <a:p>
            <a:pPr lvl="1"/>
            <a:r>
              <a:rPr lang="en-US">
                <a:cs typeface="Arial" charset="0"/>
              </a:rPr>
              <a:t>Prenatal care, substance abuse, smoking, weight gain (of lack of it)</a:t>
            </a:r>
          </a:p>
          <a:p>
            <a:r>
              <a:rPr lang="en-US">
                <a:cs typeface="Arial" charset="0"/>
              </a:rPr>
              <a:t>Some unobserved as well</a:t>
            </a:r>
          </a:p>
          <a:p>
            <a:pPr lvl="1"/>
            <a:r>
              <a:rPr lang="en-US">
                <a:cs typeface="Arial" charset="0"/>
              </a:rPr>
              <a:t>Quality of diet, exercise, generic predisposition </a:t>
            </a:r>
          </a:p>
          <a:p>
            <a:r>
              <a:rPr lang="el-GR">
                <a:cs typeface="Arial" charset="0"/>
              </a:rPr>
              <a:t>α</a:t>
            </a:r>
            <a:r>
              <a:rPr lang="en-US" baseline="-25000">
                <a:cs typeface="Arial" charset="0"/>
              </a:rPr>
              <a:t>i </a:t>
            </a:r>
            <a:r>
              <a:rPr lang="en-US">
                <a:cs typeface="Arial" charset="0"/>
              </a:rPr>
              <a:t>not included in model</a:t>
            </a:r>
            <a:endParaRPr lang="en-US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6C45-2E4D-471E-9E03-B5D7A21F1E05}" type="slidenum">
              <a:rPr lang="en-US"/>
              <a:pPr/>
              <a:t>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 sectional model is of the form</a:t>
            </a:r>
          </a:p>
          <a:p>
            <a:endParaRPr lang="en-US"/>
          </a:p>
          <a:p>
            <a:r>
              <a:rPr lang="en-US"/>
              <a:t>Y</a:t>
            </a:r>
            <a:r>
              <a:rPr lang="en-US" baseline="-25000"/>
              <a:t>it</a:t>
            </a:r>
            <a:r>
              <a:rPr lang="en-US"/>
              <a:t> = </a:t>
            </a:r>
            <a:r>
              <a:rPr lang="el-GR">
                <a:cs typeface="Arial" charset="0"/>
              </a:rPr>
              <a:t>α</a:t>
            </a:r>
            <a:r>
              <a:rPr lang="en-US">
                <a:cs typeface="Arial" charset="0"/>
              </a:rPr>
              <a:t> + bw</a:t>
            </a:r>
            <a:r>
              <a:rPr lang="en-US" baseline="-25000">
                <a:cs typeface="Arial" charset="0"/>
              </a:rPr>
              <a:t>it</a:t>
            </a:r>
            <a:r>
              <a:rPr lang="en-US">
                <a:cs typeface="Arial" charset="0"/>
              </a:rPr>
              <a:t> </a:t>
            </a:r>
            <a:r>
              <a:rPr lang="el-GR">
                <a:cs typeface="Arial" charset="0"/>
              </a:rPr>
              <a:t>β</a:t>
            </a:r>
            <a:r>
              <a:rPr lang="en-US">
                <a:cs typeface="Arial" charset="0"/>
              </a:rPr>
              <a:t>  + X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</a:t>
            </a:r>
            <a:r>
              <a:rPr lang="el-GR">
                <a:cs typeface="Arial" charset="0"/>
              </a:rPr>
              <a:t>γ</a:t>
            </a:r>
            <a:r>
              <a:rPr lang="en-US">
                <a:cs typeface="Arial" charset="0"/>
              </a:rPr>
              <a:t> + u</a:t>
            </a:r>
            <a:r>
              <a:rPr lang="en-US" baseline="-25000">
                <a:cs typeface="Arial" charset="0"/>
              </a:rPr>
              <a:t>it</a:t>
            </a:r>
          </a:p>
          <a:p>
            <a:endParaRPr lang="en-US" baseline="-25000">
              <a:cs typeface="Arial" charset="0"/>
            </a:endParaRPr>
          </a:p>
          <a:p>
            <a:r>
              <a:rPr lang="en-US">
                <a:cs typeface="Arial" charset="0"/>
              </a:rPr>
              <a:t>where u</a:t>
            </a:r>
            <a:r>
              <a:rPr lang="en-US" baseline="-25000">
                <a:cs typeface="Arial" charset="0"/>
              </a:rPr>
              <a:t>it</a:t>
            </a:r>
            <a:r>
              <a:rPr lang="en-US">
                <a:cs typeface="Arial" charset="0"/>
              </a:rPr>
              <a:t> =</a:t>
            </a:r>
            <a:r>
              <a:rPr lang="el-GR">
                <a:cs typeface="Arial" charset="0"/>
              </a:rPr>
              <a:t>α</a:t>
            </a:r>
            <a:r>
              <a:rPr lang="en-US" baseline="-25000">
                <a:cs typeface="Arial" charset="0"/>
              </a:rPr>
              <a:t>i</a:t>
            </a:r>
            <a:r>
              <a:rPr lang="en-US">
                <a:cs typeface="Arial" charset="0"/>
              </a:rPr>
              <a:t>   +  </a:t>
            </a:r>
            <a:r>
              <a:rPr lang="el-GR">
                <a:cs typeface="Arial" charset="0"/>
              </a:rPr>
              <a:t>ε</a:t>
            </a:r>
            <a:r>
              <a:rPr lang="en-US" baseline="-25000">
                <a:cs typeface="Arial" charset="0"/>
              </a:rPr>
              <a:t>it</a:t>
            </a:r>
            <a:endParaRPr lang="en-US"/>
          </a:p>
          <a:p>
            <a:r>
              <a:rPr lang="en-US"/>
              <a:t>Cov(bw</a:t>
            </a:r>
            <a:r>
              <a:rPr lang="en-US" baseline="-25000"/>
              <a:t>it</a:t>
            </a:r>
            <a:r>
              <a:rPr lang="en-US"/>
              <a:t>,u</a:t>
            </a:r>
            <a:r>
              <a:rPr lang="en-US" baseline="-25000"/>
              <a:t>it</a:t>
            </a:r>
            <a:r>
              <a:rPr lang="en-US"/>
              <a:t>) &lt; 0</a:t>
            </a:r>
          </a:p>
          <a:p>
            <a:r>
              <a:rPr lang="en-US"/>
              <a:t>Same factors that lead to poor health lead to a marker of poor health (birth weight)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1C0-0DB0-4329-9AB1-25673B171EF7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 Twins</a:t>
            </a:r>
          </a:p>
          <a:p>
            <a:r>
              <a:rPr lang="en-US" dirty="0"/>
              <a:t>Possess same mother, same environmental </a:t>
            </a:r>
            <a:r>
              <a:rPr lang="en-US" dirty="0" smtClean="0"/>
              <a:t>characteristics, same pregnancy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i1</a:t>
            </a:r>
            <a:r>
              <a:rPr lang="en-US" dirty="0"/>
              <a:t> =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+ bw</a:t>
            </a:r>
            <a:r>
              <a:rPr lang="en-US" baseline="-25000" dirty="0">
                <a:cs typeface="Arial" charset="0"/>
              </a:rPr>
              <a:t>i1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 + 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γ</a:t>
            </a:r>
            <a:r>
              <a:rPr lang="en-US" dirty="0">
                <a:cs typeface="Arial" charset="0"/>
              </a:rPr>
              <a:t> + </a:t>
            </a:r>
            <a:r>
              <a:rPr lang="el-GR" dirty="0">
                <a:cs typeface="Arial" charset="0"/>
              </a:rPr>
              <a:t>α</a:t>
            </a:r>
            <a:r>
              <a:rPr lang="en-US" baseline="-25000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  + 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i1</a:t>
            </a:r>
          </a:p>
          <a:p>
            <a:r>
              <a:rPr lang="en-US" dirty="0"/>
              <a:t>Y</a:t>
            </a:r>
            <a:r>
              <a:rPr lang="en-US" baseline="-25000" dirty="0"/>
              <a:t>i2</a:t>
            </a:r>
            <a:r>
              <a:rPr lang="en-US" dirty="0"/>
              <a:t> = 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+ bw</a:t>
            </a:r>
            <a:r>
              <a:rPr lang="en-US" baseline="-25000" dirty="0">
                <a:cs typeface="Arial" charset="0"/>
              </a:rPr>
              <a:t>i2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 + X</a:t>
            </a:r>
            <a:r>
              <a:rPr lang="en-US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γ</a:t>
            </a:r>
            <a:r>
              <a:rPr lang="en-US" dirty="0">
                <a:cs typeface="Arial" charset="0"/>
              </a:rPr>
              <a:t> + </a:t>
            </a:r>
            <a:r>
              <a:rPr lang="el-GR" dirty="0">
                <a:cs typeface="Arial" charset="0"/>
              </a:rPr>
              <a:t>α</a:t>
            </a:r>
            <a:r>
              <a:rPr lang="en-US" baseline="-25000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  + 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i2</a:t>
            </a:r>
          </a:p>
          <a:p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Y = Y</a:t>
            </a:r>
            <a:r>
              <a:rPr lang="en-US" baseline="-25000" dirty="0">
                <a:cs typeface="Arial" charset="0"/>
              </a:rPr>
              <a:t>i2</a:t>
            </a:r>
            <a:r>
              <a:rPr lang="en-US" dirty="0">
                <a:cs typeface="Arial" charset="0"/>
              </a:rPr>
              <a:t>-Y</a:t>
            </a:r>
            <a:r>
              <a:rPr lang="en-US" baseline="-25000" dirty="0">
                <a:cs typeface="Arial" charset="0"/>
              </a:rPr>
              <a:t>i1</a:t>
            </a:r>
            <a:r>
              <a:rPr lang="en-US" dirty="0">
                <a:cs typeface="Arial" charset="0"/>
              </a:rPr>
              <a:t> = (bw</a:t>
            </a:r>
            <a:r>
              <a:rPr lang="en-US" baseline="-25000" dirty="0">
                <a:cs typeface="Arial" charset="0"/>
              </a:rPr>
              <a:t>i2</a:t>
            </a:r>
            <a:r>
              <a:rPr lang="en-US" dirty="0">
                <a:cs typeface="Arial" charset="0"/>
              </a:rPr>
              <a:t>-bw</a:t>
            </a:r>
            <a:r>
              <a:rPr lang="en-US" baseline="-25000" dirty="0">
                <a:cs typeface="Arial" charset="0"/>
              </a:rPr>
              <a:t>i1</a:t>
            </a:r>
            <a:r>
              <a:rPr lang="en-US" dirty="0">
                <a:cs typeface="Arial" charset="0"/>
              </a:rPr>
              <a:t>)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 + (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i2</a:t>
            </a:r>
            <a:r>
              <a:rPr lang="en-US" dirty="0">
                <a:cs typeface="Arial" charset="0"/>
              </a:rPr>
              <a:t>- </a:t>
            </a:r>
            <a:r>
              <a:rPr lang="el-GR" dirty="0">
                <a:cs typeface="Arial" charset="0"/>
              </a:rPr>
              <a:t>ε</a:t>
            </a:r>
            <a:r>
              <a:rPr lang="en-US" baseline="-25000" dirty="0">
                <a:cs typeface="Arial" charset="0"/>
              </a:rPr>
              <a:t>i1</a:t>
            </a:r>
            <a:r>
              <a:rPr lang="en-US" dirty="0">
                <a:cs typeface="Arial" charset="0"/>
              </a:rPr>
              <a:t>)</a:t>
            </a:r>
            <a:endParaRPr lang="el-GR" baseline="-25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048-0961-4651-9181-3AB72916AFAB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to consider?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conditions under which this will generate unbiased estimate of </a:t>
            </a:r>
            <a:r>
              <a:rPr lang="el-GR">
                <a:cs typeface="Arial" charset="0"/>
              </a:rPr>
              <a:t>β</a:t>
            </a:r>
            <a:r>
              <a:rPr lang="en-US">
                <a:cs typeface="Arial" charset="0"/>
              </a:rPr>
              <a:t>?</a:t>
            </a:r>
          </a:p>
          <a:p>
            <a:r>
              <a:rPr lang="en-US">
                <a:cs typeface="Arial" charset="0"/>
              </a:rPr>
              <a:t>What impact (treatment effect) does the model identify?  </a:t>
            </a:r>
          </a:p>
          <a:p>
            <a:endParaRPr lang="en-US">
              <a:cs typeface="Arial" charset="0"/>
            </a:endParaRPr>
          </a:p>
          <a:p>
            <a:pPr>
              <a:buFontTx/>
              <a:buNone/>
            </a:pPr>
            <a:endParaRPr lang="en-US">
              <a:cs typeface="Arial" charset="0"/>
            </a:endParaRPr>
          </a:p>
          <a:p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E23-363C-46CA-A459-92A719F326E1}" type="slidenum">
              <a:rPr lang="en-US"/>
              <a:pPr/>
              <a:t>8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6691313" cy="6397625"/>
          </a:xfrm>
          <a:prstGeom prst="rect">
            <a:avLst/>
          </a:prstGeom>
          <a:noFill/>
          <a:ln w="25400">
            <a:noFill/>
            <a:prstDash val="sysDot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E99-BFD6-44D9-8B1E-F1647E1D579F}" type="slidenum">
              <a:rPr lang="en-US"/>
              <a:pPr/>
              <a:t>9</a:t>
            </a:fld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313" y="334963"/>
            <a:ext cx="5921375" cy="618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4572000"/>
            <a:ext cx="79248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682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Almond et 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to consider?</vt:lpstr>
      <vt:lpstr>PowerPoint Presentation</vt:lpstr>
      <vt:lpstr>PowerPoint Presentation</vt:lpstr>
      <vt:lpstr>PowerPoint Presentation</vt:lpstr>
      <vt:lpstr>Teenage pregnancy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 of teen mothers</vt:lpstr>
      <vt:lpstr>PowerPoint Presentation</vt:lpstr>
      <vt:lpstr>Are poor economic outcomes ‘caused’ by early childbearing?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Almond et al.</dc:title>
  <dc:creator>William N Evans</dc:creator>
  <cp:lastModifiedBy>Windows User</cp:lastModifiedBy>
  <cp:revision>4</cp:revision>
  <dcterms:created xsi:type="dcterms:W3CDTF">2009-09-01T15:22:14Z</dcterms:created>
  <dcterms:modified xsi:type="dcterms:W3CDTF">2013-01-22T20:30:23Z</dcterms:modified>
</cp:coreProperties>
</file>