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58" r:id="rId9"/>
    <p:sldId id="257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A72B84-4E5B-4407-8DBD-8870D92CEFD7}">
          <p14:sldIdLst>
            <p14:sldId id="256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Untitled Section" id="{9F9A59B2-AFED-412D-891E-128885BD6433}">
          <p14:sldIdLst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evans1\Dropbox\Public\spring2012\econ60330\drvisit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Annual Dr Visits, Adults Aged 65+, 1987 MEPS 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</c:spPr>
          <c:invertIfNegative val="0"/>
          <c:cat>
            <c:numRef>
              <c:f>drvisits!$A$2:$A$22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drvisits!$C$2:$C$22</c:f>
              <c:numCache>
                <c:formatCode>General</c:formatCode>
                <c:ptCount val="21"/>
                <c:pt idx="0">
                  <c:v>0.17191923004340443</c:v>
                </c:pt>
                <c:pt idx="1">
                  <c:v>0.11228533685601057</c:v>
                </c:pt>
                <c:pt idx="2">
                  <c:v>0.10001887148518589</c:v>
                </c:pt>
                <c:pt idx="3">
                  <c:v>9.4734855633138326E-2</c:v>
                </c:pt>
                <c:pt idx="4">
                  <c:v>8.4732968484619739E-2</c:v>
                </c:pt>
                <c:pt idx="5">
                  <c:v>7.3787507076806938E-2</c:v>
                </c:pt>
                <c:pt idx="6">
                  <c:v>5.9822608039252691E-2</c:v>
                </c:pt>
                <c:pt idx="7">
                  <c:v>4.849971692772221E-2</c:v>
                </c:pt>
                <c:pt idx="8">
                  <c:v>4.0196263445933196E-2</c:v>
                </c:pt>
                <c:pt idx="9">
                  <c:v>3.6044536705038689E-2</c:v>
                </c:pt>
                <c:pt idx="10">
                  <c:v>2.7174938667673145E-2</c:v>
                </c:pt>
                <c:pt idx="11">
                  <c:v>2.3023211926778638E-2</c:v>
                </c:pt>
                <c:pt idx="12">
                  <c:v>1.8682770334025288E-2</c:v>
                </c:pt>
                <c:pt idx="13">
                  <c:v>1.4908473296848463E-2</c:v>
                </c:pt>
                <c:pt idx="14">
                  <c:v>1.5097188148707303E-2</c:v>
                </c:pt>
                <c:pt idx="15">
                  <c:v>1.2455180222683526E-2</c:v>
                </c:pt>
                <c:pt idx="16">
                  <c:v>1.0568031704095112E-2</c:v>
                </c:pt>
                <c:pt idx="17">
                  <c:v>1.0568031704095112E-2</c:v>
                </c:pt>
                <c:pt idx="18">
                  <c:v>6.4163049632006038E-3</c:v>
                </c:pt>
                <c:pt idx="19">
                  <c:v>4.9065861483298737E-3</c:v>
                </c:pt>
                <c:pt idx="20">
                  <c:v>3.2081524816003019E-3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988032"/>
        <c:axId val="36989952"/>
      </c:barChart>
      <c:catAx>
        <c:axId val="36988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Annual Dr Visits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6989952"/>
        <c:crosses val="autoZero"/>
        <c:auto val="1"/>
        <c:lblAlgn val="ctr"/>
        <c:lblOffset val="100"/>
        <c:noMultiLvlLbl val="0"/>
      </c:catAx>
      <c:valAx>
        <c:axId val="369899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Sample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369880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 b="1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16D5E-9C66-44A4-9FC6-083CEEE1264B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7FF88-63B1-4524-8FA3-81AC4920B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6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1DED-8AEB-4EB5-A003-FB334FA67102}" type="datetime1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ADDF-9DD8-4385-9AF7-E320829612CB}" type="datetime1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FC65-77E4-4E9C-A75E-EE3EFE656E2C}" type="datetime1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556C-AB82-441B-B355-9E92B32A84B3}" type="datetime1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5C4A-C8F0-47B3-9CD1-C7528151B973}" type="datetime1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569F-2880-41C2-93CB-D85340C75654}" type="datetime1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EB6D-E66D-4B65-B5DE-6BFF628B887D}" type="datetime1">
              <a:rPr lang="en-US" smtClean="0"/>
              <a:t>4/2/2013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089F-2D5F-42E0-9030-764C44C5CD7A}" type="datetime1">
              <a:rPr lang="en-US" smtClean="0"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5DF5-8DF4-4003-A006-C761A75E2CB5}" type="datetime1">
              <a:rPr lang="en-US" smtClean="0"/>
              <a:t>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9876-B8EF-4FE6-92F6-F3376EF08B53}" type="datetime1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5281-CE82-4405-AF61-707F775103D2}" type="datetime1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E6EA0-960C-42F0-AABF-712454A9CCAB}" type="datetime1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35E1-4DA9-4E1E-9803-9A740FC001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5.docx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7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 Data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457200"/>
          <a:ext cx="9661525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4" imgW="6853876" imgH="4540283" progId="Word.Document.12">
                  <p:embed/>
                </p:oleObj>
              </mc:Choice>
              <mc:Fallback>
                <p:oleObj name="Document" r:id="rId4" imgW="6853876" imgH="454028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9661525" cy="640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Poisson/NB models</a:t>
            </a:r>
          </a:p>
          <a:p>
            <a:pPr lvl="1"/>
            <a:r>
              <a:rPr lang="en-US" dirty="0" err="1" smtClean="0"/>
              <a:t>Ln</a:t>
            </a:r>
            <a:r>
              <a:rPr lang="en-US" dirty="0" smtClean="0"/>
              <a:t>(pop), </a:t>
            </a:r>
            <a:r>
              <a:rPr lang="en-US" dirty="0" err="1" smtClean="0"/>
              <a:t>ln</a:t>
            </a:r>
            <a:r>
              <a:rPr lang="en-US" dirty="0" smtClean="0"/>
              <a:t>(</a:t>
            </a:r>
            <a:r>
              <a:rPr lang="en-US" dirty="0" err="1" smtClean="0"/>
              <a:t>pci</a:t>
            </a:r>
            <a:r>
              <a:rPr lang="en-US" dirty="0" smtClean="0"/>
              <a:t>), helmet law, state &amp; year effects</a:t>
            </a:r>
          </a:p>
          <a:p>
            <a:pPr lvl="1"/>
            <a:endParaRPr lang="en-US" dirty="0"/>
          </a:p>
          <a:p>
            <a:r>
              <a:rPr lang="en-US" dirty="0" smtClean="0"/>
              <a:t>Conditional Poisson/NB models</a:t>
            </a:r>
          </a:p>
          <a:p>
            <a:pPr lvl="1"/>
            <a:r>
              <a:rPr lang="en-US" dirty="0" smtClean="0"/>
              <a:t>The same except we condition on the state and drop the state effects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Ln</a:t>
            </a:r>
            <a:r>
              <a:rPr lang="en-US" dirty="0" smtClean="0"/>
              <a:t>(pop), </a:t>
            </a:r>
            <a:r>
              <a:rPr lang="en-US" dirty="0" err="1" smtClean="0"/>
              <a:t>ln</a:t>
            </a:r>
            <a:r>
              <a:rPr lang="en-US" dirty="0" smtClean="0"/>
              <a:t>(</a:t>
            </a:r>
            <a:r>
              <a:rPr lang="en-US" dirty="0" err="1" smtClean="0"/>
              <a:t>pci</a:t>
            </a:r>
            <a:r>
              <a:rPr lang="en-US" dirty="0" smtClean="0"/>
              <a:t>), helmet law, &amp; year effects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175" y="1371600"/>
          <a:ext cx="9140825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4" imgW="5861953" imgH="2576966" progId="Word.Document.12">
                  <p:embed/>
                </p:oleObj>
              </mc:Choice>
              <mc:Fallback>
                <p:oleObj name="Document" r:id="rId4" imgW="5861953" imgH="257696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1371600"/>
                        <a:ext cx="9140825" cy="401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3200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xtpoisson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mc_deaths1630 `xlist2',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xtnbreg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mc_deaths1630 `xlist2',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200400" y="3962400"/>
            <a:ext cx="3124200" cy="129540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2000" y="5562600"/>
            <a:ext cx="4134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Dimension over which you</a:t>
            </a:r>
          </a:p>
          <a:p>
            <a:r>
              <a:rPr lang="en-US" sz="2800" b="1" dirty="0" smtClean="0"/>
              <a:t>condition</a:t>
            </a:r>
            <a:endParaRPr lang="en-US" sz="28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86400" y="2209800"/>
            <a:ext cx="1981200" cy="129540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38400" y="1524000"/>
            <a:ext cx="522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Asking </a:t>
            </a:r>
            <a:r>
              <a:rPr lang="en-US" sz="2800" b="1" dirty="0" smtClean="0"/>
              <a:t>for fixed </a:t>
            </a:r>
            <a:r>
              <a:rPr lang="en-US" sz="2800" b="1" dirty="0" smtClean="0"/>
              <a:t>or random effects</a:t>
            </a:r>
            <a:endParaRPr lang="en-US" sz="28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175" y="457200"/>
          <a:ext cx="9140825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4" imgW="6853876" imgH="4238317" progId="Word.Document.12">
                  <p:embed/>
                </p:oleObj>
              </mc:Choice>
              <mc:Fallback>
                <p:oleObj name="Document" r:id="rId4" imgW="6853876" imgH="423831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457200"/>
                        <a:ext cx="9140825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3175" y="457200"/>
          <a:ext cx="9140825" cy="525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4" imgW="6853876" imgH="3936351" progId="Word.Document.12">
                  <p:embed/>
                </p:oleObj>
              </mc:Choice>
              <mc:Fallback>
                <p:oleObj name="Document" r:id="rId4" imgW="6853876" imgH="393635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457200"/>
                        <a:ext cx="9140825" cy="525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Coefficients (std errors) on helmet law</a:t>
            </a:r>
          </a:p>
          <a:p>
            <a:pPr lvl="1"/>
            <a:r>
              <a:rPr lang="en-US" dirty="0" smtClean="0"/>
              <a:t>Cond. Poisson 	-0.387 (0.032)</a:t>
            </a:r>
            <a:endParaRPr lang="en-US" dirty="0"/>
          </a:p>
          <a:p>
            <a:pPr lvl="1"/>
            <a:r>
              <a:rPr lang="en-US" dirty="0" smtClean="0"/>
              <a:t>Cond. NB 		-0.348 (0.045)</a:t>
            </a:r>
            <a:endParaRPr lang="en-US" dirty="0"/>
          </a:p>
          <a:p>
            <a:r>
              <a:rPr lang="en-US" dirty="0" smtClean="0"/>
              <a:t>Log likelihood</a:t>
            </a:r>
          </a:p>
          <a:p>
            <a:pPr lvl="1"/>
            <a:r>
              <a:rPr lang="en-US" dirty="0" smtClean="0"/>
              <a:t>Cond. Poisson	</a:t>
            </a:r>
            <a:r>
              <a:rPr lang="en-US" dirty="0"/>
              <a:t>-</a:t>
            </a:r>
            <a:r>
              <a:rPr lang="en-US" dirty="0" smtClean="0"/>
              <a:t>1838.3 </a:t>
            </a:r>
          </a:p>
          <a:p>
            <a:pPr lvl="1"/>
            <a:r>
              <a:rPr lang="en-US" dirty="0" smtClean="0"/>
              <a:t>Cond. NB		-1813.7</a:t>
            </a:r>
          </a:p>
          <a:p>
            <a:r>
              <a:rPr lang="en-US" dirty="0" smtClean="0"/>
              <a:t>-2 log likelihood = 49.2 =</a:t>
            </a:r>
            <a:r>
              <a:rPr lang="el-GR" dirty="0" smtClean="0"/>
              <a:t>χ</a:t>
            </a:r>
            <a:r>
              <a:rPr lang="en-US" baseline="30000" dirty="0" smtClean="0"/>
              <a:t>2</a:t>
            </a:r>
            <a:r>
              <a:rPr lang="en-US" dirty="0" smtClean="0"/>
              <a:t>(1) </a:t>
            </a:r>
          </a:p>
          <a:p>
            <a:pPr lvl="1"/>
            <a:r>
              <a:rPr lang="en-US" dirty="0" smtClean="0"/>
              <a:t>Reject Poisson is the correct model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0" y="152400"/>
          <a:ext cx="9140825" cy="545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4" imgW="6853876" imgH="4087154" progId="Word.Document.12">
                  <p:embed/>
                </p:oleObj>
              </mc:Choice>
              <mc:Fallback>
                <p:oleObj name="Document" r:id="rId4" imgW="6853876" imgH="408715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9140825" cy="545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0" y="3581400"/>
            <a:ext cx="4419600" cy="685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16200000" flipV="1">
            <a:off x="2019300" y="5372100"/>
            <a:ext cx="1371600" cy="53340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0" y="6096000"/>
            <a:ext cx="2734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Easily reject delta=0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4114800" y="4191000"/>
            <a:ext cx="1905000" cy="160020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6000" y="5486400"/>
            <a:ext cx="3144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Results similar to cond.</a:t>
            </a:r>
          </a:p>
          <a:p>
            <a:r>
              <a:rPr lang="en-US" sz="2400" b="1" dirty="0"/>
              <a:t>m</a:t>
            </a:r>
            <a:r>
              <a:rPr lang="en-US" sz="2400" b="1" dirty="0" smtClean="0"/>
              <a:t>odel but w/ smaller </a:t>
            </a:r>
          </a:p>
          <a:p>
            <a:r>
              <a:rPr lang="en-US" sz="2400" b="1" dirty="0" smtClean="0"/>
              <a:t>std errors</a:t>
            </a:r>
            <a:endParaRPr lang="en-US" sz="2400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3175" y="609600"/>
          <a:ext cx="9140825" cy="545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4" imgW="6853876" imgH="4087154" progId="Word.Document.12">
                  <p:embed/>
                </p:oleObj>
              </mc:Choice>
              <mc:Fallback>
                <p:oleObj name="Document" r:id="rId4" imgW="6853876" imgH="408715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609600"/>
                        <a:ext cx="9140825" cy="545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0" y="4267200"/>
            <a:ext cx="4343400" cy="609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16200000" flipV="1">
            <a:off x="3657600" y="5029200"/>
            <a:ext cx="1143000" cy="83820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43000" y="6248400"/>
            <a:ext cx="6568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Notice that stand errors increase by a factor of 2.5</a:t>
            </a: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234582" y="280239"/>
          <a:ext cx="8674835" cy="6297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208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609600"/>
            <a:ext cx="7391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* run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poisson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regression;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poisson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drvisits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age65 age70 age75 age80 chronic excel good fair female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black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hispanic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hs_drop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hs_grad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mcaid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incomel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* run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binomial regression;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drvisits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age65 age70 age75 age80 chronic excel good fair female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black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hispanic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hs_drop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hs_grad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mcaid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incomel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dispersion(constant);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3276600"/>
            <a:ext cx="3352800" cy="685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648200"/>
            <a:ext cx="772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 the </a:t>
            </a:r>
            <a:r>
              <a:rPr lang="en-US" dirty="0" err="1" smtClean="0"/>
              <a:t>overdispersion</a:t>
            </a:r>
            <a:r>
              <a:rPr lang="en-US" dirty="0" smtClean="0"/>
              <a:t> parameter to be a constant for all obs.  Default is to allow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overdispersion</a:t>
            </a:r>
            <a:r>
              <a:rPr lang="en-US" dirty="0" smtClean="0"/>
              <a:t> parameter to vary based on the same X’s as the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19580"/>
            <a:ext cx="2133600" cy="365125"/>
          </a:xfrm>
        </p:spPr>
        <p:txBody>
          <a:bodyPr/>
          <a:lstStyle/>
          <a:p>
            <a:fld id="{984E35E1-4DA9-4E1E-9803-9A740FC00140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533400"/>
            <a:ext cx="8839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Poisson regression                                Number of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=       5299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                    LR chi2(15)     =    3334.46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&gt; chi2     =     0.0000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Log likelihood = -22275.351                       Pseudo R2       =     0.0696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drvisits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|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.   Std. Err.      z    P&gt;|z|     [95% Conf. Interval]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-------------+----------------------------------------------------------------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age65 |   .2144282    .026267     8.16   0.000     .1629458    .2659106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age70 |    .286831   .0263077    10.90   0.000     .2352689    .3383931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age75 |   .2801504   .0269802    10.38   0.000     .2272702    .3330307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age80 |     .24314   .0292045     8.33   0.000     .1859001    .3003798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chronic |   .4997173   .0137789    36.27   0.000     .4727111    .5267235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excel |  -.7836622   .0305392   -25.66   0.000    -.8435178   -.7238065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good |  -.4774853   .0159987   -29.85   0.000    -.5088422   -.4461284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fair |  -.2578352   .0155473   -16.58   0.000    -.2883073   -.2273631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female |   .0960976   .0123182     7.80   0.000     .0719543    .1202409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black |  -.2838081   .0202163   -14.04   0.000    -.3234314   -.2441849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hispanic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|  -.2051023   .0368764    -5.56   0.000    -.2773788   -.1328258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hs_drop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|  -.2323802    .016066   -14.46   0.000     -.263869   -.2008914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hs_grad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|  -.1200559    .016517    -7.27   0.000    -.1524287   -.0876831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mcaid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|   .1535708   .0203414     7.55   0.000     .1137025    .1934392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incomel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|   .0211453   .0072946     2.90   0.004     .0068481    .0354425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_cons |   1.348084   .0804659    16.75   0.000     1.190374    1.505795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98592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" y="0"/>
            <a:ext cx="8991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Negative binomial regression                      Number of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obs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=       5299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                     LR chi2(15)     =     642.43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Dispersion     = constant     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&gt; chi2     =     0.0000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Log likelihood = -14519.721                       Pseudo R2       =     0.0216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drvisits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|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.   Std. Err.      z    P&gt;|z|     [95% Conf. Interval]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-------------+----------------------------------------------------------------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age65 |   .1034281    .054664     1.89   0.058    -.0037113    .2105675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age70 |   .2039634   .0546788     3.73   0.000     .0967949    .3111319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age75 |   .2094928   .0560412     3.74   0.000     .0996541    .3193314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age80 |   .2227169   .0605925     3.68   0.000     .1039579     .341476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chronic |   .5091666   .0292189    17.43   0.000     .4518986    .5664347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excel |  -.5272908   .0594584    -8.87   0.000    -.6438271   -.4107545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good |  -.3422506   .0353507    -9.68   0.000    -.4115368   -.2729645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fair |  -.1526385   .0351632    -4.34   0.000    -.2215571   -.0837198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female |   .1321966   .0263028     5.03   0.000     .0806441     .183749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black |  -.3300031   .0438969    -7.52   0.000    -.4160395   -.2439668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hispanic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|  -.1527763   .0763018    -2.00   0.045    -.3023251   -.0032275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hs_drop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|  -.1912903   .0344335    -5.56   0.000    -.2587787   -.1238018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hs_grad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|  -.0869843   .0354543    -2.45   0.014    -.1564733   -.0174952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mcaid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|   .1341325   .0442797     3.03   0.002     .0473459    .2209191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incomel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|   .0379834   .0155687     2.44   0.015     .0074693    .0684975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_cons |    1.11029     .17092     6.50   0.000     .7752924    1.445287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-------------+----------------------------------------------------------------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lndelta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|    1.65017   .0286445                      1.594027    1.706312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-------------+----------------------------------------------------------------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delta |   5.207863   .1491766                      4.923538    5.508607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Likelihood-ratio test of delta=0:  chibar2(01) = 1.6e+04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&gt;=chibar2 = 0.000</a:t>
            </a:r>
          </a:p>
        </p:txBody>
      </p:sp>
      <p:sp>
        <p:nvSpPr>
          <p:cNvPr id="4" name="Oval 3"/>
          <p:cNvSpPr/>
          <p:nvPr/>
        </p:nvSpPr>
        <p:spPr>
          <a:xfrm>
            <a:off x="609600" y="5715000"/>
            <a:ext cx="426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0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-2 log likelihood test</a:t>
            </a:r>
          </a:p>
          <a:p>
            <a:pPr lvl="1"/>
            <a:r>
              <a:rPr lang="en-US" dirty="0" smtClean="0"/>
              <a:t>LL for </a:t>
            </a:r>
            <a:r>
              <a:rPr lang="en-US" dirty="0"/>
              <a:t>P</a:t>
            </a:r>
            <a:r>
              <a:rPr lang="en-US" dirty="0" smtClean="0"/>
              <a:t>oisson = -22275.351</a:t>
            </a:r>
          </a:p>
          <a:p>
            <a:pPr lvl="1"/>
            <a:r>
              <a:rPr lang="en-US" dirty="0" smtClean="0"/>
              <a:t>LL for NB = 14519.721</a:t>
            </a:r>
          </a:p>
          <a:p>
            <a:pPr lvl="1"/>
            <a:r>
              <a:rPr lang="en-US" dirty="0" smtClean="0"/>
              <a:t>-2 LL difference = -15511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3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799683"/>
              </p:ext>
            </p:extLst>
          </p:nvPr>
        </p:nvGraphicFramePr>
        <p:xfrm>
          <a:off x="457200" y="1600200"/>
          <a:ext cx="82296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Poisson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Negative Binomial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Parameter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Std. error.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Parameter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Std. error.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age65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0.214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0.026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0.103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0.055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Chronic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0.500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0.138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0.509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0.029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excel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-0.784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0.031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-0.527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0.059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female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0.096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0.012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0.132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0.026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mcaid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0.154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0.020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0.134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0.044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incomel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0.021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0.007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0.038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0.156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5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Cond. </a:t>
            </a:r>
            <a:r>
              <a:rPr lang="en-US" dirty="0"/>
              <a:t>c</a:t>
            </a:r>
            <a:r>
              <a:rPr lang="en-US" dirty="0" smtClean="0"/>
              <a:t>ount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level data on deaths of motor cycle drivers/riders, 1991-2004 for people aged 16-30</a:t>
            </a:r>
          </a:p>
          <a:p>
            <a:r>
              <a:rPr lang="en-US" dirty="0" smtClean="0"/>
              <a:t>Over this period, tremendous changes in motor cycle helmet laws</a:t>
            </a:r>
          </a:p>
          <a:p>
            <a:r>
              <a:rPr lang="en-US" dirty="0" smtClean="0"/>
              <a:t>Do laws reduce mortality?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175" y="1295400"/>
          <a:ext cx="9140825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6853876" imgH="2878932" progId="Word.Document.12">
                  <p:embed/>
                </p:oleObj>
              </mc:Choice>
              <mc:Fallback>
                <p:oleObj name="Document" r:id="rId4" imgW="6853876" imgH="287893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1295400"/>
                        <a:ext cx="9140825" cy="384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35E1-4DA9-4E1E-9803-9A740FC0014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0"/>
          </a:schemeClr>
        </a:solidFill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4762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895</Words>
  <Application>Microsoft Office PowerPoint</Application>
  <PresentationFormat>On-screen Show (4:3)</PresentationFormat>
  <Paragraphs>162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Document</vt:lpstr>
      <vt:lpstr>Count Data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Results</vt:lpstr>
      <vt:lpstr>Cond. count data models</vt:lpstr>
      <vt:lpstr>PowerPoint Presentation</vt:lpstr>
      <vt:lpstr>PowerPoint Presentation</vt:lpstr>
      <vt:lpstr>Covariates</vt:lpstr>
      <vt:lpstr>PowerPoint Presentation</vt:lpstr>
      <vt:lpstr>PowerPoint Presentation</vt:lpstr>
      <vt:lpstr>PowerPoint Presentation</vt:lpstr>
      <vt:lpstr>PowerPoint Presentation</vt:lpstr>
      <vt:lpstr>Summarize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Poisson and negative binomial examples</dc:title>
  <dc:creator>delete</dc:creator>
  <cp:lastModifiedBy>Windows User</cp:lastModifiedBy>
  <cp:revision>5</cp:revision>
  <cp:lastPrinted>2012-04-03T20:07:49Z</cp:lastPrinted>
  <dcterms:created xsi:type="dcterms:W3CDTF">2011-04-05T12:23:29Z</dcterms:created>
  <dcterms:modified xsi:type="dcterms:W3CDTF">2013-04-02T13:54:39Z</dcterms:modified>
</cp:coreProperties>
</file>