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7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ABA3-EDFE-489C-B695-5F1B33DA57FF}" type="datetimeFigureOut">
              <a:rPr lang="en-US" smtClean="0"/>
              <a:t>8/23/2010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205F-9E45-4BA7-A622-7AB2C2943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ABA3-EDFE-489C-B695-5F1B33DA57FF}" type="datetimeFigureOut">
              <a:rPr lang="en-US" smtClean="0"/>
              <a:t>8/23/2010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205F-9E45-4BA7-A622-7AB2C2943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ABA3-EDFE-489C-B695-5F1B33DA57FF}" type="datetimeFigureOut">
              <a:rPr lang="en-US" smtClean="0"/>
              <a:t>8/23/2010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205F-9E45-4BA7-A622-7AB2C2943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ABA3-EDFE-489C-B695-5F1B33DA57FF}" type="datetimeFigureOut">
              <a:rPr lang="en-US" smtClean="0"/>
              <a:t>8/23/2010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205F-9E45-4BA7-A622-7AB2C2943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ABA3-EDFE-489C-B695-5F1B33DA57FF}" type="datetimeFigureOut">
              <a:rPr lang="en-US" smtClean="0"/>
              <a:t>8/23/2010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205F-9E45-4BA7-A622-7AB2C2943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ABA3-EDFE-489C-B695-5F1B33DA57FF}" type="datetimeFigureOut">
              <a:rPr lang="en-US" smtClean="0"/>
              <a:t>8/23/2010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205F-9E45-4BA7-A622-7AB2C2943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ABA3-EDFE-489C-B695-5F1B33DA57FF}" type="datetimeFigureOut">
              <a:rPr lang="en-US" smtClean="0"/>
              <a:t>8/23/2010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205F-9E45-4BA7-A622-7AB2C2943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ABA3-EDFE-489C-B695-5F1B33DA57FF}" type="datetimeFigureOut">
              <a:rPr lang="en-US" smtClean="0"/>
              <a:t>8/23/2010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205F-9E45-4BA7-A622-7AB2C2943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ABA3-EDFE-489C-B695-5F1B33DA57FF}" type="datetimeFigureOut">
              <a:rPr lang="en-US" smtClean="0"/>
              <a:t>8/23/2010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205F-9E45-4BA7-A622-7AB2C2943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ABA3-EDFE-489C-B695-5F1B33DA57FF}" type="datetimeFigureOut">
              <a:rPr lang="en-US" smtClean="0"/>
              <a:t>8/23/2010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205F-9E45-4BA7-A622-7AB2C2943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ABA3-EDFE-489C-B695-5F1B33DA57FF}" type="datetimeFigureOut">
              <a:rPr lang="en-US" smtClean="0"/>
              <a:t>8/23/2010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205F-9E45-4BA7-A622-7AB2C2943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0ABA3-EDFE-489C-B695-5F1B33DA57FF}" type="datetimeFigureOut">
              <a:rPr lang="en-US" smtClean="0"/>
              <a:t>8/23/2010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205F-9E45-4BA7-A622-7AB2C2943B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F5314C-1404-4875-82F5-246068CE30B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More “Economic” Example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Public finance economists are interested in the productivity of government spending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Two largest components of local spending are schools and public safety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Will hiring more police reduce crime?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F7FA62-9A44-45BE-8C59-847723B6AD6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Let y=crime rate (crime per person)</a:t>
            </a:r>
          </a:p>
          <a:p>
            <a:pPr eaLnBrk="1" hangingPunct="1"/>
            <a:r>
              <a:rPr lang="en-US" dirty="0" smtClean="0"/>
              <a:t>Let x=police employed per person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Interested in estimating the gradient</a:t>
            </a:r>
          </a:p>
          <a:p>
            <a:pPr eaLnBrk="1" hangingPunct="1"/>
            <a:r>
              <a:rPr lang="en-US" dirty="0" err="1" smtClean="0">
                <a:cs typeface="Arial" charset="0"/>
              </a:rPr>
              <a:t>d</a:t>
            </a:r>
            <a:r>
              <a:rPr lang="en-US" dirty="0" err="1" smtClean="0"/>
              <a:t>y</a:t>
            </a:r>
            <a:r>
              <a:rPr lang="en-US" dirty="0" smtClean="0"/>
              <a:t>/</a:t>
            </a:r>
            <a:r>
              <a:rPr lang="en-US" dirty="0" err="1">
                <a:cs typeface="Arial" charset="0"/>
              </a:rPr>
              <a:t>d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smtClean="0"/>
              <a:t>how will crime change when a city hires more police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E53BBC-4844-4885-815A-E981D199166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Collect data on a cross section of cities</a:t>
            </a:r>
          </a:p>
          <a:p>
            <a:pPr lvl="1" eaLnBrk="1" hangingPunct="1"/>
            <a:r>
              <a:rPr lang="en-US" smtClean="0"/>
              <a:t>61 cities with populations in excess of 250K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Estimate basic model</a:t>
            </a:r>
          </a:p>
          <a:p>
            <a:pPr>
              <a:buFontTx/>
              <a:buNone/>
            </a:pPr>
            <a:r>
              <a:rPr lang="en-US" smtClean="0"/>
              <a:t>	Y</a:t>
            </a:r>
            <a:r>
              <a:rPr lang="en-US" baseline="-25000" smtClean="0"/>
              <a:t>i</a:t>
            </a:r>
            <a:r>
              <a:rPr lang="en-US" smtClean="0"/>
              <a:t> = </a:t>
            </a:r>
            <a:r>
              <a:rPr lang="el-GR" smtClean="0">
                <a:cs typeface="Arial" charset="0"/>
              </a:rPr>
              <a:t>β</a:t>
            </a:r>
            <a:r>
              <a:rPr lang="en-US" baseline="-25000" smtClean="0">
                <a:cs typeface="Arial" charset="0"/>
              </a:rPr>
              <a:t>0</a:t>
            </a:r>
            <a:r>
              <a:rPr lang="en-US" smtClean="0">
                <a:cs typeface="Arial" charset="0"/>
              </a:rPr>
              <a:t> + </a:t>
            </a:r>
            <a:r>
              <a:rPr lang="el-GR" smtClean="0">
                <a:cs typeface="Arial" charset="0"/>
              </a:rPr>
              <a:t>β</a:t>
            </a:r>
            <a:r>
              <a:rPr lang="en-US" baseline="-25000" smtClean="0">
                <a:cs typeface="Arial" charset="0"/>
              </a:rPr>
              <a:t>1</a:t>
            </a:r>
            <a:r>
              <a:rPr lang="en-US" smtClean="0">
                <a:cs typeface="Arial" charset="0"/>
              </a:rPr>
              <a:t>X</a:t>
            </a:r>
            <a:r>
              <a:rPr lang="en-US" baseline="-25000" smtClean="0">
                <a:cs typeface="Arial" charset="0"/>
              </a:rPr>
              <a:t>i</a:t>
            </a:r>
            <a:r>
              <a:rPr lang="en-US" smtClean="0">
                <a:cs typeface="Arial" charset="0"/>
              </a:rPr>
              <a:t> + </a:t>
            </a:r>
            <a:r>
              <a:rPr lang="el-GR" smtClean="0">
                <a:cs typeface="Arial" charset="0"/>
              </a:rPr>
              <a:t>ε</a:t>
            </a:r>
            <a:r>
              <a:rPr lang="en-US" baseline="-25000" smtClean="0">
                <a:cs typeface="Arial" charset="0"/>
              </a:rPr>
              <a:t>i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What do you think is the most frequent sign (+ or -) on police?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FB6B2C-0430-478E-88D5-DA909C127D5A}" type="slidenum">
              <a:rPr lang="en-US" smtClean="0"/>
              <a:pPr/>
              <a:t>4</a:t>
            </a:fld>
            <a:endParaRPr lang="en-US" smtClean="0"/>
          </a:p>
        </p:txBody>
      </p:sp>
      <p:pic>
        <p:nvPicPr>
          <p:cNvPr id="5017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950" y="466725"/>
            <a:ext cx="8674100" cy="593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9BA704-7507-4490-B56C-5505736844A1}" type="slidenum">
              <a:rPr lang="en-US" smtClean="0"/>
              <a:pPr/>
              <a:t>5</a:t>
            </a:fld>
            <a:endParaRPr lang="en-US" smtClean="0"/>
          </a:p>
        </p:txBody>
      </p:sp>
      <p:pic>
        <p:nvPicPr>
          <p:cNvPr id="5120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950" y="466725"/>
            <a:ext cx="8674100" cy="593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251CD9-3A4A-406F-B8BF-23B3FCAF82D5}" type="slidenum">
              <a:rPr lang="en-US" smtClean="0"/>
              <a:pPr/>
              <a:t>6</a:t>
            </a:fld>
            <a:endParaRPr lang="en-US" smtClean="0"/>
          </a:p>
        </p:txBody>
      </p:sp>
      <p:pic>
        <p:nvPicPr>
          <p:cNvPr id="5222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950" y="466725"/>
            <a:ext cx="8674100" cy="593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7833CD-CF79-49E4-A20D-4E0023640C3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Highest violent crime rates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Crime Rank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1.  Detroit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2.  Memphis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3.  Baltimore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4.  Nashville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5.  Philadelphia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6.  Washington, DC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7.  Boston</a:t>
            </a:r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Rank of Police force size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10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27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6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25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8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9</a:t>
            </a: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1143000" y="2362200"/>
            <a:ext cx="1600200" cy="612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1295400" y="2971800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1295400" y="3505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1295400" y="3962400"/>
            <a:ext cx="1600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1295400" y="4495800"/>
            <a:ext cx="2590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1295400" y="4876800"/>
            <a:ext cx="2743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1295400" y="5334000"/>
            <a:ext cx="1524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84" name="Rectangle 12"/>
          <p:cNvSpPr>
            <a:spLocks noChangeArrowheads="1"/>
          </p:cNvSpPr>
          <p:nvPr/>
        </p:nvSpPr>
        <p:spPr bwMode="auto">
          <a:xfrm>
            <a:off x="4648200" y="1676400"/>
            <a:ext cx="3886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85" name="Rectangle 13"/>
          <p:cNvSpPr>
            <a:spLocks noChangeArrowheads="1"/>
          </p:cNvSpPr>
          <p:nvPr/>
        </p:nvSpPr>
        <p:spPr bwMode="auto">
          <a:xfrm>
            <a:off x="4648200" y="2514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86" name="Rectangle 14"/>
          <p:cNvSpPr>
            <a:spLocks noChangeArrowheads="1"/>
          </p:cNvSpPr>
          <p:nvPr/>
        </p:nvSpPr>
        <p:spPr bwMode="auto">
          <a:xfrm>
            <a:off x="4648200" y="29718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87" name="Rectangle 15"/>
          <p:cNvSpPr>
            <a:spLocks noChangeArrowheads="1"/>
          </p:cNvSpPr>
          <p:nvPr/>
        </p:nvSpPr>
        <p:spPr bwMode="auto">
          <a:xfrm>
            <a:off x="4648200" y="34290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88" name="Rectangle 16"/>
          <p:cNvSpPr>
            <a:spLocks noChangeArrowheads="1"/>
          </p:cNvSpPr>
          <p:nvPr/>
        </p:nvSpPr>
        <p:spPr bwMode="auto">
          <a:xfrm>
            <a:off x="4648200" y="39624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89" name="Rectangle 17"/>
          <p:cNvSpPr>
            <a:spLocks noChangeArrowheads="1"/>
          </p:cNvSpPr>
          <p:nvPr/>
        </p:nvSpPr>
        <p:spPr bwMode="auto">
          <a:xfrm>
            <a:off x="4648200" y="4343400"/>
            <a:ext cx="838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90" name="Rectangle 18"/>
          <p:cNvSpPr>
            <a:spLocks noChangeArrowheads="1"/>
          </p:cNvSpPr>
          <p:nvPr/>
        </p:nvSpPr>
        <p:spPr bwMode="auto">
          <a:xfrm>
            <a:off x="4572000" y="4800600"/>
            <a:ext cx="838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91" name="Rectangle 19"/>
          <p:cNvSpPr>
            <a:spLocks noChangeArrowheads="1"/>
          </p:cNvSpPr>
          <p:nvPr/>
        </p:nvSpPr>
        <p:spPr bwMode="auto">
          <a:xfrm>
            <a:off x="4572000" y="53340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56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156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156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/>
      <p:bldP spid="156675" grpId="0" build="p"/>
      <p:bldP spid="156676" grpId="0" build="p"/>
      <p:bldP spid="156677" grpId="0" animBg="1"/>
      <p:bldP spid="156678" grpId="0" animBg="1"/>
      <p:bldP spid="156679" grpId="0" animBg="1"/>
      <p:bldP spid="156680" grpId="0" animBg="1"/>
      <p:bldP spid="156681" grpId="0" animBg="1"/>
      <p:bldP spid="156682" grpId="0" animBg="1"/>
      <p:bldP spid="156683" grpId="0" animBg="1"/>
      <p:bldP spid="156684" grpId="0" animBg="1"/>
      <p:bldP spid="156685" grpId="0" animBg="1"/>
      <p:bldP spid="156686" grpId="0" animBg="1"/>
      <p:bldP spid="156687" grpId="0" animBg="1"/>
      <p:bldP spid="156688" grpId="0" animBg="1"/>
      <p:bldP spid="156689" grpId="0" animBg="1"/>
      <p:bldP spid="156690" grpId="0" animBg="1"/>
      <p:bldP spid="15669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131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 More “Economic” Example</vt:lpstr>
      <vt:lpstr>Slide 2</vt:lpstr>
      <vt:lpstr>Slide 3</vt:lpstr>
      <vt:lpstr>Slide 4</vt:lpstr>
      <vt:lpstr>Slide 5</vt:lpstr>
      <vt:lpstr>Slide 6</vt:lpstr>
      <vt:lpstr>Highest violent crime rates</vt:lpstr>
    </vt:vector>
  </TitlesOfParts>
  <Company>University of Notre Dame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More “Economic” Example</dc:title>
  <dc:creator>William N Evans</dc:creator>
  <cp:lastModifiedBy>William N Evans</cp:lastModifiedBy>
  <cp:revision>1</cp:revision>
  <dcterms:created xsi:type="dcterms:W3CDTF">2010-08-23T17:59:48Z</dcterms:created>
  <dcterms:modified xsi:type="dcterms:W3CDTF">2010-08-23T18:01:37Z</dcterms:modified>
</cp:coreProperties>
</file>