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277" r:id="rId4"/>
    <p:sldId id="278" r:id="rId5"/>
    <p:sldId id="267" r:id="rId6"/>
    <p:sldId id="258" r:id="rId7"/>
    <p:sldId id="259" r:id="rId8"/>
    <p:sldId id="261" r:id="rId9"/>
    <p:sldId id="260" r:id="rId10"/>
    <p:sldId id="263" r:id="rId11"/>
    <p:sldId id="264" r:id="rId12"/>
    <p:sldId id="265" r:id="rId13"/>
    <p:sldId id="266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4" r:id="rId22"/>
    <p:sldId id="279" r:id="rId23"/>
    <p:sldId id="280" r:id="rId24"/>
    <p:sldId id="281" r:id="rId25"/>
    <p:sldId id="290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ECC5-9536-4DA3-B343-30A05DEDC114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34C43-BB88-4961-97F3-38FFB89C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34C43-BB88-4961-97F3-38FFB89C8DB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34C43-BB88-4961-97F3-38FFB89C8D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B4E4-61AC-4D14-827C-790FFD48B097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A5F4-0E50-4E44-AAFD-5F0B7D4AE75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AC82-1131-440C-B9C4-BB6CB811246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902A-63B8-4598-857E-E81FAA4976E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584F-F26E-4B0E-B7DE-8A4642CAB661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2402-B0D8-485E-B41C-899B3C23FDE3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21D-7601-407E-BD25-BC5E4A3A6EB4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F57-BBCE-4D3E-9E78-AF9753157A44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615-212E-4AEE-87FF-C16BF559CE1A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F895-0341-4E04-A089-1343E8C2A936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1AD1-B12E-4132-B144-4511CBE9F7F2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C6B2-9C1D-49F6-936E-C9DAFEE74BF7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5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Matching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Evans</a:t>
            </a:r>
          </a:p>
          <a:p>
            <a:r>
              <a:rPr lang="en-US" dirty="0" smtClean="0"/>
              <a:t>ECON 60303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NSW enrolled people April 75-April 77</a:t>
            </a:r>
          </a:p>
          <a:p>
            <a:r>
              <a:rPr lang="en-US" dirty="0" smtClean="0"/>
              <a:t>DW – wanted two years of pre-program earnings</a:t>
            </a:r>
          </a:p>
          <a:p>
            <a:pPr lvl="1"/>
            <a:r>
              <a:rPr lang="en-US" dirty="0" smtClean="0"/>
              <a:t>Survey asked for earnings in 1974 so they delete anyone enrolled after April 1976  </a:t>
            </a:r>
          </a:p>
          <a:p>
            <a:pPr lvl="1"/>
            <a:r>
              <a:rPr lang="en-US" dirty="0" smtClean="0"/>
              <a:t>But they also include people w. zero earnings 13-24 months prior to enrollment, for those enrolled after April 1976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90488"/>
            <a:ext cx="6819900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3813"/>
            <a:ext cx="67722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43000" y="4800600"/>
            <a:ext cx="70866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609600"/>
            <a:ext cx="1219200" cy="5867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647700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10200" y="381000"/>
            <a:ext cx="1066800" cy="6248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86200"/>
            <a:ext cx="12954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267200"/>
            <a:ext cx="185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DW sample</a:t>
            </a:r>
          </a:p>
          <a:p>
            <a:r>
              <a:rPr lang="en-US" dirty="0" smtClean="0"/>
              <a:t>Results from JASA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2438400"/>
            <a:ext cx="13716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266700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Lalonde</a:t>
            </a:r>
            <a:r>
              <a:rPr lang="en-US" dirty="0" smtClean="0"/>
              <a:t> Sample</a:t>
            </a:r>
          </a:p>
          <a:p>
            <a:r>
              <a:rPr lang="en-US" dirty="0" smtClean="0"/>
              <a:t>DW methods—</a:t>
            </a:r>
          </a:p>
          <a:p>
            <a:r>
              <a:rPr lang="en-US" dirty="0" smtClean="0"/>
              <a:t>Not even close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5257800"/>
            <a:ext cx="1371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39000" y="55626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sample</a:t>
            </a:r>
          </a:p>
          <a:p>
            <a:r>
              <a:rPr lang="en-US" dirty="0" smtClean="0"/>
              <a:t>DW methods</a:t>
            </a:r>
          </a:p>
          <a:p>
            <a:r>
              <a:rPr lang="en-US" dirty="0" smtClean="0"/>
              <a:t>Looks awful 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matching1.do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workplace1.do:  data on indoor workers, their smoking habits and whether they are subject to a workplace smoking ban</a:t>
            </a:r>
          </a:p>
          <a:p>
            <a:pPr lvl="1"/>
            <a:r>
              <a:rPr lang="en-US" dirty="0" smtClean="0"/>
              <a:t>Y: smoker (=1 if yes, =0 if no)</a:t>
            </a:r>
          </a:p>
          <a:p>
            <a:pPr lvl="1"/>
            <a:r>
              <a:rPr lang="en-US" dirty="0" smtClean="0"/>
              <a:t>D:  </a:t>
            </a:r>
            <a:r>
              <a:rPr lang="en-US" dirty="0" err="1" smtClean="0"/>
              <a:t>worka</a:t>
            </a:r>
            <a:r>
              <a:rPr lang="en-US" dirty="0" smtClean="0"/>
              <a:t> (work area smoking ban, =1 if yes)</a:t>
            </a:r>
          </a:p>
          <a:p>
            <a:pPr lvl="1"/>
            <a:r>
              <a:rPr lang="en-US" dirty="0" smtClean="0"/>
              <a:t>X:  </a:t>
            </a:r>
            <a:r>
              <a:rPr lang="en-US" dirty="0" err="1" smtClean="0"/>
              <a:t>ln</a:t>
            </a:r>
            <a:r>
              <a:rPr lang="en-US" dirty="0" smtClean="0"/>
              <a:t>(income) and age plus dummies for </a:t>
            </a:r>
            <a:r>
              <a:rPr lang="en-US" dirty="0"/>
              <a:t>male </a:t>
            </a:r>
            <a:r>
              <a:rPr lang="en-US" dirty="0" smtClean="0"/>
              <a:t>black, </a:t>
            </a:r>
            <a:r>
              <a:rPr lang="en-US" dirty="0" err="1" smtClean="0"/>
              <a:t>hispanic</a:t>
            </a:r>
            <a:r>
              <a:rPr lang="en-US" dirty="0" smtClean="0"/>
              <a:t>, </a:t>
            </a:r>
            <a:r>
              <a:rPr lang="en-US" dirty="0" err="1" smtClean="0"/>
              <a:t>hsgrad</a:t>
            </a:r>
            <a:r>
              <a:rPr lang="en-US" dirty="0" smtClean="0"/>
              <a:t>, </a:t>
            </a:r>
            <a:r>
              <a:rPr lang="en-US" dirty="0" err="1" smtClean="0"/>
              <a:t>somecol</a:t>
            </a:r>
            <a:r>
              <a:rPr lang="en-US" dirty="0" smtClean="0"/>
              <a:t>, college</a:t>
            </a:r>
          </a:p>
          <a:p>
            <a:r>
              <a:rPr lang="en-US" dirty="0" smtClean="0"/>
              <a:t>Sparse set of controls – this is just to illustrate the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75" y="152400"/>
          <a:ext cx="9140825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5861953" imgH="2878932" progId="Word.Document.12">
                  <p:embed/>
                </p:oleObj>
              </mc:Choice>
              <mc:Fallback>
                <p:oleObj name="Document" r:id="rId4" imgW="5861953" imgH="28789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52400"/>
                        <a:ext cx="9140825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105400"/>
            <a:ext cx="775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a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probit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for the propensity score, use trimming 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rocedure from 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3050"/>
            <a:ext cx="86868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381000"/>
          <a:ext cx="914082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5861953" imgH="2275000" progId="Word.Document.12">
                  <p:embed/>
                </p:oleObj>
              </mc:Choice>
              <mc:Fallback>
                <p:oleObj name="Document" r:id="rId3" imgW="5861953" imgH="22750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9140825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175" y="685800"/>
          <a:ext cx="9140825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6853876" imgH="3180897" progId="Word.Document.12">
                  <p:embed/>
                </p:oleObj>
              </mc:Choice>
              <mc:Fallback>
                <p:oleObj name="Document" r:id="rId3" imgW="6853876" imgH="318089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685800"/>
                        <a:ext cx="9140825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667000"/>
            <a:ext cx="7315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876800"/>
            <a:ext cx="68227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Average weight of IPW2 should be 1 –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weights sum to number of observations in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 comparison sample.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175" y="304800"/>
          <a:ext cx="9140825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5861953" imgH="3473505" progId="Word.Document.12">
                  <p:embed/>
                </p:oleObj>
              </mc:Choice>
              <mc:Fallback>
                <p:oleObj name="Document" r:id="rId3" imgW="5861953" imgH="347350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304800"/>
                        <a:ext cx="9140825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153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81400"/>
            <a:ext cx="48006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Variable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Mean | D=0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Mean | D=1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Diff</a:t>
                      </a:r>
                      <a:r>
                        <a:rPr lang="en-U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 (P-value)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Age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38.54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38.61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0.07 (0.74)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Arial" pitchFamily="34" charset="0"/>
                          <a:cs typeface="Arial" pitchFamily="34" charset="0"/>
                        </a:rPr>
                        <a:t>Incomel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10.43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10.43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0.005 (0.72)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0.366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0.368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0.002 (0.78)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0.121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0.118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-0.004 (0.55)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Hispanic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0.064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0.062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-0.002 (0.69)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Arial" pitchFamily="34" charset="0"/>
                          <a:cs typeface="Arial" pitchFamily="34" charset="0"/>
                        </a:rPr>
                        <a:t>Hsgrad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0.315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0.316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0.001 (0.90)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latin typeface="Arial" pitchFamily="34" charset="0"/>
                          <a:cs typeface="Arial" pitchFamily="34" charset="0"/>
                        </a:rPr>
                        <a:t>Somecol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0.273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0.273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0.000 (0.98)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college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0.353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0.350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-0.002 (0.78)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0"/>
          <a:ext cx="914082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6853876" imgH="2878932" progId="Word.Document.12">
                  <p:embed/>
                </p:oleObj>
              </mc:Choice>
              <mc:Fallback>
                <p:oleObj name="Document" r:id="rId4" imgW="6853876" imgH="28789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0825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4343400"/>
          <a:ext cx="91408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6" imgW="6853876" imgH="1368743" progId="Word.Document.12">
                  <p:embed/>
                </p:oleObj>
              </mc:Choice>
              <mc:Fallback>
                <p:oleObj name="Document" r:id="rId6" imgW="6853876" imgH="136874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914082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propensity scores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discharges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postpartum stay</a:t>
            </a:r>
          </a:p>
          <a:p>
            <a:pPr lvl="1"/>
            <a:r>
              <a:rPr lang="en-US" dirty="0" smtClean="0"/>
              <a:t>2 days for normal vaginal birth</a:t>
            </a:r>
          </a:p>
          <a:p>
            <a:pPr lvl="1"/>
            <a:r>
              <a:rPr lang="en-US" dirty="0" smtClean="0"/>
              <a:t>4 days for uncomplicated </a:t>
            </a:r>
            <a:r>
              <a:rPr lang="en-US" dirty="0" err="1" smtClean="0"/>
              <a:t>c-section</a:t>
            </a:r>
            <a:endParaRPr lang="en-US" dirty="0" smtClean="0"/>
          </a:p>
          <a:p>
            <a:r>
              <a:rPr lang="en-US" dirty="0"/>
              <a:t>Rise of managed care reduced average length of postpartum </a:t>
            </a:r>
            <a:r>
              <a:rPr lang="en-US" dirty="0" smtClean="0"/>
              <a:t>stay</a:t>
            </a:r>
          </a:p>
          <a:p>
            <a:pPr lvl="1"/>
            <a:r>
              <a:rPr lang="en-US" dirty="0" smtClean="0"/>
              <a:t>By mid 1990s, 80% of births were under recommended stay</a:t>
            </a:r>
          </a:p>
          <a:p>
            <a:r>
              <a:rPr lang="en-US" dirty="0" smtClean="0"/>
              <a:t>“drive through deliveries”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Legislative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States adopted mandatory minimum postpartum stays</a:t>
            </a:r>
          </a:p>
          <a:p>
            <a:pPr lvl="1"/>
            <a:r>
              <a:rPr lang="en-US" dirty="0" smtClean="0"/>
              <a:t>Insurance must be offered</a:t>
            </a:r>
          </a:p>
          <a:p>
            <a:pPr lvl="1"/>
            <a:r>
              <a:rPr lang="en-US" dirty="0" smtClean="0"/>
              <a:t>Patient can leave after 1 day</a:t>
            </a:r>
          </a:p>
          <a:p>
            <a:r>
              <a:rPr lang="en-US" dirty="0" smtClean="0"/>
              <a:t>Federal law </a:t>
            </a:r>
          </a:p>
          <a:p>
            <a:pPr lvl="1"/>
            <a:r>
              <a:rPr lang="en-US" dirty="0" smtClean="0"/>
              <a:t>Passed in 1996, effective January 1, 1998</a:t>
            </a:r>
          </a:p>
          <a:p>
            <a:pPr lvl="1"/>
            <a:r>
              <a:rPr lang="en-US" dirty="0" smtClean="0"/>
              <a:t>Exempted Medicaid</a:t>
            </a:r>
          </a:p>
          <a:p>
            <a:r>
              <a:rPr lang="en-US" dirty="0" smtClean="0"/>
              <a:t>CA state law</a:t>
            </a:r>
          </a:p>
          <a:p>
            <a:pPr lvl="1"/>
            <a:r>
              <a:rPr lang="en-US" dirty="0" smtClean="0"/>
              <a:t>Passed and effective on Aug 17, 1997</a:t>
            </a:r>
          </a:p>
          <a:p>
            <a:pPr lvl="1"/>
            <a:r>
              <a:rPr lang="en-US" dirty="0" smtClean="0"/>
              <a:t>Expanded to Medicaid </a:t>
            </a:r>
            <a:r>
              <a:rPr lang="en-US" dirty="0"/>
              <a:t>January 1, </a:t>
            </a:r>
            <a:r>
              <a:rPr lang="en-US" dirty="0" smtClean="0"/>
              <a:t>1999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more medical care generate better outcomes?</a:t>
            </a:r>
          </a:p>
          <a:p>
            <a:r>
              <a:rPr lang="en-US" dirty="0" smtClean="0"/>
              <a:t>Problem:  most births are uncomplicated so the law should have little impact on those</a:t>
            </a:r>
          </a:p>
          <a:p>
            <a:r>
              <a:rPr lang="en-US" dirty="0" smtClean="0"/>
              <a:t>Is there a way to measure how complicated the birth is?</a:t>
            </a:r>
          </a:p>
          <a:p>
            <a:pPr lvl="1"/>
            <a:r>
              <a:rPr lang="en-US" dirty="0" smtClean="0"/>
              <a:t>Different diagnoses – but there are many</a:t>
            </a:r>
          </a:p>
          <a:p>
            <a:pPr lvl="1"/>
            <a:r>
              <a:rPr lang="en-US" dirty="0" smtClean="0"/>
              <a:t>Alternative – use PS as a measure of difficulty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400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3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400800" cy="50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34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6035040" cy="697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34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15200" cy="5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77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6400800" cy="387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1999"/>
            <a:ext cx="7315200" cy="52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59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315200" cy="499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3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07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79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33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688"/>
            <a:ext cx="9144000" cy="29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3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991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505200"/>
            <a:ext cx="48958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10200" y="533400"/>
            <a:ext cx="317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Treatment:  private college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Control:  public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20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05200" y="15240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Busso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et al.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1295400"/>
            <a:ext cx="1066800" cy="114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3107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Outcome:  root MSE of</a:t>
            </a:r>
          </a:p>
          <a:p>
            <a:r>
              <a:rPr lang="en-US" sz="2400" b="1" dirty="0" smtClean="0"/>
              <a:t>TOT across replications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endCxn id="6" idx="4"/>
          </p:cNvCxnSpPr>
          <p:nvPr/>
        </p:nvCxnSpPr>
        <p:spPr>
          <a:xfrm rot="16200000" flipV="1">
            <a:off x="-266700" y="3238500"/>
            <a:ext cx="17526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1066800"/>
            <a:ext cx="533400" cy="2895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1143000"/>
            <a:ext cx="9144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4419600"/>
            <a:ext cx="2355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Pair matching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Does well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But it is harder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 implement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200400" y="4038600"/>
            <a:ext cx="838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0109" y="4572000"/>
            <a:ext cx="2940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IPW, even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without rescaling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 weights does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ell, and is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asiest to estimate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7239000" y="4038600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456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67000" y="152400"/>
            <a:ext cx="384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Dehejia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Wahba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1999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962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78676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31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4876800"/>
            <a:ext cx="840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the easiest table to read.  The numbers in brackets are std errors on the</a:t>
            </a:r>
          </a:p>
          <a:p>
            <a:r>
              <a:rPr lang="en-US" sz="2000" dirty="0" smtClean="0"/>
              <a:t>Difference from the NSW treatment sample.  So EDUCATION in NSW is 10.35.  </a:t>
            </a:r>
          </a:p>
          <a:p>
            <a:r>
              <a:rPr lang="en-US" sz="2000" dirty="0" smtClean="0"/>
              <a:t>The same value in MCPS3 is 10.69 for a difference of 0.34.  The std error on the</a:t>
            </a:r>
          </a:p>
          <a:p>
            <a:r>
              <a:rPr lang="en-US" sz="2000" dirty="0" smtClean="0"/>
              <a:t>Difference is 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395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0" y="2286000"/>
            <a:ext cx="29718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"/>
            <a:ext cx="26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effect from RCT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3400" y="1066800"/>
            <a:ext cx="16002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048000"/>
            <a:ext cx="1676400" cy="2057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410200"/>
            <a:ext cx="30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based adjustments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819400"/>
            <a:ext cx="1752600" cy="2209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0" y="5486400"/>
            <a:ext cx="17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Propensity score</a:t>
            </a:r>
          </a:p>
          <a:p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7" grpId="0" animBg="1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557</Words>
  <Application>Microsoft Office PowerPoint</Application>
  <PresentationFormat>On-screen Show (4:3)</PresentationFormat>
  <Paragraphs>146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Document</vt:lpstr>
      <vt:lpstr>Matching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in samples</vt:lpstr>
      <vt:lpstr>PowerPoint Presentation</vt:lpstr>
      <vt:lpstr>PowerPoint Presentation</vt:lpstr>
      <vt:lpstr>PowerPoint Presentation</vt:lpstr>
      <vt:lpstr>Example:  matching1.do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Test</vt:lpstr>
      <vt:lpstr>PowerPoint Presentation</vt:lpstr>
      <vt:lpstr>How to use propensity scores</vt:lpstr>
      <vt:lpstr>Early discharges</vt:lpstr>
      <vt:lpstr>Legislative response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delete</dc:creator>
  <cp:lastModifiedBy>Windows User</cp:lastModifiedBy>
  <cp:revision>12</cp:revision>
  <dcterms:created xsi:type="dcterms:W3CDTF">2011-04-19T19:07:31Z</dcterms:created>
  <dcterms:modified xsi:type="dcterms:W3CDTF">2014-04-15T18:30:21Z</dcterms:modified>
</cp:coreProperties>
</file>