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65" r:id="rId2"/>
    <p:sldId id="259" r:id="rId3"/>
    <p:sldId id="268" r:id="rId4"/>
    <p:sldId id="269" r:id="rId5"/>
    <p:sldId id="266" r:id="rId6"/>
    <p:sldId id="267" r:id="rId7"/>
    <p:sldId id="270" r:id="rId8"/>
    <p:sldId id="271" r:id="rId9"/>
    <p:sldId id="272" r:id="rId10"/>
    <p:sldId id="273" r:id="rId11"/>
    <p:sldId id="274" r:id="rId12"/>
    <p:sldId id="275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58" r:id="rId22"/>
  </p:sldIdLst>
  <p:sldSz cx="12192000" cy="6858000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나눔바른고딕" panose="020B0603020101020101" pitchFamily="50" charset="-127"/>
      <p:regular r:id="rId25"/>
      <p:bold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배달의민족 도현" panose="020B0600000101010101" pitchFamily="50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B4B2D-224E-45E6-94BE-B6C5597E986C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4C241-724E-4B7C-A79A-03F4B18DDB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36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1409C-6E86-4586-885C-CC95D11A2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938FD9-F47B-45D1-B658-A14193F36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7A5C91-0293-414C-B7D5-9AF1B351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A270-26F7-4496-B6F6-8AEC490D287D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0E865-4655-44B6-816C-C77B388C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F818E-C6B1-4128-8E18-F520463A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10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BBAA2-CAE0-45E9-9AAD-4092394D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1CA2C8-489C-4246-97E1-A04751678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27ED0-7EF1-480E-BE28-DD97C90A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DA7C-92A1-4E47-B59C-7E55FF90BDB2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DE67B1-F0E0-4D37-87EB-1A4D84B4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F6532-EC33-4BDF-A06E-415AF1D3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57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335F5F-FE25-48F8-B0BB-5BB3A3495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746FC7-7821-40D3-ABD4-AFDA83FA6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6E012-67F2-4705-9FEA-4B54C008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27CF-2167-452C-AA1B-EF30321D164F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278D0-5333-4AE9-A595-EE19854C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9089D-D384-4BDF-900F-5E7305C5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75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25DB4-50D0-4A7E-AB32-ABB6A197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C91111-A78C-409B-B231-33D73451B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CA56C-A49C-4173-81A0-1AA71E21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3DAA-C394-4952-B4C7-976D5C325DEF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75C9F6-7255-4D85-98FD-6E342153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7E7DF-4D45-4796-BCB8-501A3CEF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84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661DA-1029-4129-8814-860F6C0F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72CAC1-5249-4B98-A77E-E5B0D4192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61B34-C28B-4477-9CAF-7FC1E7A4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F0B0-75D9-4362-9091-A1620EAF3C67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16135-540C-4C57-8346-0AAC489A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50230-CCDE-4A9E-ACAE-10F138A1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38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52EF7-540D-4FE9-857E-420628B5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059EE3-B5A8-4CFE-996B-0104A1555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605124-D6F1-4579-9679-BC8831D83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DD7EF-3E7E-427D-A1FF-D7E65E0C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D4DD-3D0A-42E0-BF7E-63FB28241E5A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93D1C2-31D1-4689-A07F-552C6045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466DB0-ED59-4A23-9A1C-0A58A91D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17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C24AF-9AB7-4F0A-8809-F0FE73C0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EA797B-323C-4719-ABCB-2A0CCD655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F157B2-44C7-4857-B810-6FF0719E1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CAABE9-5FA5-45E5-B3A4-9D05398C1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BAE10F-95E1-4388-AC16-F77D03F97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EF9892-7096-4792-8940-51E520DB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C523-95B5-49C5-AAE1-ED4EADCE9A69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D4879D-CFE5-4CC1-99BB-7E0E4D21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208389-144B-45CE-904A-B36D6510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94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39BC6-EEAA-40AF-A594-115589B9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C9FFD9-074A-41E2-9F37-529DD630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A721-E4EF-469A-A602-C5676C49BBC8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15739E-F614-44C3-AC9C-B1C9DB34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05C8A4-1D61-4DB8-8BCB-113B588F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08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F2CC31-67BD-4EF4-A688-15319413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17A6-6BF0-4EB0-8AA9-E5415CE96D33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C7FDBF-B934-4D86-8354-3BEB26DE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8DCC0-639D-4871-BCEB-5E864CA2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88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51086-B3AB-4646-B801-D1EFC4D06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009CE-0EC2-4DED-8568-0D1000306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F22BB7-8F0E-4DF4-AB75-4F94A3D17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FD6054-2795-459C-A815-1DA13F2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764D-E483-43DC-923A-751E06C0B1AE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B10329-CE55-46A4-BE6A-7D350B7E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58958E-0FE0-4062-884B-3154772A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8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50ECE-5019-4FEF-9A7A-CAFEBA0E9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B74865-EADB-4C93-99E0-9832B95DC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F298FD-A272-49D9-8E80-845224AD5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277C9C-7AAF-43DE-89F5-B7C59FDAD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CE32-6A19-4F7A-982F-F504993AE0C0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B488F0-3310-4967-AEBA-57C20C32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A22D48-D90A-4371-86E9-8347CFAC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52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BDF13E-F337-45E8-9D07-373AAFF3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F0123-9321-457C-81FA-B18D35BD7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FF156B-AB2D-402B-9B6B-179B91F94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2B776-8E2E-49BD-921C-AB3C2B220833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8FF10-7B9C-401F-A980-4082BE4A0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4944C3-E120-4996-A8CA-A7BC92729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B63D2-9D53-4380-A1CC-4D91B3F8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4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codemcd/%EC%9A%B4%EC%98%81%EC%B2%B4%EC%A0%9COS-1.-%EC%9A%B4%EC%98%81%EC%B2%B4%EC%A0%9C%EB%9E%80" TargetMode="External"/><Relationship Id="rId2" Type="http://schemas.openxmlformats.org/officeDocument/2006/relationships/hyperlink" Target="https://github.com/WeareSoft/tech-interview/blob/master/contents/os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yonee.tistory.com/9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opedia.com/definition/25808/supervisor-call#:~:text=A%20supervisor%20call%20is%20an,itself%20or%20another%20running%20application.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wiki.kr/w/%EC%9D%B8%ED%84%B0%EB%9F%BD%ED%8A%B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D5326-108F-47F0-8F1F-0944896D41DE}"/>
              </a:ext>
            </a:extLst>
          </p:cNvPr>
          <p:cNvSpPr txBox="1"/>
          <p:nvPr/>
        </p:nvSpPr>
        <p:spPr>
          <a:xfrm>
            <a:off x="2231472" y="2386747"/>
            <a:ext cx="73655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CS </a:t>
            </a:r>
            <a:r>
              <a:rPr lang="ko-KR" altLang="en-US" sz="3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스터디 </a:t>
            </a:r>
            <a:r>
              <a:rPr lang="en-US" altLang="ko-KR" sz="3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OS(2)</a:t>
            </a:r>
            <a:endParaRPr lang="ko-KR" altLang="en-US" sz="3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A35A79-888F-4DDE-B42D-AC61CD0DC60A}"/>
              </a:ext>
            </a:extLst>
          </p:cNvPr>
          <p:cNvSpPr txBox="1"/>
          <p:nvPr/>
        </p:nvSpPr>
        <p:spPr>
          <a:xfrm>
            <a:off x="2231472" y="3180000"/>
            <a:ext cx="7365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DIT/SW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09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프로세스 관리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EB857-673C-41E2-A371-A25B23622DB5}"/>
              </a:ext>
            </a:extLst>
          </p:cNvPr>
          <p:cNvSpPr txBox="1"/>
          <p:nvPr/>
        </p:nvSpPr>
        <p:spPr>
          <a:xfrm>
            <a:off x="341152" y="815559"/>
            <a:ext cx="54500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PCB (Process Control Block)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D86F0F-C6A1-4ACA-85A3-EA7E58E0F0BD}"/>
              </a:ext>
            </a:extLst>
          </p:cNvPr>
          <p:cNvSpPr txBox="1"/>
          <p:nvPr/>
        </p:nvSpPr>
        <p:spPr>
          <a:xfrm>
            <a:off x="683703" y="1243581"/>
            <a:ext cx="10824594" cy="3395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프로세스에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대한 모든 정보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모인 곳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Task Control Block(TCB)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라고도 불림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운영체제가 관리하는 메모리 영역에 저장되어 사용자의 접근으로부터 보호됨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PCB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Process Table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기록됨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포함된 정보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 상태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 번호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(PID)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프로세스의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PC(Program Counter)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Register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MMU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점유시간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4A4C4F2C-BB72-4344-8EFF-003CE4334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034306"/>
              </p:ext>
            </p:extLst>
          </p:nvPr>
        </p:nvGraphicFramePr>
        <p:xfrm>
          <a:off x="2429778" y="4672082"/>
          <a:ext cx="2640668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334">
                  <a:extLst>
                    <a:ext uri="{9D8B030D-6E8A-4147-A177-3AD203B41FA5}">
                      <a16:colId xmlns:a16="http://schemas.microsoft.com/office/drawing/2014/main" val="343570468"/>
                    </a:ext>
                  </a:extLst>
                </a:gridCol>
                <a:gridCol w="1320334">
                  <a:extLst>
                    <a:ext uri="{9D8B030D-6E8A-4147-A177-3AD203B41FA5}">
                      <a16:colId xmlns:a16="http://schemas.microsoft.com/office/drawing/2014/main" val="3953871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PCB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56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Adress1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34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Adress2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35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Adress3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04960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44A3187-92EA-4BC3-BF61-8EA96BB4D155}"/>
              </a:ext>
            </a:extLst>
          </p:cNvPr>
          <p:cNvCxnSpPr>
            <a:cxnSpLocks/>
          </p:cNvCxnSpPr>
          <p:nvPr/>
        </p:nvCxnSpPr>
        <p:spPr>
          <a:xfrm>
            <a:off x="6452648" y="4214295"/>
            <a:ext cx="156897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AF3F74C-BA26-44C2-97CE-8443AF281EAF}"/>
              </a:ext>
            </a:extLst>
          </p:cNvPr>
          <p:cNvCxnSpPr>
            <a:cxnSpLocks/>
          </p:cNvCxnSpPr>
          <p:nvPr/>
        </p:nvCxnSpPr>
        <p:spPr>
          <a:xfrm>
            <a:off x="8021621" y="4214295"/>
            <a:ext cx="0" cy="4389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C33F288-776D-4891-B545-AE885100D161}"/>
              </a:ext>
            </a:extLst>
          </p:cNvPr>
          <p:cNvCxnSpPr>
            <a:cxnSpLocks/>
          </p:cNvCxnSpPr>
          <p:nvPr/>
        </p:nvCxnSpPr>
        <p:spPr>
          <a:xfrm>
            <a:off x="5070446" y="5242532"/>
            <a:ext cx="137381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542DCAB-0983-46A9-B18B-73A58077C784}"/>
              </a:ext>
            </a:extLst>
          </p:cNvPr>
          <p:cNvCxnSpPr>
            <a:cxnSpLocks/>
          </p:cNvCxnSpPr>
          <p:nvPr/>
        </p:nvCxnSpPr>
        <p:spPr>
          <a:xfrm>
            <a:off x="6444259" y="4214295"/>
            <a:ext cx="8389" cy="10282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7">
            <a:extLst>
              <a:ext uri="{FF2B5EF4-FFF2-40B4-BE49-F238E27FC236}">
                <a16:creationId xmlns:a16="http://schemas.microsoft.com/office/drawing/2014/main" id="{F3B93DB5-2127-43AD-82F5-9E2F408D0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105805"/>
              </p:ext>
            </p:extLst>
          </p:nvPr>
        </p:nvGraphicFramePr>
        <p:xfrm>
          <a:off x="7516767" y="4656903"/>
          <a:ext cx="1009709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9709">
                  <a:extLst>
                    <a:ext uri="{9D8B030D-6E8A-4147-A177-3AD203B41FA5}">
                      <a16:colId xmlns:a16="http://schemas.microsoft.com/office/drawing/2014/main" val="343570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PCB1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56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34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35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049604"/>
                  </a:ext>
                </a:extLst>
              </a:tr>
            </a:tbl>
          </a:graphicData>
        </a:graphic>
      </p:graphicFrame>
      <p:graphicFrame>
        <p:nvGraphicFramePr>
          <p:cNvPr id="27" name="표 7">
            <a:extLst>
              <a:ext uri="{FF2B5EF4-FFF2-40B4-BE49-F238E27FC236}">
                <a16:creationId xmlns:a16="http://schemas.microsoft.com/office/drawing/2014/main" id="{E36FDE34-96AA-47C4-810D-E4152B2D6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730115"/>
              </p:ext>
            </p:extLst>
          </p:nvPr>
        </p:nvGraphicFramePr>
        <p:xfrm>
          <a:off x="8791078" y="4653294"/>
          <a:ext cx="1009709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9709">
                  <a:extLst>
                    <a:ext uri="{9D8B030D-6E8A-4147-A177-3AD203B41FA5}">
                      <a16:colId xmlns:a16="http://schemas.microsoft.com/office/drawing/2014/main" val="343570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PCB1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56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34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35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049604"/>
                  </a:ext>
                </a:extLst>
              </a:tr>
            </a:tbl>
          </a:graphicData>
        </a:graphic>
      </p:graphicFrame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FC1F663-D460-4522-AF1B-D2FDD80D0088}"/>
              </a:ext>
            </a:extLst>
          </p:cNvPr>
          <p:cNvCxnSpPr>
            <a:cxnSpLocks/>
          </p:cNvCxnSpPr>
          <p:nvPr/>
        </p:nvCxnSpPr>
        <p:spPr>
          <a:xfrm>
            <a:off x="6639419" y="4024120"/>
            <a:ext cx="265651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9553DEF-B223-4B56-B3C3-6DF61FF585D9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9295932" y="4035764"/>
            <a:ext cx="0" cy="6175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C5468CE-2A0E-4228-8535-8F0DBF155D22}"/>
              </a:ext>
            </a:extLst>
          </p:cNvPr>
          <p:cNvCxnSpPr>
            <a:cxnSpLocks/>
          </p:cNvCxnSpPr>
          <p:nvPr/>
        </p:nvCxnSpPr>
        <p:spPr>
          <a:xfrm>
            <a:off x="5070446" y="5614419"/>
            <a:ext cx="15605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DCEF984-E2BE-49DD-B109-224F60AC8E45}"/>
              </a:ext>
            </a:extLst>
          </p:cNvPr>
          <p:cNvCxnSpPr>
            <a:cxnSpLocks/>
          </p:cNvCxnSpPr>
          <p:nvPr/>
        </p:nvCxnSpPr>
        <p:spPr>
          <a:xfrm>
            <a:off x="6639419" y="4035764"/>
            <a:ext cx="0" cy="15786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58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프로세스 관리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EB857-673C-41E2-A371-A25B23622DB5}"/>
              </a:ext>
            </a:extLst>
          </p:cNvPr>
          <p:cNvSpPr txBox="1"/>
          <p:nvPr/>
        </p:nvSpPr>
        <p:spPr>
          <a:xfrm>
            <a:off x="341152" y="815559"/>
            <a:ext cx="54500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프로세스 큐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(Process queue)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D86F0F-C6A1-4ACA-85A3-EA7E58E0F0BD}"/>
              </a:ext>
            </a:extLst>
          </p:cNvPr>
          <p:cNvSpPr txBox="1"/>
          <p:nvPr/>
        </p:nvSpPr>
        <p:spPr>
          <a:xfrm>
            <a:off x="683703" y="1243581"/>
            <a:ext cx="10824594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프로세스는 여러 개가 수행될 수 있음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 순서가 필요하며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실행을 대기하는 곳을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(queue)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Job Queue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하드디스크에 있는 프로그램이 실행되기 위해 메인 메모리의 할당 순서를 기다리는 큐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Ready Queue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CPU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점유 순서를 기다리는 큐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Device Queue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I/O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하기 위한 여러 장치별로 대기하는 큐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88FF1EA-1DAA-4114-801A-460E17D69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739" y="2806416"/>
            <a:ext cx="5326922" cy="252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4DA496-5FD5-4F9D-872D-F653D40A7454}"/>
              </a:ext>
            </a:extLst>
          </p:cNvPr>
          <p:cNvSpPr txBox="1"/>
          <p:nvPr/>
        </p:nvSpPr>
        <p:spPr>
          <a:xfrm>
            <a:off x="683703" y="5198246"/>
            <a:ext cx="10824594" cy="67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이러한 큐에는 각 프로세스의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PCB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저장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PCB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정보를 기반으로 하여 순서를 정해주는 알고리즘 존재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스케줄링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Scheduling)</a:t>
            </a:r>
          </a:p>
        </p:txBody>
      </p:sp>
    </p:spTree>
    <p:extLst>
      <p:ext uri="{BB962C8B-B14F-4D97-AF65-F5344CB8AC3E}">
        <p14:creationId xmlns:p14="http://schemas.microsoft.com/office/powerpoint/2010/main" val="4179758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프로세스 관리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EB857-673C-41E2-A371-A25B23622DB5}"/>
              </a:ext>
            </a:extLst>
          </p:cNvPr>
          <p:cNvSpPr txBox="1"/>
          <p:nvPr/>
        </p:nvSpPr>
        <p:spPr>
          <a:xfrm>
            <a:off x="341152" y="815559"/>
            <a:ext cx="54500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멀티프로그래밍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(Multiprogramming)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관련 용어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D86F0F-C6A1-4ACA-85A3-EA7E58E0F0BD}"/>
              </a:ext>
            </a:extLst>
          </p:cNvPr>
          <p:cNvSpPr txBox="1"/>
          <p:nvPr/>
        </p:nvSpPr>
        <p:spPr>
          <a:xfrm>
            <a:off x="683703" y="1243581"/>
            <a:ext cx="10824594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단일 프로세서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(CPU)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환경에서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개의 프로세스가 동시에 실행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되는 것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Degree of multiprogramming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메모리에 할당되어 있는 프로세스 개수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I/O bound process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vs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 bound process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I/O bound process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입출력 작업이 차지하는 비중이 높은 프로세스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 bound process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 작업이 차지하는 비중이 높은 프로세스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Medium-term scheduler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주기적으로 메인 메모리의 전체 프로세스를 검사해 보조기억장치로 옮길 프로세스를 찾음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이러한 작업을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Swapping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 함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Swap in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메모리에서 하드 디스크로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Swap out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하드 디스크에서 메인 메모리로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Context Switching (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문맥전환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Scheduler: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알고리즘에 따라 우선순위를 정하여 실행할 프로세스를 선택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(CPU Scheduler)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Dispatcher: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문맥교환이 발생하면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 데이터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새로 시작되는 프로세스 데이터로 바꿈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Context switching overhead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줄이기 위해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dispatcher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구현 코드 효율을 높이는 것이 좋음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83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CPU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스케줄링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EB857-673C-41E2-A371-A25B23622DB5}"/>
              </a:ext>
            </a:extLst>
          </p:cNvPr>
          <p:cNvSpPr txBox="1"/>
          <p:nvPr/>
        </p:nvSpPr>
        <p:spPr>
          <a:xfrm>
            <a:off x="341152" y="815559"/>
            <a:ext cx="54500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CPU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스케줄링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D86F0F-C6A1-4ACA-85A3-EA7E58E0F0BD}"/>
              </a:ext>
            </a:extLst>
          </p:cNvPr>
          <p:cNvSpPr txBox="1"/>
          <p:nvPr/>
        </p:nvSpPr>
        <p:spPr>
          <a:xfrm>
            <a:off x="683703" y="1243581"/>
            <a:ext cx="10824594" cy="3395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프로세스를 선택하는 알고리즘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(CPU Scheduling Algorithm)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방법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존재함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선점형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(Preemptive)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vs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비선점형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(Non-preemptive)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선점형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(Preemptive):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프로세스의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강제 점유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highlight>
                  <a:srgbClr val="C0C0C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</a:t>
            </a:r>
            <a:endParaRPr lang="en-US" altLang="ko-KR" dirty="0">
              <a:highlight>
                <a:srgbClr val="C0C0C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비선점형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(Non-preemptive):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프로세스의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강제 점유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highlight>
                  <a:srgbClr val="C0C0C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불가능 </a:t>
            </a:r>
            <a:endParaRPr lang="en-US" altLang="ko-KR" dirty="0">
              <a:highlight>
                <a:srgbClr val="C0C0C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스케줄링 척도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(Scheduling criteria)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이용해 스케줄링 효율을 분석할 수 있음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 Utilization(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이용률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%):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CPU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수행되는 비율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Throughput(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처리율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jobs/sec):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 시간당 처리하는 작업의 수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Turnaround time(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반환시간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프로세스의 처음 시작 시간부터 종료하는데 까지 걸린 시간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Waiting time(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대기시간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CPU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점유하기 위해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ready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queue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기다린 시간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Response time(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응답시간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입력에 대한 반응 시간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059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CPU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스케줄링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EB857-673C-41E2-A371-A25B23622DB5}"/>
              </a:ext>
            </a:extLst>
          </p:cNvPr>
          <p:cNvSpPr txBox="1"/>
          <p:nvPr/>
        </p:nvSpPr>
        <p:spPr>
          <a:xfrm>
            <a:off x="341152" y="815559"/>
            <a:ext cx="54500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CPU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스케줄링 알고리즘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D86F0F-C6A1-4ACA-85A3-EA7E58E0F0BD}"/>
              </a:ext>
            </a:extLst>
          </p:cNvPr>
          <p:cNvSpPr txBox="1"/>
          <p:nvPr/>
        </p:nvSpPr>
        <p:spPr>
          <a:xfrm>
            <a:off x="683703" y="1243581"/>
            <a:ext cx="10824594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First-Come, First-Served (FCFS)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Shortest-Job-First (SJF)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Priority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Round-Robin (RR)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Multilevel Queue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Multilevel Feedback Queue</a:t>
            </a:r>
          </a:p>
        </p:txBody>
      </p:sp>
    </p:spTree>
    <p:extLst>
      <p:ext uri="{BB962C8B-B14F-4D97-AF65-F5344CB8AC3E}">
        <p14:creationId xmlns:p14="http://schemas.microsoft.com/office/powerpoint/2010/main" val="2858761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CPU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스케줄링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EB857-673C-41E2-A371-A25B23622DB5}"/>
              </a:ext>
            </a:extLst>
          </p:cNvPr>
          <p:cNvSpPr txBox="1"/>
          <p:nvPr/>
        </p:nvSpPr>
        <p:spPr>
          <a:xfrm>
            <a:off x="341152" y="815559"/>
            <a:ext cx="54500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First-Come, First-Served (FCFS)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D86F0F-C6A1-4ACA-85A3-EA7E58E0F0BD}"/>
              </a:ext>
            </a:extLst>
          </p:cNvPr>
          <p:cNvSpPr txBox="1"/>
          <p:nvPr/>
        </p:nvSpPr>
        <p:spPr>
          <a:xfrm>
            <a:off x="683703" y="1243581"/>
            <a:ext cx="1082459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먼저 온 프로세스가 먼저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점유하는 방식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비선점형으로 동작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평균 대기시간 측면에서 비효율적으로 동작할 가능성 있음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 시간이 긴 프로세스부터 요청이 들어온 경우 나머지들이 오래 기다림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(Convoy Effect)</a:t>
            </a:r>
          </a:p>
        </p:txBody>
      </p:sp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A637720F-ABC9-4264-BED8-4B185CB26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46226"/>
              </p:ext>
            </p:extLst>
          </p:nvPr>
        </p:nvGraphicFramePr>
        <p:xfrm>
          <a:off x="991880" y="3571524"/>
          <a:ext cx="2640668" cy="14911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5484">
                  <a:extLst>
                    <a:ext uri="{9D8B030D-6E8A-4147-A177-3AD203B41FA5}">
                      <a16:colId xmlns:a16="http://schemas.microsoft.com/office/drawing/2014/main" val="343570468"/>
                    </a:ext>
                  </a:extLst>
                </a:gridCol>
                <a:gridCol w="1765184">
                  <a:extLst>
                    <a:ext uri="{9D8B030D-6E8A-4147-A177-3AD203B41FA5}">
                      <a16:colId xmlns:a16="http://schemas.microsoft.com/office/drawing/2014/main" val="3953871704"/>
                    </a:ext>
                  </a:extLst>
                </a:gridCol>
              </a:tblGrid>
              <a:tr h="3786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Process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Burst Time (msec)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56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34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35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049604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93943A2-8168-4780-80F9-A8E202AAC8D6}"/>
              </a:ext>
            </a:extLst>
          </p:cNvPr>
          <p:cNvSpPr/>
          <p:nvPr/>
        </p:nvSpPr>
        <p:spPr>
          <a:xfrm>
            <a:off x="3822230" y="4161911"/>
            <a:ext cx="637563" cy="3103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24E903F-9EC2-4D9A-99E4-B7C7A1954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659867"/>
              </p:ext>
            </p:extLst>
          </p:nvPr>
        </p:nvGraphicFramePr>
        <p:xfrm>
          <a:off x="4624777" y="3600047"/>
          <a:ext cx="4983059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1923">
                  <a:extLst>
                    <a:ext uri="{9D8B030D-6E8A-4147-A177-3AD203B41FA5}">
                      <a16:colId xmlns:a16="http://schemas.microsoft.com/office/drawing/2014/main" val="2445714214"/>
                    </a:ext>
                  </a:extLst>
                </a:gridCol>
                <a:gridCol w="1070570">
                  <a:extLst>
                    <a:ext uri="{9D8B030D-6E8A-4147-A177-3AD203B41FA5}">
                      <a16:colId xmlns:a16="http://schemas.microsoft.com/office/drawing/2014/main" val="4263030220"/>
                    </a:ext>
                  </a:extLst>
                </a:gridCol>
                <a:gridCol w="1110566">
                  <a:extLst>
                    <a:ext uri="{9D8B030D-6E8A-4147-A177-3AD203B41FA5}">
                      <a16:colId xmlns:a16="http://schemas.microsoft.com/office/drawing/2014/main" val="605507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6620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C12E9F4-AF06-4405-8CCC-9673221EE5E0}"/>
              </a:ext>
            </a:extLst>
          </p:cNvPr>
          <p:cNvSpPr txBox="1"/>
          <p:nvPr/>
        </p:nvSpPr>
        <p:spPr>
          <a:xfrm>
            <a:off x="4459793" y="3941706"/>
            <a:ext cx="346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0</a:t>
            </a:r>
            <a:endParaRPr lang="ko-KR" alt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C53B60-D5FA-4582-91FD-1DA004CF6E99}"/>
              </a:ext>
            </a:extLst>
          </p:cNvPr>
          <p:cNvSpPr txBox="1"/>
          <p:nvPr/>
        </p:nvSpPr>
        <p:spPr>
          <a:xfrm>
            <a:off x="7169437" y="3958484"/>
            <a:ext cx="520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24</a:t>
            </a:r>
            <a:endParaRPr lang="ko-KR" alt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2F8BA2-AEA3-457C-A7A7-37D3E9F89D5A}"/>
              </a:ext>
            </a:extLst>
          </p:cNvPr>
          <p:cNvSpPr txBox="1"/>
          <p:nvPr/>
        </p:nvSpPr>
        <p:spPr>
          <a:xfrm>
            <a:off x="8218061" y="3987813"/>
            <a:ext cx="520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27</a:t>
            </a:r>
            <a:endParaRPr lang="ko-KR" altLang="en-US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A22293-321F-4503-89D3-D76FAA30AA08}"/>
              </a:ext>
            </a:extLst>
          </p:cNvPr>
          <p:cNvSpPr txBox="1"/>
          <p:nvPr/>
        </p:nvSpPr>
        <p:spPr>
          <a:xfrm>
            <a:off x="9247342" y="3991827"/>
            <a:ext cx="72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30</a:t>
            </a:r>
            <a:endParaRPr lang="ko-KR" altLang="en-US" sz="1200" b="1" dirty="0"/>
          </a:p>
        </p:txBody>
      </p:sp>
      <p:graphicFrame>
        <p:nvGraphicFramePr>
          <p:cNvPr id="18" name="표 8">
            <a:extLst>
              <a:ext uri="{FF2B5EF4-FFF2-40B4-BE49-F238E27FC236}">
                <a16:creationId xmlns:a16="http://schemas.microsoft.com/office/drawing/2014/main" id="{82A5EB67-AEE8-43F8-B6B8-EE987D479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136400"/>
              </p:ext>
            </p:extLst>
          </p:nvPr>
        </p:nvGraphicFramePr>
        <p:xfrm>
          <a:off x="4624777" y="4500987"/>
          <a:ext cx="4983059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8232">
                  <a:extLst>
                    <a:ext uri="{9D8B030D-6E8A-4147-A177-3AD203B41FA5}">
                      <a16:colId xmlns:a16="http://schemas.microsoft.com/office/drawing/2014/main" val="2445714214"/>
                    </a:ext>
                  </a:extLst>
                </a:gridCol>
                <a:gridCol w="939567">
                  <a:extLst>
                    <a:ext uri="{9D8B030D-6E8A-4147-A177-3AD203B41FA5}">
                      <a16:colId xmlns:a16="http://schemas.microsoft.com/office/drawing/2014/main" val="4263030220"/>
                    </a:ext>
                  </a:extLst>
                </a:gridCol>
                <a:gridCol w="3075260">
                  <a:extLst>
                    <a:ext uri="{9D8B030D-6E8A-4147-A177-3AD203B41FA5}">
                      <a16:colId xmlns:a16="http://schemas.microsoft.com/office/drawing/2014/main" val="605507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66202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E6EF1BA-7E3C-4F06-A990-87ACD87BEA2E}"/>
              </a:ext>
            </a:extLst>
          </p:cNvPr>
          <p:cNvSpPr txBox="1"/>
          <p:nvPr/>
        </p:nvSpPr>
        <p:spPr>
          <a:xfrm>
            <a:off x="4459793" y="4842646"/>
            <a:ext cx="346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0</a:t>
            </a:r>
            <a:endParaRPr lang="ko-KR" altLang="en-US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AEC585-78D3-4CCC-A687-783763686B7F}"/>
              </a:ext>
            </a:extLst>
          </p:cNvPr>
          <p:cNvSpPr txBox="1"/>
          <p:nvPr/>
        </p:nvSpPr>
        <p:spPr>
          <a:xfrm>
            <a:off x="5348907" y="4867302"/>
            <a:ext cx="520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E100D5-5C8D-40EF-BE28-50280D15E949}"/>
              </a:ext>
            </a:extLst>
          </p:cNvPr>
          <p:cNvSpPr txBox="1"/>
          <p:nvPr/>
        </p:nvSpPr>
        <p:spPr>
          <a:xfrm>
            <a:off x="6286373" y="4846873"/>
            <a:ext cx="520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6</a:t>
            </a:r>
            <a:endParaRPr lang="ko-KR" altLang="en-US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C412E-A2C4-43C6-B446-968E6E4972ED}"/>
              </a:ext>
            </a:extLst>
          </p:cNvPr>
          <p:cNvSpPr txBox="1"/>
          <p:nvPr/>
        </p:nvSpPr>
        <p:spPr>
          <a:xfrm>
            <a:off x="9247342" y="4892767"/>
            <a:ext cx="72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30</a:t>
            </a:r>
            <a:endParaRPr lang="ko-KR" alt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909746C-0A7D-4047-A8E0-FDBD2155B834}"/>
                  </a:ext>
                </a:extLst>
              </p:cNvPr>
              <p:cNvSpPr txBox="1"/>
              <p:nvPr/>
            </p:nvSpPr>
            <p:spPr>
              <a:xfrm>
                <a:off x="10064986" y="3651503"/>
                <a:ext cx="1288814" cy="262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0+24+27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= 17 msec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909746C-0A7D-4047-A8E0-FDBD2155B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986" y="3651503"/>
                <a:ext cx="1288814" cy="262059"/>
              </a:xfrm>
              <a:prstGeom prst="rect">
                <a:avLst/>
              </a:prstGeom>
              <a:blipFill>
                <a:blip r:embed="rId2"/>
                <a:stretch>
                  <a:fillRect l="-2830" t="-6977" r="-6604" b="-16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DA66C46-988D-4A1C-99D9-951522049828}"/>
                  </a:ext>
                </a:extLst>
              </p:cNvPr>
              <p:cNvSpPr txBox="1"/>
              <p:nvPr/>
            </p:nvSpPr>
            <p:spPr>
              <a:xfrm>
                <a:off x="10064986" y="4580587"/>
                <a:ext cx="1072409" cy="262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6+3+0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= 3 msec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DA66C46-988D-4A1C-99D9-951522049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986" y="4580587"/>
                <a:ext cx="1072409" cy="262059"/>
              </a:xfrm>
              <a:prstGeom prst="rect">
                <a:avLst/>
              </a:prstGeom>
              <a:blipFill>
                <a:blip r:embed="rId3"/>
                <a:stretch>
                  <a:fillRect l="-3409" t="-6977" r="-8523" b="-186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647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CPU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스케줄링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EB857-673C-41E2-A371-A25B23622DB5}"/>
              </a:ext>
            </a:extLst>
          </p:cNvPr>
          <p:cNvSpPr txBox="1"/>
          <p:nvPr/>
        </p:nvSpPr>
        <p:spPr>
          <a:xfrm>
            <a:off x="341152" y="815559"/>
            <a:ext cx="54500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Shortest-Job-First (SJF)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D86F0F-C6A1-4ACA-85A3-EA7E58E0F0BD}"/>
              </a:ext>
            </a:extLst>
          </p:cNvPr>
          <p:cNvSpPr txBox="1"/>
          <p:nvPr/>
        </p:nvSpPr>
        <p:spPr>
          <a:xfrm>
            <a:off x="683703" y="1243581"/>
            <a:ext cx="1082459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짧게 수행되는 프로세스가 가장 먼저 수행되는 것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선점형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비선점형 모두 가능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수학적으로 가장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짧은 평균 대기시간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가지는 것이 증명되었으나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비현실적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프로세스 별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Burst Time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측정하는 방법은 오버헤드가 큰 작업으로 잘 사용되는 편이 아님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A637720F-ABC9-4264-BED8-4B185CB26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342896"/>
              </p:ext>
            </p:extLst>
          </p:nvPr>
        </p:nvGraphicFramePr>
        <p:xfrm>
          <a:off x="1143701" y="3266034"/>
          <a:ext cx="3111935" cy="1862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8370">
                  <a:extLst>
                    <a:ext uri="{9D8B030D-6E8A-4147-A177-3AD203B41FA5}">
                      <a16:colId xmlns:a16="http://schemas.microsoft.com/office/drawing/2014/main" val="343570468"/>
                    </a:ext>
                  </a:extLst>
                </a:gridCol>
                <a:gridCol w="1534475">
                  <a:extLst>
                    <a:ext uri="{9D8B030D-6E8A-4147-A177-3AD203B41FA5}">
                      <a16:colId xmlns:a16="http://schemas.microsoft.com/office/drawing/2014/main" val="3953871704"/>
                    </a:ext>
                  </a:extLst>
                </a:gridCol>
                <a:gridCol w="959090">
                  <a:extLst>
                    <a:ext uri="{9D8B030D-6E8A-4147-A177-3AD203B41FA5}">
                      <a16:colId xmlns:a16="http://schemas.microsoft.com/office/drawing/2014/main" val="3141972258"/>
                    </a:ext>
                  </a:extLst>
                </a:gridCol>
              </a:tblGrid>
              <a:tr h="3786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Process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Burst Time (msec)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Arrival time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56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34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35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04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314320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93943A2-8168-4780-80F9-A8E202AAC8D6}"/>
              </a:ext>
            </a:extLst>
          </p:cNvPr>
          <p:cNvSpPr/>
          <p:nvPr/>
        </p:nvSpPr>
        <p:spPr>
          <a:xfrm>
            <a:off x="4439785" y="4174494"/>
            <a:ext cx="637563" cy="3103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E120E2-C938-4FCE-9E79-310C25CBD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204" y="3195819"/>
            <a:ext cx="3585888" cy="115391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B1A21E0-21FB-4515-B4CF-33E948987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204" y="4435158"/>
            <a:ext cx="3616067" cy="115390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620E54B-58C7-4087-885A-FB2EF8963469}"/>
              </a:ext>
            </a:extLst>
          </p:cNvPr>
          <p:cNvSpPr txBox="1"/>
          <p:nvPr/>
        </p:nvSpPr>
        <p:spPr>
          <a:xfrm>
            <a:off x="9288420" y="3241625"/>
            <a:ext cx="1759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b="1" dirty="0"/>
              <a:t>비선점형 </a:t>
            </a:r>
            <a:r>
              <a:rPr lang="en-US" altLang="ko-KR" sz="1200" b="1" dirty="0"/>
              <a:t>(7.75 msec)</a:t>
            </a:r>
            <a:endParaRPr lang="ko-KR" altLang="en-US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5CC804-A4D2-46CE-883B-FDBCAD128D52}"/>
              </a:ext>
            </a:extLst>
          </p:cNvPr>
          <p:cNvSpPr txBox="1"/>
          <p:nvPr/>
        </p:nvSpPr>
        <p:spPr>
          <a:xfrm>
            <a:off x="9288420" y="4435158"/>
            <a:ext cx="1759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b="1" dirty="0"/>
              <a:t>선점형 </a:t>
            </a:r>
            <a:r>
              <a:rPr lang="en-US" altLang="ko-KR" sz="1200" b="1" dirty="0"/>
              <a:t>(6.5 msec)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12889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CPU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스케줄링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EB857-673C-41E2-A371-A25B23622DB5}"/>
              </a:ext>
            </a:extLst>
          </p:cNvPr>
          <p:cNvSpPr txBox="1"/>
          <p:nvPr/>
        </p:nvSpPr>
        <p:spPr>
          <a:xfrm>
            <a:off x="341152" y="815559"/>
            <a:ext cx="54500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Priority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D86F0F-C6A1-4ACA-85A3-EA7E58E0F0BD}"/>
              </a:ext>
            </a:extLst>
          </p:cNvPr>
          <p:cNvSpPr txBox="1"/>
          <p:nvPr/>
        </p:nvSpPr>
        <p:spPr>
          <a:xfrm>
            <a:off x="683703" y="1243581"/>
            <a:ext cx="10824594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우선순위가 높은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프로세스가 먼저 선택되는 알고리즘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우선순위를 정하는 요소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내부요소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(Internal): time limit, memory requirement, I/O to CPU burst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외부요소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(External):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투자된 정도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정책적 중요도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선점형 방식과 비선점형 방식 모두 사용가능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기아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(Starvation)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문제가 발생할 수 있으며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aging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통해 해결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A637720F-ABC9-4264-BED8-4B185CB26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554989"/>
              </p:ext>
            </p:extLst>
          </p:nvPr>
        </p:nvGraphicFramePr>
        <p:xfrm>
          <a:off x="1015067" y="3363979"/>
          <a:ext cx="3240569" cy="22328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3931">
                  <a:extLst>
                    <a:ext uri="{9D8B030D-6E8A-4147-A177-3AD203B41FA5}">
                      <a16:colId xmlns:a16="http://schemas.microsoft.com/office/drawing/2014/main" val="343570468"/>
                    </a:ext>
                  </a:extLst>
                </a:gridCol>
                <a:gridCol w="1597904">
                  <a:extLst>
                    <a:ext uri="{9D8B030D-6E8A-4147-A177-3AD203B41FA5}">
                      <a16:colId xmlns:a16="http://schemas.microsoft.com/office/drawing/2014/main" val="3953871704"/>
                    </a:ext>
                  </a:extLst>
                </a:gridCol>
                <a:gridCol w="998734">
                  <a:extLst>
                    <a:ext uri="{9D8B030D-6E8A-4147-A177-3AD203B41FA5}">
                      <a16:colId xmlns:a16="http://schemas.microsoft.com/office/drawing/2014/main" val="3141972258"/>
                    </a:ext>
                  </a:extLst>
                </a:gridCol>
              </a:tblGrid>
              <a:tr h="3786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Process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Burst Time (msec)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Priority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56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34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35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04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31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944472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93943A2-8168-4780-80F9-A8E202AAC8D6}"/>
              </a:ext>
            </a:extLst>
          </p:cNvPr>
          <p:cNvSpPr/>
          <p:nvPr/>
        </p:nvSpPr>
        <p:spPr>
          <a:xfrm>
            <a:off x="4439785" y="4272439"/>
            <a:ext cx="637563" cy="3103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D9D427-31B2-4063-85F2-613D21AB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497" y="4122309"/>
            <a:ext cx="4810125" cy="685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3EFE62-CC22-40DD-98B4-3477BD36A792}"/>
              </a:ext>
            </a:extLst>
          </p:cNvPr>
          <p:cNvSpPr txBox="1"/>
          <p:nvPr/>
        </p:nvSpPr>
        <p:spPr>
          <a:xfrm>
            <a:off x="10071622" y="4212200"/>
            <a:ext cx="1759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/>
              <a:t>8.2 msec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4989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CPU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스케줄링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EB857-673C-41E2-A371-A25B23622DB5}"/>
              </a:ext>
            </a:extLst>
          </p:cNvPr>
          <p:cNvSpPr txBox="1"/>
          <p:nvPr/>
        </p:nvSpPr>
        <p:spPr>
          <a:xfrm>
            <a:off x="341152" y="815559"/>
            <a:ext cx="54500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Round-Robin (RR)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D86F0F-C6A1-4ACA-85A3-EA7E58E0F0BD}"/>
              </a:ext>
            </a:extLst>
          </p:cNvPr>
          <p:cNvSpPr txBox="1"/>
          <p:nvPr/>
        </p:nvSpPr>
        <p:spPr>
          <a:xfrm>
            <a:off x="683703" y="1243581"/>
            <a:ext cx="10824594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모양으로 모든 프로세스가 돌아가며 스케줄링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시분할 시스템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주로 사용하는 방식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Time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Quantum(Time Slice)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지나면 다음 프로세스 작업으로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넘겨줌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Time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Quantum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짧으면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Switching Overhead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매우 증가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Time Quantum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무한이면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FCFS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동일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하게 동작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A637720F-ABC9-4264-BED8-4B185CB26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45700"/>
              </p:ext>
            </p:extLst>
          </p:nvPr>
        </p:nvGraphicFramePr>
        <p:xfrm>
          <a:off x="1648290" y="3620238"/>
          <a:ext cx="2315028" cy="14911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4955">
                  <a:extLst>
                    <a:ext uri="{9D8B030D-6E8A-4147-A177-3AD203B41FA5}">
                      <a16:colId xmlns:a16="http://schemas.microsoft.com/office/drawing/2014/main" val="343570468"/>
                    </a:ext>
                  </a:extLst>
                </a:gridCol>
                <a:gridCol w="1650073">
                  <a:extLst>
                    <a:ext uri="{9D8B030D-6E8A-4147-A177-3AD203B41FA5}">
                      <a16:colId xmlns:a16="http://schemas.microsoft.com/office/drawing/2014/main" val="3953871704"/>
                    </a:ext>
                  </a:extLst>
                </a:gridCol>
              </a:tblGrid>
              <a:tr h="3786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Process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Burst Time (msec)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56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34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35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049604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93943A2-8168-4780-80F9-A8E202AAC8D6}"/>
              </a:ext>
            </a:extLst>
          </p:cNvPr>
          <p:cNvSpPr/>
          <p:nvPr/>
        </p:nvSpPr>
        <p:spPr>
          <a:xfrm>
            <a:off x="4720336" y="4287560"/>
            <a:ext cx="637563" cy="3103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3EFE62-CC22-40DD-98B4-3477BD36A792}"/>
              </a:ext>
            </a:extLst>
          </p:cNvPr>
          <p:cNvSpPr txBox="1"/>
          <p:nvPr/>
        </p:nvSpPr>
        <p:spPr>
          <a:xfrm>
            <a:off x="1578459" y="5151826"/>
            <a:ext cx="2242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/>
              <a:t>Time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Quantum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=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4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msec</a:t>
            </a:r>
            <a:endParaRPr lang="ko-KR" altLang="en-US" sz="12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DC8FBE5-2C1B-45CC-9A31-7077335A9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4090329"/>
            <a:ext cx="49625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07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CPU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스케줄링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EB857-673C-41E2-A371-A25B23622DB5}"/>
              </a:ext>
            </a:extLst>
          </p:cNvPr>
          <p:cNvSpPr txBox="1"/>
          <p:nvPr/>
        </p:nvSpPr>
        <p:spPr>
          <a:xfrm>
            <a:off x="341152" y="815559"/>
            <a:ext cx="54500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Multilevel Queue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D86F0F-C6A1-4ACA-85A3-EA7E58E0F0BD}"/>
              </a:ext>
            </a:extLst>
          </p:cNvPr>
          <p:cNvSpPr txBox="1"/>
          <p:nvPr/>
        </p:nvSpPr>
        <p:spPr>
          <a:xfrm>
            <a:off x="683703" y="1243581"/>
            <a:ext cx="10824594" cy="248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프로세스 그룹에 따라 큐를 여러 개 두어 사용함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 그룹 예시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 processes: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운영체제 커널 수준의 프로세스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Interactive processes: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 수준의 대화형 프로세스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Interactive editing processes: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텍스트 작성과 관련된 프로세스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Batch processes: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일정량을 한 번에 처리하는 프로세스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(ex: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컴파일러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큐마다 우선순위 지정 가능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하며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서로 다른 스케줄링 방식 적용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spcBef>
                <a:spcPts val="100"/>
              </a:spcBef>
              <a:spcAft>
                <a:spcPts val="100"/>
              </a:spcAft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5DF88D7-57F7-49BB-B7F5-25D95D270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737" y="3588829"/>
            <a:ext cx="90487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70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운영체제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42A96-982F-4AF6-8BF9-B469973A8224}"/>
              </a:ext>
            </a:extLst>
          </p:cNvPr>
          <p:cNvSpPr txBox="1"/>
          <p:nvPr/>
        </p:nvSpPr>
        <p:spPr>
          <a:xfrm>
            <a:off x="341152" y="817818"/>
            <a:ext cx="54500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Hardware Thread vs Software Thread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CE8652-CBB4-4601-8022-4A3BAB8662A2}"/>
              </a:ext>
            </a:extLst>
          </p:cNvPr>
          <p:cNvSpPr txBox="1"/>
          <p:nvPr/>
        </p:nvSpPr>
        <p:spPr>
          <a:xfrm>
            <a:off x="683703" y="1265772"/>
            <a:ext cx="1082459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Software Thread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OS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의해서 관리되는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실행 단위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Hardware Thread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실제로 연산 작업을 실행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물리적 주체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개의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hardware thread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software thread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실행할 수 있음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(1:N) 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Quad-core CPU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코어당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thread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지원한다면 이는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작업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동시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처리함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JVM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thread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OS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native thread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할당함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software thread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만들었더라도 동시에 동작하는 개수는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native thread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최대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A670523-F921-46F8-A113-BC0ACAD0B0CF}"/>
              </a:ext>
            </a:extLst>
          </p:cNvPr>
          <p:cNvGrpSpPr/>
          <p:nvPr/>
        </p:nvGrpSpPr>
        <p:grpSpPr>
          <a:xfrm>
            <a:off x="1235247" y="3590492"/>
            <a:ext cx="9535267" cy="2449690"/>
            <a:chOff x="1344304" y="3590492"/>
            <a:chExt cx="9535267" cy="2449690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59800261-93C3-4311-BCC9-5230AC37890C}"/>
                </a:ext>
              </a:extLst>
            </p:cNvPr>
            <p:cNvGrpSpPr/>
            <p:nvPr/>
          </p:nvGrpSpPr>
          <p:grpSpPr>
            <a:xfrm>
              <a:off x="3525051" y="3590492"/>
              <a:ext cx="5180901" cy="2449690"/>
              <a:chOff x="4038600" y="3590492"/>
              <a:chExt cx="5180901" cy="2449690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AF14E6F3-37C0-41AA-9071-8D01C7566E6D}"/>
                  </a:ext>
                </a:extLst>
              </p:cNvPr>
              <p:cNvSpPr/>
              <p:nvPr/>
            </p:nvSpPr>
            <p:spPr>
              <a:xfrm>
                <a:off x="4038600" y="3590492"/>
                <a:ext cx="2437701" cy="24496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179CAFD-DD7D-46DC-8A89-2BA807517A6C}"/>
                  </a:ext>
                </a:extLst>
              </p:cNvPr>
              <p:cNvSpPr/>
              <p:nvPr/>
            </p:nvSpPr>
            <p:spPr>
              <a:xfrm>
                <a:off x="4311941" y="3821308"/>
                <a:ext cx="889233" cy="9326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5691FBF-CF80-4A9B-B16D-8B9C4DAD98B2}"/>
                  </a:ext>
                </a:extLst>
              </p:cNvPr>
              <p:cNvSpPr/>
              <p:nvPr/>
            </p:nvSpPr>
            <p:spPr>
              <a:xfrm>
                <a:off x="4311940" y="4911041"/>
                <a:ext cx="889233" cy="9326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D9F5F4D-7B99-46D2-A489-44A779C759B4}"/>
                  </a:ext>
                </a:extLst>
              </p:cNvPr>
              <p:cNvSpPr/>
              <p:nvPr/>
            </p:nvSpPr>
            <p:spPr>
              <a:xfrm>
                <a:off x="5346583" y="4911041"/>
                <a:ext cx="889233" cy="9326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4F71888-0235-4500-8341-8D89D0BB3B1C}"/>
                  </a:ext>
                </a:extLst>
              </p:cNvPr>
              <p:cNvSpPr/>
              <p:nvPr/>
            </p:nvSpPr>
            <p:spPr>
              <a:xfrm>
                <a:off x="5346583" y="3844262"/>
                <a:ext cx="889233" cy="93261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E9A05BCC-89BA-46E2-834B-4AD0766054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5816" y="4776872"/>
                <a:ext cx="1029050" cy="10220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54A22C9D-9EC2-4166-8197-CC06A79DF7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5816" y="3844262"/>
                <a:ext cx="102905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0B30519-9A40-455E-BE78-BBB195A28496}"/>
                  </a:ext>
                </a:extLst>
              </p:cNvPr>
              <p:cNvSpPr/>
              <p:nvPr/>
            </p:nvSpPr>
            <p:spPr>
              <a:xfrm>
                <a:off x="7264866" y="3844262"/>
                <a:ext cx="1954635" cy="195463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AE7B974-2E79-4A8C-82BD-28D50E361215}"/>
                  </a:ext>
                </a:extLst>
              </p:cNvPr>
              <p:cNvSpPr/>
              <p:nvPr/>
            </p:nvSpPr>
            <p:spPr>
              <a:xfrm>
                <a:off x="7457813" y="4371842"/>
                <a:ext cx="1610686" cy="18455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EE4624C-ABB9-4E1E-B129-7A0B358DDE25}"/>
                  </a:ext>
                </a:extLst>
              </p:cNvPr>
              <p:cNvSpPr/>
              <p:nvPr/>
            </p:nvSpPr>
            <p:spPr>
              <a:xfrm>
                <a:off x="7457813" y="4991701"/>
                <a:ext cx="1610686" cy="18455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F77F7A8-32AA-4C1E-A00B-C356DD177366}"/>
                </a:ext>
              </a:extLst>
            </p:cNvPr>
            <p:cNvSpPr/>
            <p:nvPr/>
          </p:nvSpPr>
          <p:spPr>
            <a:xfrm flipV="1">
              <a:off x="1344304" y="4297795"/>
              <a:ext cx="730542" cy="17568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B4CD958-F7CD-416D-8ACF-D8EFE31E34F5}"/>
                </a:ext>
              </a:extLst>
            </p:cNvPr>
            <p:cNvSpPr/>
            <p:nvPr/>
          </p:nvSpPr>
          <p:spPr>
            <a:xfrm>
              <a:off x="1372724" y="4671924"/>
              <a:ext cx="317881" cy="3333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7FA241B-9BD4-40F8-9F2A-545183903DA7}"/>
                </a:ext>
              </a:extLst>
            </p:cNvPr>
            <p:cNvSpPr/>
            <p:nvPr/>
          </p:nvSpPr>
          <p:spPr>
            <a:xfrm>
              <a:off x="1372724" y="5171926"/>
              <a:ext cx="331755" cy="33338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80666E-1207-4889-8278-04A64AFF00D3}"/>
                </a:ext>
              </a:extLst>
            </p:cNvPr>
            <p:cNvSpPr txBox="1"/>
            <p:nvPr/>
          </p:nvSpPr>
          <p:spPr>
            <a:xfrm>
              <a:off x="1704479" y="5223505"/>
              <a:ext cx="5711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/>
                <a:t>CPU</a:t>
              </a:r>
              <a:endParaRPr lang="ko-KR" altLang="en-US" sz="11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EEA76C5-146D-4207-B38B-89A05F4E4185}"/>
                </a:ext>
              </a:extLst>
            </p:cNvPr>
            <p:cNvSpPr txBox="1"/>
            <p:nvPr/>
          </p:nvSpPr>
          <p:spPr>
            <a:xfrm>
              <a:off x="1722110" y="4711866"/>
              <a:ext cx="5711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/>
                <a:t>Core</a:t>
              </a:r>
              <a:endParaRPr lang="ko-KR" altLang="en-US" sz="11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7C4195C-FB40-4DD5-B5C4-919E9041E0DA}"/>
                </a:ext>
              </a:extLst>
            </p:cNvPr>
            <p:cNvSpPr txBox="1"/>
            <p:nvPr/>
          </p:nvSpPr>
          <p:spPr>
            <a:xfrm>
              <a:off x="2106852" y="4241037"/>
              <a:ext cx="1379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Hardware thread</a:t>
              </a:r>
              <a:endParaRPr lang="ko-KR" altLang="en-US" sz="1100" b="1" dirty="0"/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4E36F676-C741-42DE-B17A-81809F1DF2F4}"/>
                </a:ext>
              </a:extLst>
            </p:cNvPr>
            <p:cNvGrpSpPr/>
            <p:nvPr/>
          </p:nvGrpSpPr>
          <p:grpSpPr>
            <a:xfrm>
              <a:off x="10611904" y="3856968"/>
              <a:ext cx="267667" cy="1911702"/>
              <a:chOff x="10393059" y="3859783"/>
              <a:chExt cx="267667" cy="1911702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B5D9CF19-AAD6-4CF3-8ED3-26761563E77A}"/>
                  </a:ext>
                </a:extLst>
              </p:cNvPr>
              <p:cNvGrpSpPr/>
              <p:nvPr/>
            </p:nvGrpSpPr>
            <p:grpSpPr>
              <a:xfrm>
                <a:off x="10393059" y="3859783"/>
                <a:ext cx="267667" cy="201654"/>
                <a:chOff x="9924958" y="3976891"/>
                <a:chExt cx="267667" cy="598432"/>
              </a:xfrm>
            </p:grpSpPr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14ECCB28-A3E5-4FDA-8C11-E6D8C1F48C53}"/>
                    </a:ext>
                  </a:extLst>
                </p:cNvPr>
                <p:cNvGrpSpPr/>
                <p:nvPr/>
              </p:nvGrpSpPr>
              <p:grpSpPr>
                <a:xfrm>
                  <a:off x="10058401" y="3987752"/>
                  <a:ext cx="134224" cy="587571"/>
                  <a:chOff x="10058401" y="3987752"/>
                  <a:chExt cx="134224" cy="587571"/>
                </a:xfrm>
              </p:grpSpPr>
              <p:sp>
                <p:nvSpPr>
                  <p:cNvPr id="47" name="원호 46">
                    <a:extLst>
                      <a:ext uri="{FF2B5EF4-FFF2-40B4-BE49-F238E27FC236}">
                        <a16:creationId xmlns:a16="http://schemas.microsoft.com/office/drawing/2014/main" id="{A78516DF-C320-4BCF-A5F0-BC0AF2E7EFA2}"/>
                      </a:ext>
                    </a:extLst>
                  </p:cNvPr>
                  <p:cNvSpPr/>
                  <p:nvPr/>
                </p:nvSpPr>
                <p:spPr>
                  <a:xfrm>
                    <a:off x="10058401" y="3987752"/>
                    <a:ext cx="134223" cy="587229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" name="원호 49">
                    <a:extLst>
                      <a:ext uri="{FF2B5EF4-FFF2-40B4-BE49-F238E27FC236}">
                        <a16:creationId xmlns:a16="http://schemas.microsoft.com/office/drawing/2014/main" id="{9BCEDD38-02F6-4B4E-B78A-33E9F74398BD}"/>
                      </a:ext>
                    </a:extLst>
                  </p:cNvPr>
                  <p:cNvSpPr/>
                  <p:nvPr/>
                </p:nvSpPr>
                <p:spPr>
                  <a:xfrm flipH="1">
                    <a:off x="10058402" y="3988094"/>
                    <a:ext cx="134223" cy="587229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52" name="그룹 51">
                  <a:extLst>
                    <a:ext uri="{FF2B5EF4-FFF2-40B4-BE49-F238E27FC236}">
                      <a16:creationId xmlns:a16="http://schemas.microsoft.com/office/drawing/2014/main" id="{7726C762-517E-4F8E-8FB2-95CE9323F0DC}"/>
                    </a:ext>
                  </a:extLst>
                </p:cNvPr>
                <p:cNvGrpSpPr/>
                <p:nvPr/>
              </p:nvGrpSpPr>
              <p:grpSpPr>
                <a:xfrm flipV="1">
                  <a:off x="9924958" y="3976891"/>
                  <a:ext cx="136603" cy="587403"/>
                  <a:chOff x="10056022" y="3980777"/>
                  <a:chExt cx="136603" cy="587403"/>
                </a:xfrm>
              </p:grpSpPr>
              <p:sp>
                <p:nvSpPr>
                  <p:cNvPr id="53" name="원호 52">
                    <a:extLst>
                      <a:ext uri="{FF2B5EF4-FFF2-40B4-BE49-F238E27FC236}">
                        <a16:creationId xmlns:a16="http://schemas.microsoft.com/office/drawing/2014/main" id="{3EEB626A-7882-4370-BFFB-C1B20B4FD8CE}"/>
                      </a:ext>
                    </a:extLst>
                  </p:cNvPr>
                  <p:cNvSpPr/>
                  <p:nvPr/>
                </p:nvSpPr>
                <p:spPr>
                  <a:xfrm>
                    <a:off x="10056022" y="3980777"/>
                    <a:ext cx="134223" cy="587229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4" name="원호 53">
                    <a:extLst>
                      <a:ext uri="{FF2B5EF4-FFF2-40B4-BE49-F238E27FC236}">
                        <a16:creationId xmlns:a16="http://schemas.microsoft.com/office/drawing/2014/main" id="{0DBD9FB4-89AC-4736-8935-DBA7F2AB37E7}"/>
                      </a:ext>
                    </a:extLst>
                  </p:cNvPr>
                  <p:cNvSpPr/>
                  <p:nvPr/>
                </p:nvSpPr>
                <p:spPr>
                  <a:xfrm flipH="1">
                    <a:off x="10058402" y="3980951"/>
                    <a:ext cx="134223" cy="587229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9CD093D2-70D8-465D-AC76-03A938C5D8B8}"/>
                  </a:ext>
                </a:extLst>
              </p:cNvPr>
              <p:cNvGrpSpPr/>
              <p:nvPr/>
            </p:nvGrpSpPr>
            <p:grpSpPr>
              <a:xfrm>
                <a:off x="10393059" y="4105605"/>
                <a:ext cx="267667" cy="201654"/>
                <a:chOff x="9924958" y="3976891"/>
                <a:chExt cx="267667" cy="598432"/>
              </a:xfrm>
            </p:grpSpPr>
            <p:grpSp>
              <p:nvGrpSpPr>
                <p:cNvPr id="57" name="그룹 56">
                  <a:extLst>
                    <a:ext uri="{FF2B5EF4-FFF2-40B4-BE49-F238E27FC236}">
                      <a16:creationId xmlns:a16="http://schemas.microsoft.com/office/drawing/2014/main" id="{A37BC23B-C529-4C28-AEAF-F4F88B40CED8}"/>
                    </a:ext>
                  </a:extLst>
                </p:cNvPr>
                <p:cNvGrpSpPr/>
                <p:nvPr/>
              </p:nvGrpSpPr>
              <p:grpSpPr>
                <a:xfrm>
                  <a:off x="10058401" y="3987752"/>
                  <a:ext cx="134224" cy="587571"/>
                  <a:chOff x="10058401" y="3987752"/>
                  <a:chExt cx="134224" cy="587571"/>
                </a:xfrm>
              </p:grpSpPr>
              <p:sp>
                <p:nvSpPr>
                  <p:cNvPr id="61" name="원호 60">
                    <a:extLst>
                      <a:ext uri="{FF2B5EF4-FFF2-40B4-BE49-F238E27FC236}">
                        <a16:creationId xmlns:a16="http://schemas.microsoft.com/office/drawing/2014/main" id="{5EA0DC5B-836C-42D7-9994-E3451257CD30}"/>
                      </a:ext>
                    </a:extLst>
                  </p:cNvPr>
                  <p:cNvSpPr/>
                  <p:nvPr/>
                </p:nvSpPr>
                <p:spPr>
                  <a:xfrm>
                    <a:off x="10058401" y="3987752"/>
                    <a:ext cx="134223" cy="587229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" name="원호 61">
                    <a:extLst>
                      <a:ext uri="{FF2B5EF4-FFF2-40B4-BE49-F238E27FC236}">
                        <a16:creationId xmlns:a16="http://schemas.microsoft.com/office/drawing/2014/main" id="{02073451-D9AA-4F04-A10A-8E35A22B5C58}"/>
                      </a:ext>
                    </a:extLst>
                  </p:cNvPr>
                  <p:cNvSpPr/>
                  <p:nvPr/>
                </p:nvSpPr>
                <p:spPr>
                  <a:xfrm flipH="1">
                    <a:off x="10058402" y="3988094"/>
                    <a:ext cx="134223" cy="587229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58" name="그룹 57">
                  <a:extLst>
                    <a:ext uri="{FF2B5EF4-FFF2-40B4-BE49-F238E27FC236}">
                      <a16:creationId xmlns:a16="http://schemas.microsoft.com/office/drawing/2014/main" id="{0D8EA6FD-8277-4329-AE30-982A69BF204B}"/>
                    </a:ext>
                  </a:extLst>
                </p:cNvPr>
                <p:cNvGrpSpPr/>
                <p:nvPr/>
              </p:nvGrpSpPr>
              <p:grpSpPr>
                <a:xfrm flipV="1">
                  <a:off x="9924958" y="3976891"/>
                  <a:ext cx="136603" cy="587403"/>
                  <a:chOff x="10056022" y="3980777"/>
                  <a:chExt cx="136603" cy="587403"/>
                </a:xfrm>
              </p:grpSpPr>
              <p:sp>
                <p:nvSpPr>
                  <p:cNvPr id="59" name="원호 58">
                    <a:extLst>
                      <a:ext uri="{FF2B5EF4-FFF2-40B4-BE49-F238E27FC236}">
                        <a16:creationId xmlns:a16="http://schemas.microsoft.com/office/drawing/2014/main" id="{3B1DE84F-4A84-4949-AB90-20047BBD8B95}"/>
                      </a:ext>
                    </a:extLst>
                  </p:cNvPr>
                  <p:cNvSpPr/>
                  <p:nvPr/>
                </p:nvSpPr>
                <p:spPr>
                  <a:xfrm>
                    <a:off x="10056022" y="3980777"/>
                    <a:ext cx="134223" cy="587229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" name="원호 59">
                    <a:extLst>
                      <a:ext uri="{FF2B5EF4-FFF2-40B4-BE49-F238E27FC236}">
                        <a16:creationId xmlns:a16="http://schemas.microsoft.com/office/drawing/2014/main" id="{AA8A2F75-377C-46D9-BB26-9904545BC399}"/>
                      </a:ext>
                    </a:extLst>
                  </p:cNvPr>
                  <p:cNvSpPr/>
                  <p:nvPr/>
                </p:nvSpPr>
                <p:spPr>
                  <a:xfrm flipH="1">
                    <a:off x="10058402" y="3980951"/>
                    <a:ext cx="134223" cy="587229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9416D852-C829-4521-B38F-C6E55414E97B}"/>
                  </a:ext>
                </a:extLst>
              </p:cNvPr>
              <p:cNvGrpSpPr/>
              <p:nvPr/>
            </p:nvGrpSpPr>
            <p:grpSpPr>
              <a:xfrm>
                <a:off x="10393059" y="4420968"/>
                <a:ext cx="267667" cy="201654"/>
                <a:chOff x="9924958" y="3976891"/>
                <a:chExt cx="267667" cy="598432"/>
              </a:xfrm>
            </p:grpSpPr>
            <p:grpSp>
              <p:nvGrpSpPr>
                <p:cNvPr id="64" name="그룹 63">
                  <a:extLst>
                    <a:ext uri="{FF2B5EF4-FFF2-40B4-BE49-F238E27FC236}">
                      <a16:creationId xmlns:a16="http://schemas.microsoft.com/office/drawing/2014/main" id="{89D4A798-7DE9-41F1-A9A3-9E411766321F}"/>
                    </a:ext>
                  </a:extLst>
                </p:cNvPr>
                <p:cNvGrpSpPr/>
                <p:nvPr/>
              </p:nvGrpSpPr>
              <p:grpSpPr>
                <a:xfrm>
                  <a:off x="10058401" y="3987752"/>
                  <a:ext cx="134224" cy="587571"/>
                  <a:chOff x="10058401" y="3987752"/>
                  <a:chExt cx="134224" cy="587571"/>
                </a:xfrm>
              </p:grpSpPr>
              <p:sp>
                <p:nvSpPr>
                  <p:cNvPr id="68" name="원호 67">
                    <a:extLst>
                      <a:ext uri="{FF2B5EF4-FFF2-40B4-BE49-F238E27FC236}">
                        <a16:creationId xmlns:a16="http://schemas.microsoft.com/office/drawing/2014/main" id="{4D2974E7-CB8E-460D-AEA3-BF245B19D3C8}"/>
                      </a:ext>
                    </a:extLst>
                  </p:cNvPr>
                  <p:cNvSpPr/>
                  <p:nvPr/>
                </p:nvSpPr>
                <p:spPr>
                  <a:xfrm>
                    <a:off x="10058401" y="3987752"/>
                    <a:ext cx="134223" cy="587229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9" name="원호 68">
                    <a:extLst>
                      <a:ext uri="{FF2B5EF4-FFF2-40B4-BE49-F238E27FC236}">
                        <a16:creationId xmlns:a16="http://schemas.microsoft.com/office/drawing/2014/main" id="{C2C29389-1647-4B38-8CD7-3DE19370722C}"/>
                      </a:ext>
                    </a:extLst>
                  </p:cNvPr>
                  <p:cNvSpPr/>
                  <p:nvPr/>
                </p:nvSpPr>
                <p:spPr>
                  <a:xfrm flipH="1">
                    <a:off x="10058402" y="3988094"/>
                    <a:ext cx="134223" cy="587229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0AF89348-A16A-45A0-9A88-1FECF3E06435}"/>
                    </a:ext>
                  </a:extLst>
                </p:cNvPr>
                <p:cNvGrpSpPr/>
                <p:nvPr/>
              </p:nvGrpSpPr>
              <p:grpSpPr>
                <a:xfrm flipV="1">
                  <a:off x="9924958" y="3976891"/>
                  <a:ext cx="136603" cy="587403"/>
                  <a:chOff x="10056022" y="3980777"/>
                  <a:chExt cx="136603" cy="587403"/>
                </a:xfrm>
              </p:grpSpPr>
              <p:sp>
                <p:nvSpPr>
                  <p:cNvPr id="66" name="원호 65">
                    <a:extLst>
                      <a:ext uri="{FF2B5EF4-FFF2-40B4-BE49-F238E27FC236}">
                        <a16:creationId xmlns:a16="http://schemas.microsoft.com/office/drawing/2014/main" id="{D6E40FFD-02DC-4620-B233-890700ED372C}"/>
                      </a:ext>
                    </a:extLst>
                  </p:cNvPr>
                  <p:cNvSpPr/>
                  <p:nvPr/>
                </p:nvSpPr>
                <p:spPr>
                  <a:xfrm>
                    <a:off x="10056022" y="3980777"/>
                    <a:ext cx="134223" cy="587229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7" name="원호 66">
                    <a:extLst>
                      <a:ext uri="{FF2B5EF4-FFF2-40B4-BE49-F238E27FC236}">
                        <a16:creationId xmlns:a16="http://schemas.microsoft.com/office/drawing/2014/main" id="{4646E9D3-35D9-4E70-89FA-F494ADA8DD9A}"/>
                      </a:ext>
                    </a:extLst>
                  </p:cNvPr>
                  <p:cNvSpPr/>
                  <p:nvPr/>
                </p:nvSpPr>
                <p:spPr>
                  <a:xfrm flipH="1">
                    <a:off x="10058402" y="3980951"/>
                    <a:ext cx="134223" cy="587229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A37B0FAF-0B93-46DA-AB18-4F2C8B8257AF}"/>
                  </a:ext>
                </a:extLst>
              </p:cNvPr>
              <p:cNvGrpSpPr/>
              <p:nvPr/>
            </p:nvGrpSpPr>
            <p:grpSpPr>
              <a:xfrm>
                <a:off x="10393059" y="4719313"/>
                <a:ext cx="267667" cy="201654"/>
                <a:chOff x="9924958" y="3976891"/>
                <a:chExt cx="267667" cy="598432"/>
              </a:xfrm>
            </p:grpSpPr>
            <p:grpSp>
              <p:nvGrpSpPr>
                <p:cNvPr id="71" name="그룹 70">
                  <a:extLst>
                    <a:ext uri="{FF2B5EF4-FFF2-40B4-BE49-F238E27FC236}">
                      <a16:creationId xmlns:a16="http://schemas.microsoft.com/office/drawing/2014/main" id="{A38C42C4-7E7C-44FB-B464-20BE4DE8B879}"/>
                    </a:ext>
                  </a:extLst>
                </p:cNvPr>
                <p:cNvGrpSpPr/>
                <p:nvPr/>
              </p:nvGrpSpPr>
              <p:grpSpPr>
                <a:xfrm>
                  <a:off x="10058401" y="3987752"/>
                  <a:ext cx="134224" cy="587571"/>
                  <a:chOff x="10058401" y="3987752"/>
                  <a:chExt cx="134224" cy="587571"/>
                </a:xfrm>
              </p:grpSpPr>
              <p:sp>
                <p:nvSpPr>
                  <p:cNvPr id="75" name="원호 74">
                    <a:extLst>
                      <a:ext uri="{FF2B5EF4-FFF2-40B4-BE49-F238E27FC236}">
                        <a16:creationId xmlns:a16="http://schemas.microsoft.com/office/drawing/2014/main" id="{F0E32106-B544-41FB-A1C6-5E1E7104B9DA}"/>
                      </a:ext>
                    </a:extLst>
                  </p:cNvPr>
                  <p:cNvSpPr/>
                  <p:nvPr/>
                </p:nvSpPr>
                <p:spPr>
                  <a:xfrm>
                    <a:off x="10058401" y="3987752"/>
                    <a:ext cx="134223" cy="587229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" name="원호 75">
                    <a:extLst>
                      <a:ext uri="{FF2B5EF4-FFF2-40B4-BE49-F238E27FC236}">
                        <a16:creationId xmlns:a16="http://schemas.microsoft.com/office/drawing/2014/main" id="{3BB7019C-F921-4A82-8849-930D868FB66D}"/>
                      </a:ext>
                    </a:extLst>
                  </p:cNvPr>
                  <p:cNvSpPr/>
                  <p:nvPr/>
                </p:nvSpPr>
                <p:spPr>
                  <a:xfrm flipH="1">
                    <a:off x="10058402" y="3988094"/>
                    <a:ext cx="134223" cy="587229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EA807C9B-4DBC-4448-9B27-AB1BE8A88090}"/>
                    </a:ext>
                  </a:extLst>
                </p:cNvPr>
                <p:cNvGrpSpPr/>
                <p:nvPr/>
              </p:nvGrpSpPr>
              <p:grpSpPr>
                <a:xfrm flipV="1">
                  <a:off x="9924958" y="3976891"/>
                  <a:ext cx="136603" cy="587403"/>
                  <a:chOff x="10056022" y="3980777"/>
                  <a:chExt cx="136603" cy="587403"/>
                </a:xfrm>
              </p:grpSpPr>
              <p:sp>
                <p:nvSpPr>
                  <p:cNvPr id="73" name="원호 72">
                    <a:extLst>
                      <a:ext uri="{FF2B5EF4-FFF2-40B4-BE49-F238E27FC236}">
                        <a16:creationId xmlns:a16="http://schemas.microsoft.com/office/drawing/2014/main" id="{09CDD54F-1C68-4A08-A860-6C40F9E60ACF}"/>
                      </a:ext>
                    </a:extLst>
                  </p:cNvPr>
                  <p:cNvSpPr/>
                  <p:nvPr/>
                </p:nvSpPr>
                <p:spPr>
                  <a:xfrm>
                    <a:off x="10056022" y="3980777"/>
                    <a:ext cx="134223" cy="587229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" name="원호 73">
                    <a:extLst>
                      <a:ext uri="{FF2B5EF4-FFF2-40B4-BE49-F238E27FC236}">
                        <a16:creationId xmlns:a16="http://schemas.microsoft.com/office/drawing/2014/main" id="{AC641B59-84A6-456D-9047-A8082C9AFDCB}"/>
                      </a:ext>
                    </a:extLst>
                  </p:cNvPr>
                  <p:cNvSpPr/>
                  <p:nvPr/>
                </p:nvSpPr>
                <p:spPr>
                  <a:xfrm flipH="1">
                    <a:off x="10058402" y="3980951"/>
                    <a:ext cx="134223" cy="587229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41938C36-BAE6-44B8-A9F3-56D3BD990A88}"/>
                  </a:ext>
                </a:extLst>
              </p:cNvPr>
              <p:cNvGrpSpPr/>
              <p:nvPr/>
            </p:nvGrpSpPr>
            <p:grpSpPr>
              <a:xfrm>
                <a:off x="10393059" y="5036841"/>
                <a:ext cx="267667" cy="201654"/>
                <a:chOff x="9924958" y="3976891"/>
                <a:chExt cx="267667" cy="598432"/>
              </a:xfrm>
            </p:grpSpPr>
            <p:grpSp>
              <p:nvGrpSpPr>
                <p:cNvPr id="78" name="그룹 77">
                  <a:extLst>
                    <a:ext uri="{FF2B5EF4-FFF2-40B4-BE49-F238E27FC236}">
                      <a16:creationId xmlns:a16="http://schemas.microsoft.com/office/drawing/2014/main" id="{D6263960-99EF-4139-97EE-0EA1304BD07F}"/>
                    </a:ext>
                  </a:extLst>
                </p:cNvPr>
                <p:cNvGrpSpPr/>
                <p:nvPr/>
              </p:nvGrpSpPr>
              <p:grpSpPr>
                <a:xfrm>
                  <a:off x="10058401" y="3987752"/>
                  <a:ext cx="134224" cy="587571"/>
                  <a:chOff x="10058401" y="3987752"/>
                  <a:chExt cx="134224" cy="587571"/>
                </a:xfrm>
              </p:grpSpPr>
              <p:sp>
                <p:nvSpPr>
                  <p:cNvPr id="82" name="원호 81">
                    <a:extLst>
                      <a:ext uri="{FF2B5EF4-FFF2-40B4-BE49-F238E27FC236}">
                        <a16:creationId xmlns:a16="http://schemas.microsoft.com/office/drawing/2014/main" id="{09666137-71E5-411D-B728-DDC29E96237D}"/>
                      </a:ext>
                    </a:extLst>
                  </p:cNvPr>
                  <p:cNvSpPr/>
                  <p:nvPr/>
                </p:nvSpPr>
                <p:spPr>
                  <a:xfrm>
                    <a:off x="10058401" y="3987752"/>
                    <a:ext cx="134223" cy="587229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" name="원호 82">
                    <a:extLst>
                      <a:ext uri="{FF2B5EF4-FFF2-40B4-BE49-F238E27FC236}">
                        <a16:creationId xmlns:a16="http://schemas.microsoft.com/office/drawing/2014/main" id="{2F081FFB-4AE6-4315-8014-336066D5DDB8}"/>
                      </a:ext>
                    </a:extLst>
                  </p:cNvPr>
                  <p:cNvSpPr/>
                  <p:nvPr/>
                </p:nvSpPr>
                <p:spPr>
                  <a:xfrm flipH="1">
                    <a:off x="10058402" y="3988094"/>
                    <a:ext cx="134223" cy="587229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9" name="그룹 78">
                  <a:extLst>
                    <a:ext uri="{FF2B5EF4-FFF2-40B4-BE49-F238E27FC236}">
                      <a16:creationId xmlns:a16="http://schemas.microsoft.com/office/drawing/2014/main" id="{57978F6A-8912-47D6-92A4-BA35922966CE}"/>
                    </a:ext>
                  </a:extLst>
                </p:cNvPr>
                <p:cNvGrpSpPr/>
                <p:nvPr/>
              </p:nvGrpSpPr>
              <p:grpSpPr>
                <a:xfrm flipV="1">
                  <a:off x="9924958" y="3976891"/>
                  <a:ext cx="136603" cy="587403"/>
                  <a:chOff x="10056022" y="3980777"/>
                  <a:chExt cx="136603" cy="587403"/>
                </a:xfrm>
              </p:grpSpPr>
              <p:sp>
                <p:nvSpPr>
                  <p:cNvPr id="80" name="원호 79">
                    <a:extLst>
                      <a:ext uri="{FF2B5EF4-FFF2-40B4-BE49-F238E27FC236}">
                        <a16:creationId xmlns:a16="http://schemas.microsoft.com/office/drawing/2014/main" id="{604D3FCE-DD3D-4C69-A27A-B17B1F04C108}"/>
                      </a:ext>
                    </a:extLst>
                  </p:cNvPr>
                  <p:cNvSpPr/>
                  <p:nvPr/>
                </p:nvSpPr>
                <p:spPr>
                  <a:xfrm>
                    <a:off x="10056022" y="3980777"/>
                    <a:ext cx="134223" cy="587229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1" name="원호 80">
                    <a:extLst>
                      <a:ext uri="{FF2B5EF4-FFF2-40B4-BE49-F238E27FC236}">
                        <a16:creationId xmlns:a16="http://schemas.microsoft.com/office/drawing/2014/main" id="{1C9640F9-CB31-4EC7-804D-DDC3576ABE5D}"/>
                      </a:ext>
                    </a:extLst>
                  </p:cNvPr>
                  <p:cNvSpPr/>
                  <p:nvPr/>
                </p:nvSpPr>
                <p:spPr>
                  <a:xfrm flipH="1">
                    <a:off x="10058402" y="3980951"/>
                    <a:ext cx="134223" cy="587229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AF024B81-0CA8-465D-8CE8-AC559A01E819}"/>
                  </a:ext>
                </a:extLst>
              </p:cNvPr>
              <p:cNvGrpSpPr/>
              <p:nvPr/>
            </p:nvGrpSpPr>
            <p:grpSpPr>
              <a:xfrm>
                <a:off x="10393059" y="5291185"/>
                <a:ext cx="267667" cy="201654"/>
                <a:chOff x="9924958" y="3976891"/>
                <a:chExt cx="267667" cy="598432"/>
              </a:xfrm>
            </p:grpSpPr>
            <p:grpSp>
              <p:nvGrpSpPr>
                <p:cNvPr id="85" name="그룹 84">
                  <a:extLst>
                    <a:ext uri="{FF2B5EF4-FFF2-40B4-BE49-F238E27FC236}">
                      <a16:creationId xmlns:a16="http://schemas.microsoft.com/office/drawing/2014/main" id="{DAD9B5F7-A521-45BB-8B94-2310385C479A}"/>
                    </a:ext>
                  </a:extLst>
                </p:cNvPr>
                <p:cNvGrpSpPr/>
                <p:nvPr/>
              </p:nvGrpSpPr>
              <p:grpSpPr>
                <a:xfrm>
                  <a:off x="10058401" y="3987752"/>
                  <a:ext cx="134224" cy="587571"/>
                  <a:chOff x="10058401" y="3987752"/>
                  <a:chExt cx="134224" cy="587571"/>
                </a:xfrm>
              </p:grpSpPr>
              <p:sp>
                <p:nvSpPr>
                  <p:cNvPr id="89" name="원호 88">
                    <a:extLst>
                      <a:ext uri="{FF2B5EF4-FFF2-40B4-BE49-F238E27FC236}">
                        <a16:creationId xmlns:a16="http://schemas.microsoft.com/office/drawing/2014/main" id="{60558CE7-CF18-4549-828D-9DBDC7509C64}"/>
                      </a:ext>
                    </a:extLst>
                  </p:cNvPr>
                  <p:cNvSpPr/>
                  <p:nvPr/>
                </p:nvSpPr>
                <p:spPr>
                  <a:xfrm>
                    <a:off x="10058401" y="3987752"/>
                    <a:ext cx="134223" cy="587229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0" name="원호 89">
                    <a:extLst>
                      <a:ext uri="{FF2B5EF4-FFF2-40B4-BE49-F238E27FC236}">
                        <a16:creationId xmlns:a16="http://schemas.microsoft.com/office/drawing/2014/main" id="{72B707EF-8AF7-487B-954A-03E7605916B8}"/>
                      </a:ext>
                    </a:extLst>
                  </p:cNvPr>
                  <p:cNvSpPr/>
                  <p:nvPr/>
                </p:nvSpPr>
                <p:spPr>
                  <a:xfrm flipH="1">
                    <a:off x="10058402" y="3988094"/>
                    <a:ext cx="134223" cy="587229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6" name="그룹 85">
                  <a:extLst>
                    <a:ext uri="{FF2B5EF4-FFF2-40B4-BE49-F238E27FC236}">
                      <a16:creationId xmlns:a16="http://schemas.microsoft.com/office/drawing/2014/main" id="{67C0FE86-07EC-416B-BCFF-67055C194C02}"/>
                    </a:ext>
                  </a:extLst>
                </p:cNvPr>
                <p:cNvGrpSpPr/>
                <p:nvPr/>
              </p:nvGrpSpPr>
              <p:grpSpPr>
                <a:xfrm flipV="1">
                  <a:off x="9924958" y="3976891"/>
                  <a:ext cx="136603" cy="587403"/>
                  <a:chOff x="10056022" y="3980777"/>
                  <a:chExt cx="136603" cy="587403"/>
                </a:xfrm>
              </p:grpSpPr>
              <p:sp>
                <p:nvSpPr>
                  <p:cNvPr id="87" name="원호 86">
                    <a:extLst>
                      <a:ext uri="{FF2B5EF4-FFF2-40B4-BE49-F238E27FC236}">
                        <a16:creationId xmlns:a16="http://schemas.microsoft.com/office/drawing/2014/main" id="{A5FF6201-2693-4594-BF3A-479213C8015D}"/>
                      </a:ext>
                    </a:extLst>
                  </p:cNvPr>
                  <p:cNvSpPr/>
                  <p:nvPr/>
                </p:nvSpPr>
                <p:spPr>
                  <a:xfrm>
                    <a:off x="10056022" y="3980777"/>
                    <a:ext cx="134223" cy="587229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" name="원호 87">
                    <a:extLst>
                      <a:ext uri="{FF2B5EF4-FFF2-40B4-BE49-F238E27FC236}">
                        <a16:creationId xmlns:a16="http://schemas.microsoft.com/office/drawing/2014/main" id="{FE9F0C2D-A6EE-4B41-818D-C4CB8FC5C53B}"/>
                      </a:ext>
                    </a:extLst>
                  </p:cNvPr>
                  <p:cNvSpPr/>
                  <p:nvPr/>
                </p:nvSpPr>
                <p:spPr>
                  <a:xfrm flipH="1">
                    <a:off x="10058402" y="3980951"/>
                    <a:ext cx="134223" cy="587229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D1AD39A5-7C54-43BB-A401-C432AD65012E}"/>
                  </a:ext>
                </a:extLst>
              </p:cNvPr>
              <p:cNvGrpSpPr/>
              <p:nvPr/>
            </p:nvGrpSpPr>
            <p:grpSpPr>
              <a:xfrm>
                <a:off x="10393059" y="5569831"/>
                <a:ext cx="267667" cy="201654"/>
                <a:chOff x="9924958" y="3976891"/>
                <a:chExt cx="267667" cy="598432"/>
              </a:xfrm>
            </p:grpSpPr>
            <p:grpSp>
              <p:nvGrpSpPr>
                <p:cNvPr id="92" name="그룹 91">
                  <a:extLst>
                    <a:ext uri="{FF2B5EF4-FFF2-40B4-BE49-F238E27FC236}">
                      <a16:creationId xmlns:a16="http://schemas.microsoft.com/office/drawing/2014/main" id="{04EB36DA-755A-44B8-AC4A-C06DDF94F0F6}"/>
                    </a:ext>
                  </a:extLst>
                </p:cNvPr>
                <p:cNvGrpSpPr/>
                <p:nvPr/>
              </p:nvGrpSpPr>
              <p:grpSpPr>
                <a:xfrm>
                  <a:off x="10058401" y="3987752"/>
                  <a:ext cx="134224" cy="587571"/>
                  <a:chOff x="10058401" y="3987752"/>
                  <a:chExt cx="134224" cy="587571"/>
                </a:xfrm>
              </p:grpSpPr>
              <p:sp>
                <p:nvSpPr>
                  <p:cNvPr id="96" name="원호 95">
                    <a:extLst>
                      <a:ext uri="{FF2B5EF4-FFF2-40B4-BE49-F238E27FC236}">
                        <a16:creationId xmlns:a16="http://schemas.microsoft.com/office/drawing/2014/main" id="{C025F3E9-A072-4CDA-92E4-CA412C3991CB}"/>
                      </a:ext>
                    </a:extLst>
                  </p:cNvPr>
                  <p:cNvSpPr/>
                  <p:nvPr/>
                </p:nvSpPr>
                <p:spPr>
                  <a:xfrm>
                    <a:off x="10058401" y="3987752"/>
                    <a:ext cx="134223" cy="587229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7" name="원호 96">
                    <a:extLst>
                      <a:ext uri="{FF2B5EF4-FFF2-40B4-BE49-F238E27FC236}">
                        <a16:creationId xmlns:a16="http://schemas.microsoft.com/office/drawing/2014/main" id="{1B2A03AD-17AC-494E-94B0-8A80C5E33E51}"/>
                      </a:ext>
                    </a:extLst>
                  </p:cNvPr>
                  <p:cNvSpPr/>
                  <p:nvPr/>
                </p:nvSpPr>
                <p:spPr>
                  <a:xfrm flipH="1">
                    <a:off x="10058402" y="3988094"/>
                    <a:ext cx="134223" cy="587229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3" name="그룹 92">
                  <a:extLst>
                    <a:ext uri="{FF2B5EF4-FFF2-40B4-BE49-F238E27FC236}">
                      <a16:creationId xmlns:a16="http://schemas.microsoft.com/office/drawing/2014/main" id="{E2A7099B-CAAE-4B88-BAEC-B2FDBE7024C8}"/>
                    </a:ext>
                  </a:extLst>
                </p:cNvPr>
                <p:cNvGrpSpPr/>
                <p:nvPr/>
              </p:nvGrpSpPr>
              <p:grpSpPr>
                <a:xfrm flipV="1">
                  <a:off x="9924958" y="3976891"/>
                  <a:ext cx="136603" cy="587403"/>
                  <a:chOff x="10056022" y="3980777"/>
                  <a:chExt cx="136603" cy="587403"/>
                </a:xfrm>
              </p:grpSpPr>
              <p:sp>
                <p:nvSpPr>
                  <p:cNvPr id="94" name="원호 93">
                    <a:extLst>
                      <a:ext uri="{FF2B5EF4-FFF2-40B4-BE49-F238E27FC236}">
                        <a16:creationId xmlns:a16="http://schemas.microsoft.com/office/drawing/2014/main" id="{F3921CBB-72CA-4608-B3F1-95181E569DF3}"/>
                      </a:ext>
                    </a:extLst>
                  </p:cNvPr>
                  <p:cNvSpPr/>
                  <p:nvPr/>
                </p:nvSpPr>
                <p:spPr>
                  <a:xfrm>
                    <a:off x="10056022" y="3980777"/>
                    <a:ext cx="134223" cy="587229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" name="원호 94">
                    <a:extLst>
                      <a:ext uri="{FF2B5EF4-FFF2-40B4-BE49-F238E27FC236}">
                        <a16:creationId xmlns:a16="http://schemas.microsoft.com/office/drawing/2014/main" id="{19877FBC-5183-4F0B-A238-D2010B718B69}"/>
                      </a:ext>
                    </a:extLst>
                  </p:cNvPr>
                  <p:cNvSpPr/>
                  <p:nvPr/>
                </p:nvSpPr>
                <p:spPr>
                  <a:xfrm flipH="1">
                    <a:off x="10058402" y="3980951"/>
                    <a:ext cx="134223" cy="587229"/>
                  </a:xfrm>
                  <a:prstGeom prst="arc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D90F0923-118E-4496-9ECC-8A2E124F0561}"/>
                </a:ext>
              </a:extLst>
            </p:cNvPr>
            <p:cNvGrpSpPr/>
            <p:nvPr/>
          </p:nvGrpSpPr>
          <p:grpSpPr>
            <a:xfrm>
              <a:off x="1397830" y="3943858"/>
              <a:ext cx="267667" cy="201654"/>
              <a:chOff x="9924958" y="3976891"/>
              <a:chExt cx="267667" cy="598432"/>
            </a:xfrm>
          </p:grpSpPr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F68FC16B-2F90-4E2C-B22A-63959CB76B9F}"/>
                  </a:ext>
                </a:extLst>
              </p:cNvPr>
              <p:cNvGrpSpPr/>
              <p:nvPr/>
            </p:nvGrpSpPr>
            <p:grpSpPr>
              <a:xfrm>
                <a:off x="10058401" y="3987752"/>
                <a:ext cx="134224" cy="587571"/>
                <a:chOff x="10058401" y="3987752"/>
                <a:chExt cx="134224" cy="587571"/>
              </a:xfrm>
            </p:grpSpPr>
            <p:sp>
              <p:nvSpPr>
                <p:cNvPr id="103" name="원호 102">
                  <a:extLst>
                    <a:ext uri="{FF2B5EF4-FFF2-40B4-BE49-F238E27FC236}">
                      <a16:creationId xmlns:a16="http://schemas.microsoft.com/office/drawing/2014/main" id="{03387CD5-0F77-45FA-96FC-81074B0C4847}"/>
                    </a:ext>
                  </a:extLst>
                </p:cNvPr>
                <p:cNvSpPr/>
                <p:nvPr/>
              </p:nvSpPr>
              <p:spPr>
                <a:xfrm>
                  <a:off x="10058401" y="3987752"/>
                  <a:ext cx="134223" cy="587229"/>
                </a:xfrm>
                <a:prstGeom prst="arc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원호 103">
                  <a:extLst>
                    <a:ext uri="{FF2B5EF4-FFF2-40B4-BE49-F238E27FC236}">
                      <a16:creationId xmlns:a16="http://schemas.microsoft.com/office/drawing/2014/main" id="{3B7C62B1-DEEF-4D4B-B876-0DB7ED3996FE}"/>
                    </a:ext>
                  </a:extLst>
                </p:cNvPr>
                <p:cNvSpPr/>
                <p:nvPr/>
              </p:nvSpPr>
              <p:spPr>
                <a:xfrm flipH="1">
                  <a:off x="10058402" y="3988094"/>
                  <a:ext cx="134223" cy="587229"/>
                </a:xfrm>
                <a:prstGeom prst="arc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51B6ED36-B883-4E1F-9E85-1691214C9225}"/>
                  </a:ext>
                </a:extLst>
              </p:cNvPr>
              <p:cNvGrpSpPr/>
              <p:nvPr/>
            </p:nvGrpSpPr>
            <p:grpSpPr>
              <a:xfrm flipV="1">
                <a:off x="9924958" y="3976891"/>
                <a:ext cx="136603" cy="587403"/>
                <a:chOff x="10056022" y="3980777"/>
                <a:chExt cx="136603" cy="587403"/>
              </a:xfrm>
            </p:grpSpPr>
            <p:sp>
              <p:nvSpPr>
                <p:cNvPr id="101" name="원호 100">
                  <a:extLst>
                    <a:ext uri="{FF2B5EF4-FFF2-40B4-BE49-F238E27FC236}">
                      <a16:creationId xmlns:a16="http://schemas.microsoft.com/office/drawing/2014/main" id="{F81BFBE6-C573-4C09-985E-98E91CC12FE8}"/>
                    </a:ext>
                  </a:extLst>
                </p:cNvPr>
                <p:cNvSpPr/>
                <p:nvPr/>
              </p:nvSpPr>
              <p:spPr>
                <a:xfrm>
                  <a:off x="10056022" y="3980777"/>
                  <a:ext cx="134223" cy="587229"/>
                </a:xfrm>
                <a:prstGeom prst="arc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원호 101">
                  <a:extLst>
                    <a:ext uri="{FF2B5EF4-FFF2-40B4-BE49-F238E27FC236}">
                      <a16:creationId xmlns:a16="http://schemas.microsoft.com/office/drawing/2014/main" id="{653B4D20-9333-4FEF-8E85-451962E3226C}"/>
                    </a:ext>
                  </a:extLst>
                </p:cNvPr>
                <p:cNvSpPr/>
                <p:nvPr/>
              </p:nvSpPr>
              <p:spPr>
                <a:xfrm flipH="1">
                  <a:off x="10058402" y="3980951"/>
                  <a:ext cx="134223" cy="587229"/>
                </a:xfrm>
                <a:prstGeom prst="arc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14D6F88-3945-49DA-964A-22EC25E9A101}"/>
                </a:ext>
              </a:extLst>
            </p:cNvPr>
            <p:cNvSpPr txBox="1"/>
            <p:nvPr/>
          </p:nvSpPr>
          <p:spPr>
            <a:xfrm>
              <a:off x="1855795" y="3897097"/>
              <a:ext cx="1379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Software thread</a:t>
              </a:r>
              <a:endParaRPr lang="ko-KR" altLang="en-US" sz="1100" b="1" dirty="0"/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BA9070D4-A3DA-4276-9E99-987135B56EDE}"/>
                </a:ext>
              </a:extLst>
            </p:cNvPr>
            <p:cNvGrpSpPr/>
            <p:nvPr/>
          </p:nvGrpSpPr>
          <p:grpSpPr>
            <a:xfrm>
              <a:off x="8944254" y="4289487"/>
              <a:ext cx="1426968" cy="748314"/>
              <a:chOff x="8944254" y="4162728"/>
              <a:chExt cx="1426968" cy="748314"/>
            </a:xfrm>
          </p:grpSpPr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DF48D64-08F4-4961-893F-4608477E924A}"/>
                  </a:ext>
                </a:extLst>
              </p:cNvPr>
              <p:cNvSpPr txBox="1"/>
              <p:nvPr/>
            </p:nvSpPr>
            <p:spPr>
              <a:xfrm>
                <a:off x="8944254" y="4162728"/>
                <a:ext cx="1426968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b="1" dirty="0"/>
                  <a:t>OS</a:t>
                </a:r>
              </a:p>
              <a:p>
                <a:pPr algn="ctr"/>
                <a:r>
                  <a:rPr lang="en-US" altLang="ko-KR" b="1" dirty="0"/>
                  <a:t>Scheduling</a:t>
                </a:r>
                <a:endParaRPr lang="ko-KR" altLang="en-US" b="1" dirty="0"/>
              </a:p>
            </p:txBody>
          </p:sp>
          <p:sp>
            <p:nvSpPr>
              <p:cNvPr id="115" name="화살표: 왼쪽/오른쪽 114">
                <a:extLst>
                  <a:ext uri="{FF2B5EF4-FFF2-40B4-BE49-F238E27FC236}">
                    <a16:creationId xmlns:a16="http://schemas.microsoft.com/office/drawing/2014/main" id="{6EE65B54-7397-4E5D-BB7B-8708402930F6}"/>
                  </a:ext>
                </a:extLst>
              </p:cNvPr>
              <p:cNvSpPr/>
              <p:nvPr/>
            </p:nvSpPr>
            <p:spPr>
              <a:xfrm>
                <a:off x="9036368" y="4806554"/>
                <a:ext cx="1289516" cy="104488"/>
              </a:xfrm>
              <a:prstGeom prst="leftRightArrow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6867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CPU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스케줄링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EB857-673C-41E2-A371-A25B23622DB5}"/>
              </a:ext>
            </a:extLst>
          </p:cNvPr>
          <p:cNvSpPr txBox="1"/>
          <p:nvPr/>
        </p:nvSpPr>
        <p:spPr>
          <a:xfrm>
            <a:off x="341152" y="815559"/>
            <a:ext cx="54500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Multilevel Feedback Queue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D86F0F-C6A1-4ACA-85A3-EA7E58E0F0BD}"/>
              </a:ext>
            </a:extLst>
          </p:cNvPr>
          <p:cNvSpPr txBox="1"/>
          <p:nvPr/>
        </p:nvSpPr>
        <p:spPr>
          <a:xfrm>
            <a:off x="683703" y="1243581"/>
            <a:ext cx="1082459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큐를 두어 대기 프로세스를 관리한다는 것이 특징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프로세스는 가장 위의 큐에서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점유 대기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대기 시간이 길어질 경우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 큐로 이동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큐마다 서로 다른 방식의 정책을 적용할 수 있음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2BD85E95-2E61-412F-8483-5633611E5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779014"/>
            <a:ext cx="904875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986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6E8E34-3DC2-429F-B09D-E8C08CF4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0D73EF-E1C1-40F6-9525-94139D1E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21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5375CDB-7986-4D17-B3E6-007B18DB3EA1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88A096-0D69-4129-89BC-EA878EDE328C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83DF51-F71B-4954-9073-C4760413B176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Reference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A5D486-6F0F-44B8-B47A-C64B5E26E90C}"/>
              </a:ext>
            </a:extLst>
          </p:cNvPr>
          <p:cNvSpPr txBox="1"/>
          <p:nvPr/>
        </p:nvSpPr>
        <p:spPr>
          <a:xfrm>
            <a:off x="341152" y="884930"/>
            <a:ext cx="321717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Reference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B2065A-AF99-4F6F-8F32-ED4242D4E81F}"/>
              </a:ext>
            </a:extLst>
          </p:cNvPr>
          <p:cNvSpPr txBox="1"/>
          <p:nvPr/>
        </p:nvSpPr>
        <p:spPr>
          <a:xfrm>
            <a:off x="953550" y="1346539"/>
            <a:ext cx="10824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기술 면접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: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OS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운영체제란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?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운영체제 면접 예상 질문과 답변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405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인터럽트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EB857-673C-41E2-A371-A25B23622DB5}"/>
              </a:ext>
            </a:extLst>
          </p:cNvPr>
          <p:cNvSpPr txBox="1"/>
          <p:nvPr/>
        </p:nvSpPr>
        <p:spPr>
          <a:xfrm>
            <a:off x="341152" y="815559"/>
            <a:ext cx="54500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인터럽트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(Interrupt)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C49154-8CF2-4C5C-8F21-AFA34C5B0C30}"/>
              </a:ext>
            </a:extLst>
          </p:cNvPr>
          <p:cNvSpPr txBox="1"/>
          <p:nvPr/>
        </p:nvSpPr>
        <p:spPr>
          <a:xfrm>
            <a:off x="683703" y="1203390"/>
            <a:ext cx="10824594" cy="5096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프로그램을 실행하고 있을 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하드웨어 장치 사용이나 예외상항 처리가 필요한 경우 이를 알리는 것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en-US" altLang="ko-KR" sz="1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 인터럽트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(External Interrupt)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전원 이상 인터럽트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Power fail interrupt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파워 이상 등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기계 착오 인터럽트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Machine check interrupt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 CPU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기능적 오류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 인터럽트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External interrupt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자원이 할당된 시간이 다 끝난 경우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키보드로 인터럽트 키를 누른 경우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(ex: Ctrl + Alt + Delete)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입출력 인터럽트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I/O interrupt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endParaRPr lang="en-US" altLang="ko-KR" sz="105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인터럽트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(Internal Interrupt)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잘못된 명령이나 데이터를 사용할 때 발생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Trap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 불림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검사 인터럽트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(Program check interrupt)</a:t>
            </a: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Division by zero</a:t>
            </a: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Overflow/Underflow</a:t>
            </a:r>
          </a:p>
          <a:p>
            <a:pPr marL="1200150" lvl="2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Various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70098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인터럽트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EB857-673C-41E2-A371-A25B23622DB5}"/>
              </a:ext>
            </a:extLst>
          </p:cNvPr>
          <p:cNvSpPr txBox="1"/>
          <p:nvPr/>
        </p:nvSpPr>
        <p:spPr>
          <a:xfrm>
            <a:off x="341152" y="815559"/>
            <a:ext cx="54500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인터럽트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(Interrupt)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C49154-8CF2-4C5C-8F21-AFA34C5B0C30}"/>
              </a:ext>
            </a:extLst>
          </p:cNvPr>
          <p:cNvSpPr txBox="1"/>
          <p:nvPr/>
        </p:nvSpPr>
        <p:spPr>
          <a:xfrm>
            <a:off x="683703" y="1203390"/>
            <a:ext cx="10824594" cy="974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 인터럽트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(Software Interrupt)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처리 중 명령 요청에 의해 발생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감시 프로그램 호출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(Supervisor Call, SVC)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동작을 수행하는 경우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46013-29B1-4D06-AC63-AAB5EFA9EF7B}"/>
              </a:ext>
            </a:extLst>
          </p:cNvPr>
          <p:cNvSpPr txBox="1"/>
          <p:nvPr/>
        </p:nvSpPr>
        <p:spPr>
          <a:xfrm>
            <a:off x="341152" y="2400696"/>
            <a:ext cx="54500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인터럽트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(Interrupt)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70FB40-BAF3-4F2A-90E0-6C33BCC48C3B}"/>
              </a:ext>
            </a:extLst>
          </p:cNvPr>
          <p:cNvSpPr txBox="1"/>
          <p:nvPr/>
        </p:nvSpPr>
        <p:spPr>
          <a:xfrm>
            <a:off x="683703" y="2788527"/>
            <a:ext cx="10824594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Process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실행 중 디스크에서 데이터를 읽어오는 명령을 받았다고 가정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Process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dirty="0">
                <a:highlight>
                  <a:srgbClr val="C0C0C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 call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통해 인터럽트 발생시킴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현재 진행 중인 기계어 코드까지 완료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현재까지 수행 중이던 상태를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PCB(Process Control Block)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저장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PC(Program Counter, IP)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다음에 실행할 명령 주소를 저장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인터럽트 벡터를 읽고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ISR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주소를 얻어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ISR(Interrupt Service Routine)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점프하여 루틴을 실행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코드를 실행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일을 다 처리하면 다시 레지스터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모드비트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복원함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ISR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끝에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IRET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명령어에 의해 인터럽트가 해제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복원하여 이전 실행 위치로 복원함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841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이중모드와 보호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08620-77F2-461D-A03C-82174D3B840E}"/>
              </a:ext>
            </a:extLst>
          </p:cNvPr>
          <p:cNvSpPr txBox="1"/>
          <p:nvPr/>
        </p:nvSpPr>
        <p:spPr>
          <a:xfrm>
            <a:off x="341152" y="817818"/>
            <a:ext cx="54500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이중모드 등장배경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DB65D7-3D1F-4F48-A0FC-51484EA735E3}"/>
              </a:ext>
            </a:extLst>
          </p:cNvPr>
          <p:cNvSpPr txBox="1"/>
          <p:nvPr/>
        </p:nvSpPr>
        <p:spPr>
          <a:xfrm>
            <a:off x="683703" y="1265772"/>
            <a:ext cx="1082459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컴퓨터 환경은 여러 사람이 동시에 한 컴퓨터를 사용하는 구조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하나의 컴퓨터 내에서도 여러 프로그램이 수행되는 경우가 다수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다중 프로그래밍 시스템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이런 경우 특정 컴퓨터나 프로그램의 </a:t>
            </a:r>
            <a:r>
              <a: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잘못된 동작</a:t>
            </a:r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dirty="0">
                <a:solidFill>
                  <a:srgbClr val="FF0000"/>
                </a:solidFill>
                <a:highlight>
                  <a:srgbClr val="C0C0C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STOP</a:t>
            </a:r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highlight>
                  <a:srgbClr val="C0C0C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HALT</a:t>
            </a:r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highlight>
                  <a:srgbClr val="C0C0C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RESET</a:t>
            </a:r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</a:t>
            </a:r>
            <a:r>
              <a: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개체가 영향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주는 위험 존재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 사용자가 위와 같은 치명적 명령어 요청을 통해 문제를 발생하는 것을  예방하기 위해 등장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EB857-673C-41E2-A371-A25B23622DB5}"/>
              </a:ext>
            </a:extLst>
          </p:cNvPr>
          <p:cNvSpPr txBox="1"/>
          <p:nvPr/>
        </p:nvSpPr>
        <p:spPr>
          <a:xfrm>
            <a:off x="341152" y="2753416"/>
            <a:ext cx="54500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이중모드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(Dual-mode operation)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C49154-8CF2-4C5C-8F21-AFA34C5B0C30}"/>
              </a:ext>
            </a:extLst>
          </p:cNvPr>
          <p:cNvSpPr txBox="1"/>
          <p:nvPr/>
        </p:nvSpPr>
        <p:spPr>
          <a:xfrm>
            <a:off x="683703" y="3231772"/>
            <a:ext cx="10824594" cy="215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(User)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제어권이 사용자에게 있으며 사용자 수준의 코드가 수행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(Supervisor)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제어권이 운영체제에 있으며 운영체제 코드가 수행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모드를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모드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(System mode)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모니터 모드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(Monitor mode)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특권 모드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(Privileged mode)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부르는 경우도 있음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특권 명령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(Privileged instruction)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특권 모드에서만 내릴 수 있는 명령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highlight>
                  <a:srgbClr val="C0C0C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STOP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dirty="0">
                <a:highlight>
                  <a:srgbClr val="C0C0C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HALT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dirty="0">
                <a:highlight>
                  <a:srgbClr val="C0C0C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RESET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dirty="0">
                <a:highlight>
                  <a:srgbClr val="C0C0C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SET_TIMER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모드에서 특권 명령 사용 시 </a:t>
            </a:r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</a:t>
            </a:r>
            <a:r>
              <a: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내부 인터럽트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요청 프로그램을 </a:t>
            </a:r>
            <a:r>
              <a: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강제 종료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하여 문제 발생 방지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83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이중모드와 보호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EB857-673C-41E2-A371-A25B23622DB5}"/>
              </a:ext>
            </a:extLst>
          </p:cNvPr>
          <p:cNvSpPr txBox="1"/>
          <p:nvPr/>
        </p:nvSpPr>
        <p:spPr>
          <a:xfrm>
            <a:off x="341152" y="815559"/>
            <a:ext cx="54500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이중모드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(Dual-mode operation)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C49154-8CF2-4C5C-8F21-AFA34C5B0C30}"/>
              </a:ext>
            </a:extLst>
          </p:cNvPr>
          <p:cNvSpPr txBox="1"/>
          <p:nvPr/>
        </p:nvSpPr>
        <p:spPr>
          <a:xfrm>
            <a:off x="683703" y="1243581"/>
            <a:ext cx="1082459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모드 비트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(mode bit)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이중모드는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레지스터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(register)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비트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(bit)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플래그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(flag)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나타냄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highlight>
                  <a:srgbClr val="C0C0C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모드 비트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highlight>
                  <a:srgbClr val="C0C0C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이면 사용자 수준 코드를 수행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highlight>
                  <a:srgbClr val="C0C0C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모드 비트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highlight>
                  <a:srgbClr val="C0C0C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이면 운영체제 수준 코드를 수행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BDF741-9835-4788-A755-A5AEA0CCB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2" y="2604711"/>
            <a:ext cx="89058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5F9AFA-29A7-4AD2-9127-A67AC9804211}"/>
              </a:ext>
            </a:extLst>
          </p:cNvPr>
          <p:cNvSpPr txBox="1"/>
          <p:nvPr/>
        </p:nvSpPr>
        <p:spPr>
          <a:xfrm>
            <a:off x="683702" y="4509012"/>
            <a:ext cx="10824594" cy="974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사용자의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하드웨어 자원 접근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위험 동작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→ 모두 관리자 모드로 처리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하드웨어 자원 접근이 필요한 경우 애플리케이션은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 인터럽트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발생시켜 운영체제에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위임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위와 같이 하드웨어 자원 관리 및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보호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효율적 프로그램 실행을 위한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세 종류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Interrupt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존재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680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이중모드와 보호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EB857-673C-41E2-A371-A25B23622DB5}"/>
              </a:ext>
            </a:extLst>
          </p:cNvPr>
          <p:cNvSpPr txBox="1"/>
          <p:nvPr/>
        </p:nvSpPr>
        <p:spPr>
          <a:xfrm>
            <a:off x="341152" y="815559"/>
            <a:ext cx="54500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하드웨어 보호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(Hardware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protection)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C49154-8CF2-4C5C-8F21-AFA34C5B0C30}"/>
              </a:ext>
            </a:extLst>
          </p:cNvPr>
          <p:cNvSpPr txBox="1"/>
          <p:nvPr/>
        </p:nvSpPr>
        <p:spPr>
          <a:xfrm>
            <a:off x="683703" y="1243581"/>
            <a:ext cx="10824594" cy="3698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운영체제의 보호 대상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입출력 장치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입출력 장치 보호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highlight>
                  <a:srgbClr val="C0C0C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dirty="0">
                <a:highlight>
                  <a:srgbClr val="C0C0C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out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과 같은 입출력 명령을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특권 명령으로 설정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하여 혼선 발생 예방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 보호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MMU(Memory Management Unit)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사용해 범위를 넘어가는 접근 방지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보호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사용자의 실수 또는 고의로 인한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독점을 방지 필요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Timer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두어 일정 시간이 지나면 타이머 인터럽트를 발생시킴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인터럽트 발생 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이동하고 각 프로그램의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점유 시간을 측정해 적절히 분배되도록 조정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805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이중모드와 보호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EB857-673C-41E2-A371-A25B23622DB5}"/>
              </a:ext>
            </a:extLst>
          </p:cNvPr>
          <p:cNvSpPr txBox="1"/>
          <p:nvPr/>
        </p:nvSpPr>
        <p:spPr>
          <a:xfrm>
            <a:off x="341152" y="815559"/>
            <a:ext cx="54500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메모리 보호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C3CD9B6-B56A-4C8D-9600-94D8E030BC36}"/>
              </a:ext>
            </a:extLst>
          </p:cNvPr>
          <p:cNvGrpSpPr/>
          <p:nvPr/>
        </p:nvGrpSpPr>
        <p:grpSpPr>
          <a:xfrm>
            <a:off x="1486293" y="2562113"/>
            <a:ext cx="9219413" cy="3427182"/>
            <a:chOff x="1328432" y="1740751"/>
            <a:chExt cx="9219413" cy="342718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1CC849A-9235-419D-8E41-B95E041E8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8432" y="1740751"/>
              <a:ext cx="3771900" cy="330517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E7604FA-0036-443E-890D-AA743CB46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4995" y="1824658"/>
              <a:ext cx="3752850" cy="3343275"/>
            </a:xfrm>
            <a:prstGeom prst="rect">
              <a:avLst/>
            </a:prstGeom>
          </p:spPr>
        </p:pic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3EA5295D-0CF3-45F6-93D4-A0BF4C110907}"/>
                </a:ext>
              </a:extLst>
            </p:cNvPr>
            <p:cNvSpPr/>
            <p:nvPr/>
          </p:nvSpPr>
          <p:spPr>
            <a:xfrm>
              <a:off x="5718364" y="2998016"/>
              <a:ext cx="458598" cy="29151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1D86F0F-C6A1-4ACA-85A3-EA7E58E0F0BD}"/>
              </a:ext>
            </a:extLst>
          </p:cNvPr>
          <p:cNvSpPr txBox="1"/>
          <p:nvPr/>
        </p:nvSpPr>
        <p:spPr>
          <a:xfrm>
            <a:off x="683703" y="1243581"/>
            <a:ext cx="1082459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개의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메모리에 존재하는 경우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address bus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메모리 주소에 접근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프로그램은 프로그램에 할당된 메모리 주소 범위 안의 경우에만 접근할 수 있음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Address bus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중간에 설치된 하드웨어 칩인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MMU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통과를 결정함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82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A87D6F-B85B-4C0B-9076-690D3D0ACFC0}"/>
              </a:ext>
            </a:extLst>
          </p:cNvPr>
          <p:cNvCxnSpPr>
            <a:cxnSpLocks/>
          </p:cNvCxnSpPr>
          <p:nvPr/>
        </p:nvCxnSpPr>
        <p:spPr>
          <a:xfrm>
            <a:off x="341152" y="562062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05AB0D7-FB87-4D39-83C6-F12E2D45A8D1}"/>
              </a:ext>
            </a:extLst>
          </p:cNvPr>
          <p:cNvCxnSpPr>
            <a:cxnSpLocks/>
          </p:cNvCxnSpPr>
          <p:nvPr/>
        </p:nvCxnSpPr>
        <p:spPr>
          <a:xfrm>
            <a:off x="341152" y="6308521"/>
            <a:ext cx="11509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7B7677-E18C-404E-8B6F-8A48D6BD0C03}"/>
              </a:ext>
            </a:extLst>
          </p:cNvPr>
          <p:cNvSpPr txBox="1"/>
          <p:nvPr/>
        </p:nvSpPr>
        <p:spPr>
          <a:xfrm>
            <a:off x="332764" y="151002"/>
            <a:ext cx="5763236" cy="369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Operating System: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프로세스 관리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6A990-649E-4E92-A636-3B79F6F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SAMSUNG DS - CS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22F17-AA0E-4921-85B5-9388A83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63D2-9D53-4380-A1CC-4D91B3F8C29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EB857-673C-41E2-A371-A25B23622DB5}"/>
              </a:ext>
            </a:extLst>
          </p:cNvPr>
          <p:cNvSpPr txBox="1"/>
          <p:nvPr/>
        </p:nvSpPr>
        <p:spPr>
          <a:xfrm>
            <a:off x="341152" y="815559"/>
            <a:ext cx="54500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프로세스 상태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D86F0F-C6A1-4ACA-85A3-EA7E58E0F0BD}"/>
              </a:ext>
            </a:extLst>
          </p:cNvPr>
          <p:cNvSpPr txBox="1"/>
          <p:nvPr/>
        </p:nvSpPr>
        <p:spPr>
          <a:xfrm>
            <a:off x="683703" y="1243581"/>
            <a:ext cx="10824594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프로그램이 메인 메모리에 할당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Ready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할당된 프로그램이 초기화와 같은 작업을 통해 실행되기 위한 모든 준비를 마침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Running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CPU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해당 프로세스를 실행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Waiting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프로세스가 끝나지 않은 시점에서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I/O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인해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사용하지 않고 다른 작업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Terminated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프로세스가 완전히 종료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38B1455-9277-425A-B68A-7AE8FE9DC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233623"/>
            <a:ext cx="89535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5A56D6-EC57-47EC-B961-7E261669C133}"/>
              </a:ext>
            </a:extLst>
          </p:cNvPr>
          <p:cNvSpPr txBox="1"/>
          <p:nvPr/>
        </p:nvSpPr>
        <p:spPr>
          <a:xfrm>
            <a:off x="4420998" y="5347037"/>
            <a:ext cx="3145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프로세스 상태 전이도</a:t>
            </a:r>
            <a:r>
              <a:rPr lang="en-US" altLang="ko-KR" sz="1100" b="1" dirty="0"/>
              <a:t>]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5849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2676</TotalTime>
  <Words>1805</Words>
  <Application>Microsoft Office PowerPoint</Application>
  <PresentationFormat>와이드스크린</PresentationFormat>
  <Paragraphs>337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Cambria Math</vt:lpstr>
      <vt:lpstr>배달의민족 도현</vt:lpstr>
      <vt:lpstr>맑은 고딕</vt:lpstr>
      <vt:lpstr>Arial</vt:lpstr>
      <vt:lpstr>나눔바른고딕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 철황</dc:creator>
  <cp:lastModifiedBy>원 철황</cp:lastModifiedBy>
  <cp:revision>331</cp:revision>
  <dcterms:created xsi:type="dcterms:W3CDTF">2021-05-23T02:34:49Z</dcterms:created>
  <dcterms:modified xsi:type="dcterms:W3CDTF">2021-05-26T09:55:13Z</dcterms:modified>
</cp:coreProperties>
</file>