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65" r:id="rId2"/>
    <p:sldId id="259" r:id="rId3"/>
    <p:sldId id="266" r:id="rId4"/>
    <p:sldId id="267" r:id="rId5"/>
    <p:sldId id="269" r:id="rId6"/>
    <p:sldId id="268" r:id="rId7"/>
    <p:sldId id="271" r:id="rId8"/>
    <p:sldId id="270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58" r:id="rId21"/>
  </p:sldIdLst>
  <p:sldSz cx="12192000" cy="6858000"/>
  <p:notesSz cx="6858000" cy="9144000"/>
  <p:embeddedFontLst>
    <p:embeddedFont>
      <p:font typeface="나눔바른고딕" panose="020B0603020101020101" pitchFamily="50" charset="-127"/>
      <p:regular r:id="rId23"/>
      <p:bold r:id="rId24"/>
    </p:embeddedFont>
    <p:embeddedFont>
      <p:font typeface="맑은 고딕" panose="020B0503020000020004" pitchFamily="50" charset="-127"/>
      <p:regular r:id="rId25"/>
      <p:bold r:id="rId26"/>
    </p:embeddedFont>
    <p:embeddedFont>
      <p:font typeface="배달의민족 도현" panose="020B0600000101010101" pitchFamily="50" charset="-127"/>
      <p:regular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1B4B2D-224E-45E6-94BE-B6C5597E986C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F4C241-724E-4B7C-A79A-03F4B18DDB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363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D1409C-6E86-4586-885C-CC95D11A2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938FD9-F47B-45D1-B658-A14193F36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7A5C91-0293-414C-B7D5-9AF1B351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A270-26F7-4496-B6F6-8AEC490D287D}" type="datetime1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E0E865-4655-44B6-816C-C77B388C4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FF818E-C6B1-4128-8E18-F520463A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102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9BBAA2-CAE0-45E9-9AAD-4092394DA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1CA2C8-489C-4246-97E1-A04751678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827ED0-7EF1-480E-BE28-DD97C90A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DA7C-92A1-4E47-B59C-7E55FF90BDB2}" type="datetime1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DE67B1-F0E0-4D37-87EB-1A4D84B44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9F6532-EC33-4BDF-A06E-415AF1D31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577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335F5F-FE25-48F8-B0BB-5BB3A34958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746FC7-7821-40D3-ABD4-AFDA83FA6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C6E012-67F2-4705-9FEA-4B54C0083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27CF-2167-452C-AA1B-EF30321D164F}" type="datetime1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278D0-5333-4AE9-A595-EE19854C7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79089D-D384-4BDF-900F-5E7305C5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75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25DB4-50D0-4A7E-AB32-ABB6A1971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C91111-A78C-409B-B231-33D73451B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3CA56C-A49C-4173-81A0-1AA71E21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3DAA-C394-4952-B4C7-976D5C325DEF}" type="datetime1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75C9F6-7255-4D85-98FD-6E3421536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47E7DF-4D45-4796-BCB8-501A3CEFE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844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3661DA-1029-4129-8814-860F6C0F1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72CAC1-5249-4B98-A77E-E5B0D4192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161B34-C28B-4477-9CAF-7FC1E7A40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F0B0-75D9-4362-9091-A1620EAF3C67}" type="datetime1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D16135-540C-4C57-8346-0AAC489AB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B50230-CCDE-4A9E-ACAE-10F138A1A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381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852EF7-540D-4FE9-857E-420628B57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059EE3-B5A8-4CFE-996B-0104A15551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605124-D6F1-4579-9679-BC8831D83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CDD7EF-3E7E-427D-A1FF-D7E65E0C4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D4DD-3D0A-42E0-BF7E-63FB28241E5A}" type="datetime1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93D1C2-31D1-4689-A07F-552C6045B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466DB0-ED59-4A23-9A1C-0A58A91DF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17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C24AF-9AB7-4F0A-8809-F0FE73C00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EA797B-323C-4719-ABCB-2A0CCD655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F157B2-44C7-4857-B810-6FF0719E1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BCAABE9-5FA5-45E5-B3A4-9D05398C1E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BAE10F-95E1-4388-AC16-F77D03F971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EF9892-7096-4792-8940-51E520DB4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C523-95B5-49C5-AAE1-ED4EADCE9A69}" type="datetime1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D4879D-CFE5-4CC1-99BB-7E0E4D21A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208389-144B-45CE-904A-B36D6510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947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39BC6-EEAA-40AF-A594-115589B99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C9FFD9-074A-41E2-9F37-529DD6304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A721-E4EF-469A-A602-C5676C49BBC8}" type="datetime1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15739E-F614-44C3-AC9C-B1C9DB34C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05C8A4-1D61-4DB8-8BCB-113B588FD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083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F2CC31-67BD-4EF4-A688-15319413E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17A6-6BF0-4EB0-8AA9-E5415CE96D33}" type="datetime1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C7FDBF-B934-4D86-8354-3BEB26DE1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D8DCC0-639D-4871-BCEB-5E864CA2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885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51086-B3AB-4646-B801-D1EFC4D06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8009CE-0EC2-4DED-8568-0D1000306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F22BB7-8F0E-4DF4-AB75-4F94A3D17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FD6054-2795-459C-A815-1DA13F2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764D-E483-43DC-923A-751E06C0B1AE}" type="datetime1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B10329-CE55-46A4-BE6A-7D350B7EF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58958E-0FE0-4062-884B-3154772A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484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50ECE-5019-4FEF-9A7A-CAFEBA0E9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B74865-EADB-4C93-99E0-9832B95DC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F298FD-A272-49D9-8E80-845224AD5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277C9C-7AAF-43DE-89F5-B7C59FDAD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CE32-6A19-4F7A-982F-F504993AE0C0}" type="datetime1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B488F0-3310-4967-AEBA-57C20C328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A22D48-D90A-4371-86E9-8347CFAC5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523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BDF13E-F337-45E8-9D07-373AAFF3C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1F0123-9321-457C-81FA-B18D35BD7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FF156B-AB2D-402B-9B6B-179B91F94C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2B776-8E2E-49BD-921C-AB3C2B220833}" type="datetime1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B8FF10-7B9C-401F-A980-4082BE4A0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4944C3-E120-4996-A8CA-A7BC92729D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B63D2-9D53-4380-A1CC-4D91B3F8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14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velog.io/@codemcd/%EC%9A%B4%EC%98%81%EC%B2%B4%EC%A0%9COS-1.-%EC%9A%B4%EC%98%81%EC%B2%B4%EC%A0%9C%EB%9E%80" TargetMode="External"/><Relationship Id="rId7" Type="http://schemas.openxmlformats.org/officeDocument/2006/relationships/hyperlink" Target="https://velog.io/@codemcd/%EC%9A%B4%EC%98%81%EC%B2%B4%EC%A0%9COS-10.-%ED%94%84%EB%A1%9C%EC%84%B8%EC%8A%A4-%EB%8F%99%EA%B8%B0%ED%99%94-3" TargetMode="External"/><Relationship Id="rId2" Type="http://schemas.openxmlformats.org/officeDocument/2006/relationships/hyperlink" Target="https://github.com/WeareSoft/tech-interview/blob/master/contents/os.m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elog.io/@codemcd/%EC%9A%B4%EC%98%81%EC%B2%B4%EC%A0%9COS-9.-%ED%94%84%EB%A1%9C%EC%84%B8%EC%8A%A4-%EB%8F%99%EA%B8%B0%ED%99%94-2" TargetMode="External"/><Relationship Id="rId5" Type="http://schemas.openxmlformats.org/officeDocument/2006/relationships/hyperlink" Target="https://velog.io/@codemcd/%EC%9A%B4%EC%98%81%EC%B2%B4%EC%A0%9COS-8.-%ED%94%84%EB%A1%9C%EC%84%B8%EC%8A%A4-%EB%8F%99%EA%B8%B0%ED%99%94-1" TargetMode="External"/><Relationship Id="rId4" Type="http://schemas.openxmlformats.org/officeDocument/2006/relationships/hyperlink" Target="https://hyonee.tistory.com/95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n.wikipedia.org/wiki/Test-and-set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7B7677-E18C-404E-8B6F-8A48D6BD0C03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Operating System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8D5326-108F-47F0-8F1F-0944896D41DE}"/>
              </a:ext>
            </a:extLst>
          </p:cNvPr>
          <p:cNvSpPr txBox="1"/>
          <p:nvPr/>
        </p:nvSpPr>
        <p:spPr>
          <a:xfrm>
            <a:off x="2231472" y="2386747"/>
            <a:ext cx="736553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CS </a:t>
            </a:r>
            <a:r>
              <a:rPr lang="ko-KR" altLang="en-US" sz="3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스터디 </a:t>
            </a:r>
            <a:r>
              <a:rPr lang="en-US" altLang="ko-KR" sz="3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OS(3)</a:t>
            </a:r>
            <a:endParaRPr lang="ko-KR" altLang="en-US" sz="3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A35A79-888F-4DDE-B42D-AC61CD0DC60A}"/>
              </a:ext>
            </a:extLst>
          </p:cNvPr>
          <p:cNvSpPr txBox="1"/>
          <p:nvPr/>
        </p:nvSpPr>
        <p:spPr>
          <a:xfrm>
            <a:off x="2231472" y="3180000"/>
            <a:ext cx="7365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DIT/SW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509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7B7677-E18C-404E-8B6F-8A48D6BD0C03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Operating System: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프로세스 동기화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342A96-982F-4AF6-8BF9-B469973A8224}"/>
              </a:ext>
            </a:extLst>
          </p:cNvPr>
          <p:cNvSpPr txBox="1"/>
          <p:nvPr/>
        </p:nvSpPr>
        <p:spPr>
          <a:xfrm>
            <a:off x="341151" y="817818"/>
            <a:ext cx="58667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전통적 동기화 예제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Dining Philosopher Problem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9B696D-12EB-4136-8FAC-802F381FDB77}"/>
              </a:ext>
            </a:extLst>
          </p:cNvPr>
          <p:cNvSpPr txBox="1"/>
          <p:nvPr/>
        </p:nvSpPr>
        <p:spPr>
          <a:xfrm>
            <a:off x="683703" y="1265772"/>
            <a:ext cx="10824594" cy="671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원형 테이블에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명의 철학자와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젓가락이 있는 상황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식사를 하기 위해서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젓가락 자원을 가져야 가능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6B3DF16-2890-48A8-9C38-4E26FB77C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313" y="2046281"/>
            <a:ext cx="7421373" cy="276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6AB4A40-511B-4D9C-8F5A-60F461656EA2}"/>
              </a:ext>
            </a:extLst>
          </p:cNvPr>
          <p:cNvSpPr txBox="1"/>
          <p:nvPr/>
        </p:nvSpPr>
        <p:spPr>
          <a:xfrm>
            <a:off x="683702" y="4969502"/>
            <a:ext cx="10824594" cy="671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모두 같은 쪽을 젓가락을 짚으면 이들은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Starvation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상태로 진입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이를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교착상태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(Deadlock)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라고 함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3959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7B7677-E18C-404E-8B6F-8A48D6BD0C03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Operating System: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프로세스 동기화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342A96-982F-4AF6-8BF9-B469973A8224}"/>
              </a:ext>
            </a:extLst>
          </p:cNvPr>
          <p:cNvSpPr txBox="1"/>
          <p:nvPr/>
        </p:nvSpPr>
        <p:spPr>
          <a:xfrm>
            <a:off x="341151" y="817818"/>
            <a:ext cx="58667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전통적 동기화 예제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Dining Philosopher Problem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9B696D-12EB-4136-8FAC-802F381FDB77}"/>
              </a:ext>
            </a:extLst>
          </p:cNvPr>
          <p:cNvSpPr txBox="1"/>
          <p:nvPr/>
        </p:nvSpPr>
        <p:spPr>
          <a:xfrm>
            <a:off x="683703" y="1265772"/>
            <a:ext cx="10824594" cy="3698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교착상태를 설명하기 최적의 예시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교착상태가 일어나기 위한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필요조건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가지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Mutual exclusion(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상호 배타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프로세스가 자원을 사용하면 다른 프로세스는 이를 사용할 수 없음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00150" lvl="2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젓가락을 한 철학자가 사용하고 있으면 이 젓가락은 </a:t>
            </a:r>
            <a:r>
              <a:rPr lang="ko-KR" altLang="en-US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다른 철학자는 사용할 수 없음</a:t>
            </a:r>
            <a:endParaRPr lang="en-US" altLang="ko-KR" b="1" dirty="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Hold and Wait(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보유 및 대기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프로세스가 자원을 점유한 상태로 다른 자원을 가지기 위해 대기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00150" lvl="2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젓가락을 한 쪽 가진 철학자가 </a:t>
            </a:r>
            <a:r>
              <a:rPr lang="ko-KR" altLang="en-US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다른 쪽 젓가락을 가지기 위해 대기</a:t>
            </a:r>
            <a:endParaRPr lang="en-US" altLang="ko-KR" b="1" dirty="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 Preemption(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非선점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프로세스가 자원을 사용할 때 다른 프로세스는 중간에 끼어들 수 없음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00150" lvl="2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철학자가 젓가락을 집은 상태에서 </a:t>
            </a:r>
            <a:r>
              <a:rPr lang="ko-KR" altLang="en-US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다른 철학자가 이를 뺏을 수 없음</a:t>
            </a:r>
            <a:endParaRPr lang="en-US" altLang="ko-KR" b="1" dirty="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Circular Wait(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환형대기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프로세스가 요구하는 자원의 방향이 순환 구조를 이룸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00150" lvl="2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철학자가 왼쪽 젓가락부터 집을 때 자원과 프로세스의 </a:t>
            </a:r>
            <a:r>
              <a:rPr lang="ko-KR" altLang="en-US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순환구조 형성</a:t>
            </a:r>
            <a:endParaRPr lang="en-US" altLang="ko-KR" b="1" dirty="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자원할당도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그려 순환 구조를 확인할 수 있음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간단한 예시로 짝수 번호와 홀수 번호의 젓가락 집는 순서를 달리하여 문제 해결할 수 있음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277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7B7677-E18C-404E-8B6F-8A48D6BD0C03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Operating System: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프로세스 동기화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342A96-982F-4AF6-8BF9-B469973A8224}"/>
              </a:ext>
            </a:extLst>
          </p:cNvPr>
          <p:cNvSpPr txBox="1"/>
          <p:nvPr/>
        </p:nvSpPr>
        <p:spPr>
          <a:xfrm>
            <a:off x="341151" y="817818"/>
            <a:ext cx="58667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교착상태 처리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방지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31A69C-AB56-456B-9BDB-E6B9816BD056}"/>
              </a:ext>
            </a:extLst>
          </p:cNvPr>
          <p:cNvSpPr txBox="1"/>
          <p:nvPr/>
        </p:nvSpPr>
        <p:spPr>
          <a:xfrm>
            <a:off x="683703" y="1274161"/>
            <a:ext cx="10824594" cy="4606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방지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(Deadlock Prevention)</a:t>
            </a: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b="1" i="0" dirty="0" err="1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상호배타</a:t>
            </a:r>
            <a:r>
              <a:rPr lang="en-US" altLang="ko-KR" b="1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(Mutual exclusion) </a:t>
            </a:r>
            <a:r>
              <a:rPr lang="ko-KR" altLang="en-US" b="1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제거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00150" lvl="2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i="0" dirty="0" err="1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상호배타를</a:t>
            </a:r>
            <a:r>
              <a:rPr lang="ko-KR" altLang="en-US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없애기 위해서는 자원을 공유함 </a:t>
            </a:r>
            <a:r>
              <a:rPr lang="en-US" altLang="ko-KR" b="1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b="1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동기화 제거</a:t>
            </a:r>
            <a:r>
              <a:rPr lang="en-US" altLang="ko-KR" b="1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1200150" lvl="2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임계영역의 일관성을 유지할 수 없음</a:t>
            </a:r>
            <a:endParaRPr lang="en-US" altLang="ko-KR" i="0" dirty="0"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b="1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보유 및 대기</a:t>
            </a:r>
            <a:r>
              <a:rPr lang="en-US" altLang="ko-KR" b="1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(Hold &amp; Wait) </a:t>
            </a:r>
            <a:r>
              <a:rPr lang="ko-KR" altLang="en-US" b="1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제거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00150" lvl="2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조건을 없애려면 자원을 가지고 있는 상태에서 다른 자원을 기다리지 않도록 함</a:t>
            </a:r>
            <a:r>
              <a:rPr lang="en-US" altLang="ko-KR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 marL="1200150" lvl="2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자원의 </a:t>
            </a:r>
            <a:r>
              <a:rPr lang="ko-KR" altLang="en-US" b="1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활용률을 저하시키고</a:t>
            </a:r>
            <a:r>
              <a:rPr lang="en-US" altLang="ko-KR" b="1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starvation </a:t>
            </a:r>
            <a:r>
              <a:rPr lang="ko-KR" altLang="en-US" b="1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현상이 발생하는 단점</a:t>
            </a:r>
            <a:endParaRPr lang="en-US" altLang="ko-KR" i="0" dirty="0"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b="1" i="0" dirty="0" err="1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비선점</a:t>
            </a:r>
            <a:r>
              <a:rPr lang="en-US" altLang="ko-KR" b="1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(No preemption) </a:t>
            </a:r>
            <a:r>
              <a:rPr lang="ko-KR" altLang="en-US" b="1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제거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00150" lvl="2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선점이 가능하도록 </a:t>
            </a:r>
            <a:r>
              <a:rPr lang="ko-KR" altLang="en-US" i="0" dirty="0" err="1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만듬</a:t>
            </a:r>
            <a:r>
              <a:rPr lang="en-US" altLang="ko-KR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 marL="1200150" lvl="2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역시 대부분의 자원에게는 </a:t>
            </a:r>
            <a:r>
              <a:rPr lang="ko-KR" altLang="en-US" b="1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불가능</a:t>
            </a:r>
            <a:r>
              <a:rPr lang="ko-KR" altLang="en-US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방법이다</a:t>
            </a:r>
            <a:r>
              <a:rPr lang="en-US" altLang="ko-KR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1200150" lvl="2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가령 프린터를 수행하는 중간에 다른 프로세스가 이를 선점하는 것은 불가능함</a:t>
            </a:r>
            <a:endParaRPr lang="en-US" altLang="ko-KR" i="0" dirty="0"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b="1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환형대기</a:t>
            </a:r>
            <a:r>
              <a:rPr lang="en-US" altLang="ko-KR" b="1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(Circular wait) </a:t>
            </a:r>
            <a:r>
              <a:rPr lang="ko-KR" altLang="en-US" b="1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제거</a:t>
            </a:r>
            <a:endParaRPr lang="en-US" altLang="ko-KR" i="0" dirty="0"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00150" lvl="2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조건을 없애는 것은 위 세 가지 조건보다는 할 수 있는 확률이 높다</a:t>
            </a:r>
            <a:r>
              <a:rPr lang="en-US" altLang="ko-KR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1200150" lvl="2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대표적인 예는 모든 자원에 번호를 부여하여 이 번호에 대한 </a:t>
            </a:r>
            <a:r>
              <a:rPr lang="ko-KR" altLang="en-US" b="1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오름차순</a:t>
            </a:r>
            <a:r>
              <a:rPr lang="ko-KR" altLang="en-US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자원을 요청 </a:t>
            </a:r>
            <a:endParaRPr lang="en-US" altLang="ko-KR" i="0" dirty="0"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00150" lvl="2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b="1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자원의 활용률을 저하</a:t>
            </a:r>
            <a:r>
              <a:rPr lang="ko-KR" altLang="en-US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시키는 단점이 있다</a:t>
            </a:r>
            <a:r>
              <a:rPr lang="en-US" altLang="ko-KR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5784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7B7677-E18C-404E-8B6F-8A48D6BD0C03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Operating System: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프로세스 동기화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342A96-982F-4AF6-8BF9-B469973A8224}"/>
              </a:ext>
            </a:extLst>
          </p:cNvPr>
          <p:cNvSpPr txBox="1"/>
          <p:nvPr/>
        </p:nvSpPr>
        <p:spPr>
          <a:xfrm>
            <a:off x="341151" y="817818"/>
            <a:ext cx="58667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교착상태 처리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회피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31A69C-AB56-456B-9BDB-E6B9816BD056}"/>
              </a:ext>
            </a:extLst>
          </p:cNvPr>
          <p:cNvSpPr txBox="1"/>
          <p:nvPr/>
        </p:nvSpPr>
        <p:spPr>
          <a:xfrm>
            <a:off x="683703" y="1274161"/>
            <a:ext cx="10824594" cy="1882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교착상태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자원 요청에 대한 잘못된 승인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판단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안전한 할당 </a:t>
            </a:r>
            <a:r>
              <a:rPr lang="en-US" altLang="ko-KR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(Safe allocation)</a:t>
            </a: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자원의 반환 등의 방법을 통해 모든 프로세스의 요구사항에 맞출 수 있는 경우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불안전한 할당 </a:t>
            </a:r>
            <a:r>
              <a:rPr lang="en-US" altLang="ko-KR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(Unsafe allocation)</a:t>
            </a: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자원의 반환 등을 고려하지 않은 채로 할당하여 요구사항에 맞추지 못하는 교착상태 발생</a:t>
            </a:r>
            <a:endParaRPr lang="en-US" altLang="ko-KR" i="0" dirty="0"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이를 해결하는 방법을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Banker‘s Algorithm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이라 함</a:t>
            </a:r>
            <a:endParaRPr lang="en-US" altLang="ko-KR" i="0" dirty="0"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BA3A43-9239-4356-8F30-F12127533CC1}"/>
              </a:ext>
            </a:extLst>
          </p:cNvPr>
          <p:cNvSpPr txBox="1"/>
          <p:nvPr/>
        </p:nvSpPr>
        <p:spPr>
          <a:xfrm>
            <a:off x="332764" y="3202758"/>
            <a:ext cx="58667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교착상태 처리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검출 및 복구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D2EEAF-72DF-46AC-AD2C-14ED583C207A}"/>
              </a:ext>
            </a:extLst>
          </p:cNvPr>
          <p:cNvSpPr txBox="1"/>
          <p:nvPr/>
        </p:nvSpPr>
        <p:spPr>
          <a:xfrm>
            <a:off x="675316" y="3659101"/>
            <a:ext cx="10824594" cy="974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주기적으로 교착상태가 발생하였는지 검사</a:t>
            </a:r>
            <a:endParaRPr lang="en-US" altLang="ko-KR" i="0" dirty="0"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b="1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상태 복구</a:t>
            </a:r>
            <a:r>
              <a:rPr lang="en-US" altLang="ko-KR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en-US" altLang="ko-KR" b="1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프로세스 종료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통한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자원회수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선점권한 부여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등의 방법 존재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검출 과정에서의 오버헤드가 발생할 수 있음</a:t>
            </a:r>
            <a:endParaRPr lang="en-US" altLang="ko-KR" i="0" dirty="0"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A6038B-803F-4E48-934F-BA835B8FD6F8}"/>
              </a:ext>
            </a:extLst>
          </p:cNvPr>
          <p:cNvSpPr txBox="1"/>
          <p:nvPr/>
        </p:nvSpPr>
        <p:spPr>
          <a:xfrm>
            <a:off x="349538" y="4747406"/>
            <a:ext cx="58667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교착상태 처리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무시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5D5AE2-0293-4EC1-84C5-F0F3C334F79C}"/>
              </a:ext>
            </a:extLst>
          </p:cNvPr>
          <p:cNvSpPr txBox="1"/>
          <p:nvPr/>
        </p:nvSpPr>
        <p:spPr>
          <a:xfrm>
            <a:off x="692090" y="5203749"/>
            <a:ext cx="10824594" cy="671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필요 조건을 모두 만족하더라도 반드시 교착상태가 발생하는 것은 아님</a:t>
            </a:r>
            <a:endParaRPr lang="en-US" altLang="ko-KR" i="0" dirty="0"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아무런 조치를 취하지 않는 방법</a:t>
            </a:r>
            <a:endParaRPr lang="en-US" altLang="ko-KR" i="0" dirty="0"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5594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7B7677-E18C-404E-8B6F-8A48D6BD0C03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Operating System: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모니터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342A96-982F-4AF6-8BF9-B469973A8224}"/>
              </a:ext>
            </a:extLst>
          </p:cNvPr>
          <p:cNvSpPr txBox="1"/>
          <p:nvPr/>
        </p:nvSpPr>
        <p:spPr>
          <a:xfrm>
            <a:off x="341151" y="817818"/>
            <a:ext cx="58667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모니터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(Monitor)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31A69C-AB56-456B-9BDB-E6B9816BD056}"/>
              </a:ext>
            </a:extLst>
          </p:cNvPr>
          <p:cNvSpPr txBox="1"/>
          <p:nvPr/>
        </p:nvSpPr>
        <p:spPr>
          <a:xfrm>
            <a:off x="683703" y="1274161"/>
            <a:ext cx="10824594" cy="2790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세마포어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(Semaphore)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굉장히 오래된 동기화 도구로 현재는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모니터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(monitor)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주로 사용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b="1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모니터 구조</a:t>
            </a:r>
            <a:endParaRPr lang="en-US" altLang="ko-KR" b="1" i="0" dirty="0"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Mutual</a:t>
            </a:r>
            <a:r>
              <a:rPr lang="ko-KR" altLang="en-US" b="1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exclusi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ve queue (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상호 배타 큐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1200150" lvl="2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상호 배타 큐를 통해 공유 자원에 하나의 프로세스만이 진입하도록 제어함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Common resource (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공유 자원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Conditional synchronization queue (</a:t>
            </a:r>
            <a:r>
              <a:rPr lang="ko-KR" altLang="en-US" b="1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조건부 동기화 큐</a:t>
            </a:r>
            <a:r>
              <a:rPr lang="en-US" altLang="ko-KR" b="1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1200150" lvl="2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공유자원을 사용하고 있는 프로세스가 특정한 호출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wait()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통해 조건 동기 큐로 이동 가능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00150" lvl="2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 동기 큐에 들어간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프로세스는 공유 자원을 소유한 큐의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notify()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통해 깨어날 수 있음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00150" lvl="2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공유자원을 사용하는 큐가 공유자원에 대한 소유권을 포기한 뒤 들어갈 수 있음</a:t>
            </a:r>
            <a:endParaRPr lang="en-US" altLang="ko-KR" i="0" dirty="0"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82AC327-BA15-426A-9A99-3B69E24A1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309" y="4151680"/>
            <a:ext cx="6501381" cy="193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758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7B7677-E18C-404E-8B6F-8A48D6BD0C03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Operating System: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주기억장치 관리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342A96-982F-4AF6-8BF9-B469973A8224}"/>
              </a:ext>
            </a:extLst>
          </p:cNvPr>
          <p:cNvSpPr txBox="1"/>
          <p:nvPr/>
        </p:nvSpPr>
        <p:spPr>
          <a:xfrm>
            <a:off x="341151" y="817818"/>
            <a:ext cx="58667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주기억장치 관리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31A69C-AB56-456B-9BDB-E6B9816BD056}"/>
              </a:ext>
            </a:extLst>
          </p:cNvPr>
          <p:cNvSpPr txBox="1"/>
          <p:nvPr/>
        </p:nvSpPr>
        <p:spPr>
          <a:xfrm>
            <a:off x="683703" y="1274161"/>
            <a:ext cx="1082459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메모리는 </a:t>
            </a:r>
            <a:r>
              <a:rPr lang="ko-KR" altLang="en-US" b="1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</a:t>
            </a:r>
            <a:r>
              <a:rPr lang="en-US" altLang="ko-KR" b="1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(Address)</a:t>
            </a:r>
            <a:r>
              <a:rPr lang="ko-KR" altLang="en-US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ko-KR" altLang="en-US" b="1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</a:t>
            </a:r>
            <a:r>
              <a:rPr lang="en-US" altLang="ko-KR" b="1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(Data)</a:t>
            </a:r>
            <a:r>
              <a:rPr lang="ko-KR" altLang="en-US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구성됨</a:t>
            </a:r>
            <a:endParaRPr lang="en-US" altLang="ko-KR" i="0" dirty="0"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CPU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주소를 이용해 메모리에 접근해 결과를 저장하거나 값을 가져옴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메모리는 요청된 주소에 저장된 값을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CPU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전달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아래 과정과 같이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Main Memory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프로그램이 적재될 때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복잡한 과정을 거침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B20D8FC-71EC-4908-BD2A-44677190B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642" y="2581808"/>
            <a:ext cx="6702716" cy="339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330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7B7677-E18C-404E-8B6F-8A48D6BD0C03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Operating System: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주기억장치 관리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342A96-982F-4AF6-8BF9-B469973A8224}"/>
              </a:ext>
            </a:extLst>
          </p:cNvPr>
          <p:cNvSpPr txBox="1"/>
          <p:nvPr/>
        </p:nvSpPr>
        <p:spPr>
          <a:xfrm>
            <a:off x="341151" y="817818"/>
            <a:ext cx="58667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주기억장치 관리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31A69C-AB56-456B-9BDB-E6B9816BD056}"/>
              </a:ext>
            </a:extLst>
          </p:cNvPr>
          <p:cNvSpPr txBox="1"/>
          <p:nvPr/>
        </p:nvSpPr>
        <p:spPr>
          <a:xfrm>
            <a:off x="683703" y="1274161"/>
            <a:ext cx="1082459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프로그램이 메모리에 올라가기 위해서 </a:t>
            </a:r>
            <a:r>
              <a:rPr lang="ko-KR" altLang="en-US" b="1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적재될</a:t>
            </a:r>
            <a:r>
              <a:rPr lang="ko-KR" altLang="en-US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b="1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메모리의 주소</a:t>
            </a:r>
            <a:r>
              <a:rPr lang="ko-KR" altLang="en-US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필요함</a:t>
            </a:r>
            <a:endParaRPr lang="en-US" altLang="ko-KR" i="0" dirty="0"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다중 프로그래밍 환경에서 여러 프로그램이 메모리에 적재 또는 하차하기 때문에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고정 주소 사용 불가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문제를 해결하는 것이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MMU(Memory Management Unit)</a:t>
            </a: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Relocation register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통해 메모리에 적재될 때마다 새로운 주소 공간에 배치될 수 있음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B6E950A-D890-4883-A60F-2012EFFC1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490" y="2685322"/>
            <a:ext cx="7306723" cy="3076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9475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7B7677-E18C-404E-8B6F-8A48D6BD0C03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Operating System: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주기억장치 관리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342A96-982F-4AF6-8BF9-B469973A8224}"/>
              </a:ext>
            </a:extLst>
          </p:cNvPr>
          <p:cNvSpPr txBox="1"/>
          <p:nvPr/>
        </p:nvSpPr>
        <p:spPr>
          <a:xfrm>
            <a:off x="341151" y="817818"/>
            <a:ext cx="58667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주기억장치 관리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31A69C-AB56-456B-9BDB-E6B9816BD056}"/>
              </a:ext>
            </a:extLst>
          </p:cNvPr>
          <p:cNvSpPr txBox="1"/>
          <p:nvPr/>
        </p:nvSpPr>
        <p:spPr>
          <a:xfrm>
            <a:off x="683703" y="1274161"/>
            <a:ext cx="10824594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MMU register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기능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Base register: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 값의 시작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Limit register: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 값의 끝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Relocation register: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 값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Offset</a:t>
            </a: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address translation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동작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수행해 실제 메모리 주소와 논리적 메모리 주소를 변환함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32486E88-2799-4DFB-BC0F-D7315C66F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586" y="3061842"/>
            <a:ext cx="6388828" cy="2905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54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7B7677-E18C-404E-8B6F-8A48D6BD0C03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Operating System: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메모리 낭비 방지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342A96-982F-4AF6-8BF9-B469973A8224}"/>
              </a:ext>
            </a:extLst>
          </p:cNvPr>
          <p:cNvSpPr txBox="1"/>
          <p:nvPr/>
        </p:nvSpPr>
        <p:spPr>
          <a:xfrm>
            <a:off x="341151" y="817818"/>
            <a:ext cx="58667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동적 적재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(Dynamic Loading)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31A69C-AB56-456B-9BDB-E6B9816BD056}"/>
              </a:ext>
            </a:extLst>
          </p:cNvPr>
          <p:cNvSpPr txBox="1"/>
          <p:nvPr/>
        </p:nvSpPr>
        <p:spPr>
          <a:xfrm>
            <a:off x="683703" y="1274161"/>
            <a:ext cx="1082459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프로그램이 실행하는데 반드시 필요한 루틴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데이터만 적재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(load)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하는 것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오류 처리 구문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배열과 클래스 인스턴스 등은 실행 도중 필요할 때마다 해당 부분을 찾아 메모리에 적재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루틴과 데이터를 적재하는 것을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정적 적재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(static loading)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라고 함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코딩 테스트에서도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전역 변수 선언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통해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접근 및 반환 시간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단축할 수 있음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9526CD-7E4B-40E6-9B5C-DC5012274CD4}"/>
              </a:ext>
            </a:extLst>
          </p:cNvPr>
          <p:cNvSpPr txBox="1"/>
          <p:nvPr/>
        </p:nvSpPr>
        <p:spPr>
          <a:xfrm>
            <a:off x="332764" y="2579023"/>
            <a:ext cx="58667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동적 연결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(Dynamic Linking)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7BFA25-6018-4095-8B1B-BDC2B2BC4591}"/>
              </a:ext>
            </a:extLst>
          </p:cNvPr>
          <p:cNvSpPr txBox="1"/>
          <p:nvPr/>
        </p:nvSpPr>
        <p:spPr>
          <a:xfrm>
            <a:off x="675316" y="3035366"/>
            <a:ext cx="10824594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여러 프로그램에 공통으로 사용되는 라이브러리를 하나만 메모리에 적재하는 것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프로그램이 메모리에 적재된 후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ko-KR" altLang="en-US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링크</a:t>
            </a:r>
            <a:r>
              <a:rPr lang="en-US" altLang="ko-KR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(link) </a:t>
            </a:r>
            <a:r>
              <a:rPr lang="ko-KR" altLang="en-US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작업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수행함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운영체제별로 부르는 이름이 다름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Linux: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Shared Library</a:t>
            </a: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Windows: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Dynamic Linking Library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(DLL)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0C2BD2-5A06-41CE-8FA3-C20C90F0B90A}"/>
              </a:ext>
            </a:extLst>
          </p:cNvPr>
          <p:cNvSpPr txBox="1"/>
          <p:nvPr/>
        </p:nvSpPr>
        <p:spPr>
          <a:xfrm>
            <a:off x="341151" y="4641590"/>
            <a:ext cx="58667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스와핑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(Swapping)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5001E8-DD73-44E2-B8D8-475E9A69127F}"/>
              </a:ext>
            </a:extLst>
          </p:cNvPr>
          <p:cNvSpPr txBox="1"/>
          <p:nvPr/>
        </p:nvSpPr>
        <p:spPr>
          <a:xfrm>
            <a:off x="683703" y="5097769"/>
            <a:ext cx="10824594" cy="671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메모리에 적재된 프로세스 중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오랫동안 사용하지 않은 프로세스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 형태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하드디스크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보냄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속도가 중요한 서버 컴퓨터 등은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backing store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좀 더 빠른 저장 장치를 사용하기도 함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8604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7B7677-E18C-404E-8B6F-8A48D6BD0C03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Operating System: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연속 메모리 할당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176ECA-ECB9-40B8-9B32-90CF8AE2AB78}"/>
              </a:ext>
            </a:extLst>
          </p:cNvPr>
          <p:cNvSpPr txBox="1"/>
          <p:nvPr/>
        </p:nvSpPr>
        <p:spPr>
          <a:xfrm>
            <a:off x="341151" y="817818"/>
            <a:ext cx="58667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연속 메모리 할당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(Contiguous Memory Allocation)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B6A31F-EA08-469D-8A85-0123251A9A0F}"/>
              </a:ext>
            </a:extLst>
          </p:cNvPr>
          <p:cNvSpPr txBox="1"/>
          <p:nvPr/>
        </p:nvSpPr>
        <p:spPr>
          <a:xfrm>
            <a:off x="683703" y="1274161"/>
            <a:ext cx="1082459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메모리 상에서 어떠한 데이터도 적재되지 않은 공간을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홀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(Hole)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이라 함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부팅 후 시간이 지나며 프로세스가 생성과 종료를 반복하며 서로 다른 크기의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홀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(Hole)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생김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위와 같은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메모리 단편화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(Memory fragmentation)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발생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프로세스 할당에 지장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내부 단편화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(Internal fragmentation)</a:t>
            </a:r>
          </a:p>
          <a:p>
            <a:pPr marL="1200150" lvl="2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프로세스가 필요한 양보다 더 큰 메모리를 할당하여 메모리 공간이 낭비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외부 단편화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(External fragmentation)</a:t>
            </a:r>
          </a:p>
          <a:p>
            <a:pPr marL="1200150" lvl="2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 메모리 공간은 충분하나 프로세스 크기에 맞는 메모리를 할당하지 못하는 경우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2817C6-DC35-4B49-BCDB-F25FD87DCE62}"/>
              </a:ext>
            </a:extLst>
          </p:cNvPr>
          <p:cNvSpPr txBox="1"/>
          <p:nvPr/>
        </p:nvSpPr>
        <p:spPr>
          <a:xfrm>
            <a:off x="341151" y="3666964"/>
            <a:ext cx="58667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연속 메모리 할당 방식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C8BDA1-110E-4DDE-A1E8-BCC961EFC656}"/>
              </a:ext>
            </a:extLst>
          </p:cNvPr>
          <p:cNvSpPr txBox="1"/>
          <p:nvPr/>
        </p:nvSpPr>
        <p:spPr>
          <a:xfrm>
            <a:off x="683703" y="4036296"/>
            <a:ext cx="10824594" cy="1882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최초 적합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(First-fit)</a:t>
            </a: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할당할 프로세스 크기보다 크거나 같은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hole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중 가장 먼저 찾은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hole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프로세스 할당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최적 적합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(Best-fit)</a:t>
            </a: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할당할 프로세스 크기와 차이가 가장 작은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hole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프로세스 할당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최악 적합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(Worst-fit)</a:t>
            </a: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할당할 프로세스 크기와 차이가 가장 큰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hole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프로세스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할당ㄴ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7048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7B7677-E18C-404E-8B6F-8A48D6BD0C03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Operating System: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운영체제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342A96-982F-4AF6-8BF9-B469973A8224}"/>
              </a:ext>
            </a:extLst>
          </p:cNvPr>
          <p:cNvSpPr txBox="1"/>
          <p:nvPr/>
        </p:nvSpPr>
        <p:spPr>
          <a:xfrm>
            <a:off x="341152" y="817818"/>
            <a:ext cx="545004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프로세스 생성과 종료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CE8652-CBB4-4601-8022-4A3BAB8662A2}"/>
              </a:ext>
            </a:extLst>
          </p:cNvPr>
          <p:cNvSpPr txBox="1"/>
          <p:nvPr/>
        </p:nvSpPr>
        <p:spPr>
          <a:xfrm>
            <a:off x="683703" y="1265772"/>
            <a:ext cx="10824594" cy="671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프로세스는 프로세스에 의해 만들어짐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컴퓨터가 부팅이 되면 운영체제가 메모리에 적재되고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최초의 프로세스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생성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1F7C279-6015-4D4E-A2A2-174AF41CD4EC}"/>
              </a:ext>
            </a:extLst>
          </p:cNvPr>
          <p:cNvGrpSpPr/>
          <p:nvPr/>
        </p:nvGrpSpPr>
        <p:grpSpPr>
          <a:xfrm>
            <a:off x="3993859" y="2052260"/>
            <a:ext cx="3485626" cy="1118774"/>
            <a:chOff x="3967992" y="2295541"/>
            <a:chExt cx="3485626" cy="1118774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ED53C93-6BBB-4A80-84B3-26AD534350E7}"/>
                </a:ext>
              </a:extLst>
            </p:cNvPr>
            <p:cNvSpPr/>
            <p:nvPr/>
          </p:nvSpPr>
          <p:spPr>
            <a:xfrm>
              <a:off x="5413695" y="2295541"/>
              <a:ext cx="656438" cy="396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Init P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EC760364-F2D5-451D-997D-7D4591F409FC}"/>
                </a:ext>
              </a:extLst>
            </p:cNvPr>
            <p:cNvSpPr/>
            <p:nvPr/>
          </p:nvSpPr>
          <p:spPr>
            <a:xfrm>
              <a:off x="3967992" y="3069871"/>
              <a:ext cx="466987" cy="34444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19377DB9-1AD6-4158-ABBF-6F2D2067DD80}"/>
                </a:ext>
              </a:extLst>
            </p:cNvPr>
            <p:cNvSpPr/>
            <p:nvPr/>
          </p:nvSpPr>
          <p:spPr>
            <a:xfrm>
              <a:off x="4946707" y="3048893"/>
              <a:ext cx="466988" cy="3444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CCA4C097-3CB1-4A70-8590-25C0AA6AF42C}"/>
                </a:ext>
              </a:extLst>
            </p:cNvPr>
            <p:cNvSpPr/>
            <p:nvPr/>
          </p:nvSpPr>
          <p:spPr>
            <a:xfrm>
              <a:off x="6025390" y="3048893"/>
              <a:ext cx="466989" cy="3444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C049F575-4F0C-4425-BBE6-2AA920C54705}"/>
                </a:ext>
              </a:extLst>
            </p:cNvPr>
            <p:cNvSpPr/>
            <p:nvPr/>
          </p:nvSpPr>
          <p:spPr>
            <a:xfrm>
              <a:off x="6986628" y="3048893"/>
              <a:ext cx="466990" cy="3444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C1451217-5DB7-4498-A001-D79BD84A4EEE}"/>
                </a:ext>
              </a:extLst>
            </p:cNvPr>
            <p:cNvCxnSpPr>
              <a:cxnSpLocks/>
              <a:stCxn id="106" idx="0"/>
              <a:endCxn id="8" idx="4"/>
            </p:cNvCxnSpPr>
            <p:nvPr/>
          </p:nvCxnSpPr>
          <p:spPr>
            <a:xfrm flipV="1">
              <a:off x="4201486" y="2691549"/>
              <a:ext cx="1540428" cy="3783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4CE5A9A3-FA8B-4856-858D-FC23374CA273}"/>
                </a:ext>
              </a:extLst>
            </p:cNvPr>
            <p:cNvCxnSpPr>
              <a:cxnSpLocks/>
              <a:stCxn id="8" idx="4"/>
              <a:endCxn id="109" idx="0"/>
            </p:cNvCxnSpPr>
            <p:nvPr/>
          </p:nvCxnSpPr>
          <p:spPr>
            <a:xfrm>
              <a:off x="5741914" y="2691549"/>
              <a:ext cx="1478209" cy="3573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CD86BF2B-EB4C-4069-BBA8-FF1ACD31B02A}"/>
                </a:ext>
              </a:extLst>
            </p:cNvPr>
            <p:cNvCxnSpPr>
              <a:cxnSpLocks/>
              <a:stCxn id="8" idx="4"/>
              <a:endCxn id="108" idx="0"/>
            </p:cNvCxnSpPr>
            <p:nvPr/>
          </p:nvCxnSpPr>
          <p:spPr>
            <a:xfrm>
              <a:off x="5741914" y="2691549"/>
              <a:ext cx="516971" cy="3573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EA54CC00-6E9B-4E73-99C5-8D3D0F072E12}"/>
                </a:ext>
              </a:extLst>
            </p:cNvPr>
            <p:cNvCxnSpPr>
              <a:cxnSpLocks/>
              <a:stCxn id="107" idx="0"/>
              <a:endCxn id="8" idx="4"/>
            </p:cNvCxnSpPr>
            <p:nvPr/>
          </p:nvCxnSpPr>
          <p:spPr>
            <a:xfrm flipV="1">
              <a:off x="5180201" y="2691549"/>
              <a:ext cx="561713" cy="3573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BDC1A652-E3D8-4F8C-B4CA-4D05728BB1C3}"/>
              </a:ext>
            </a:extLst>
          </p:cNvPr>
          <p:cNvSpPr txBox="1"/>
          <p:nvPr/>
        </p:nvSpPr>
        <p:spPr>
          <a:xfrm>
            <a:off x="683703" y="3374781"/>
            <a:ext cx="10824594" cy="1882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여러 프로세스들이 생겨나면서 위와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같은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트리 모양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구성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프로세스 구분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부모 프로세스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(Parent process)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프로세스를 생성하는 쪽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자식 프로세스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(Child process)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 call </a:t>
            </a:r>
            <a:r>
              <a:rPr lang="en-US" altLang="ko-KR" dirty="0">
                <a:highlight>
                  <a:srgbClr val="C0C0C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fork()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의해 생겨난 프로세스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형제 프로세스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(Sibling process)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같은 부모를 가지는 프로세스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프로세스는 각각 고유의 정수형 번호를 갖는데 이를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PID(Process Identifier)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라고 함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6867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6E8E34-3DC2-429F-B09D-E8C08CF46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0D73EF-E1C1-40F6-9525-94139D1EC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20</a:t>
            </a:fld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5375CDB-7986-4D17-B3E6-007B18DB3EA1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088A096-0D69-4129-89BC-EA878EDE328C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083DF51-F71B-4954-9073-C4760413B176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Reference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A5D486-6F0F-44B8-B47A-C64B5E26E90C}"/>
              </a:ext>
            </a:extLst>
          </p:cNvPr>
          <p:cNvSpPr txBox="1"/>
          <p:nvPr/>
        </p:nvSpPr>
        <p:spPr>
          <a:xfrm>
            <a:off x="341152" y="884930"/>
            <a:ext cx="321717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Reference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B2065A-AF99-4F6F-8F32-ED4242D4E81F}"/>
              </a:ext>
            </a:extLst>
          </p:cNvPr>
          <p:cNvSpPr txBox="1"/>
          <p:nvPr/>
        </p:nvSpPr>
        <p:spPr>
          <a:xfrm>
            <a:off x="953550" y="1346539"/>
            <a:ext cx="108245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2"/>
              </a:rPr>
              <a:t>기술 면접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2"/>
              </a:rPr>
              <a:t>: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2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2"/>
              </a:rPr>
              <a:t>OS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3"/>
              </a:rPr>
              <a:t>운영체제란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3"/>
              </a:rPr>
              <a:t>?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4"/>
              </a:rPr>
              <a:t>운영체제 면접 예상 질문과 답변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5"/>
              </a:rPr>
              <a:t>프로세스 동기화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5"/>
              </a:rPr>
              <a:t>1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6"/>
              </a:rPr>
              <a:t>프로세스 동기화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6"/>
              </a:rPr>
              <a:t>2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7"/>
              </a:rPr>
              <a:t>프로세스 동기화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7"/>
              </a:rPr>
              <a:t>3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4058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7B7677-E18C-404E-8B6F-8A48D6BD0C03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Operating System: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운영체제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342A96-982F-4AF6-8BF9-B469973A8224}"/>
              </a:ext>
            </a:extLst>
          </p:cNvPr>
          <p:cNvSpPr txBox="1"/>
          <p:nvPr/>
        </p:nvSpPr>
        <p:spPr>
          <a:xfrm>
            <a:off x="341152" y="817818"/>
            <a:ext cx="545004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쓰레드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CE8652-CBB4-4601-8022-4A3BAB8662A2}"/>
              </a:ext>
            </a:extLst>
          </p:cNvPr>
          <p:cNvSpPr txBox="1"/>
          <p:nvPr/>
        </p:nvSpPr>
        <p:spPr>
          <a:xfrm>
            <a:off x="683703" y="1265772"/>
            <a:ext cx="10824594" cy="248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CPU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처리하는 하나의 일의 단위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프로세스는 기본적으로 하나의 메인 스레드를 가지고 있음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동시성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Concurrent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여러 쓰레드가 스위칭에 의해 동시에 수행되는 듯한 효과를 내는 것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Simultaneous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실제 여러 개의 연산코어에서 동시에 일이 수행되는 것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현대 운영체제는 멀티 쓰레드를 지원함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프로세스 내부에서 쓰레드는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code, data, heap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메모리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공간을 공유함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PC(Program Counter), SP(Stack Pointer), registers, stack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등은 각 쓰레드가 독립적으로 가짐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270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7B7677-E18C-404E-8B6F-8A48D6BD0C03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Operating System: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프로세스 동기화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342A96-982F-4AF6-8BF9-B469973A8224}"/>
              </a:ext>
            </a:extLst>
          </p:cNvPr>
          <p:cNvSpPr txBox="1"/>
          <p:nvPr/>
        </p:nvSpPr>
        <p:spPr>
          <a:xfrm>
            <a:off x="341152" y="817818"/>
            <a:ext cx="545004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프로세스 동기화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CE8652-CBB4-4601-8022-4A3BAB8662A2}"/>
              </a:ext>
            </a:extLst>
          </p:cNvPr>
          <p:cNvSpPr txBox="1"/>
          <p:nvPr/>
        </p:nvSpPr>
        <p:spPr>
          <a:xfrm>
            <a:off x="683703" y="1265772"/>
            <a:ext cx="10824594" cy="430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프로세스 영향도 기준 구분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Cooperating process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프로세스가 다른 프로세스에게 영향을 받거나 주는 프로세스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Independent process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아무런 영향을 미치지 않는 독립적인 프로세스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다중 프로세스 또는 다중 스레드 환경에서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논리주소공간을 직접 공유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하게 될 경우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非일관성 발생 가능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이러한 非일관성을 방지하고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일관성을 유지하는 것을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동기화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 함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프로세스가 어떤 순서로 스케줄링 되는가에 따라 결과가 달라지는 것을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경쟁상태에 있다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 표현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임계구역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경쟁상태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로부터 보호하는 세 가지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상호배제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(Mutual Exclusion)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임계구역은 동시에 선점될 수 없음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한정된 대기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(Bounded Waiting)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임계구역 점유를 결정하는 데 걸리는 시간은 유한함을 보장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(Progress)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임계구역이 비어 있을 때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안으로 들어갈 수 있어야함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프로세스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쓰레드 동기화 목적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임계구역 문제 해결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프로세스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쓰레드 실행 순서 제어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Busy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wait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과 같은 비효율성 제거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5088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7B7677-E18C-404E-8B6F-8A48D6BD0C03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Operating System: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프로세스 동기화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342A96-982F-4AF6-8BF9-B469973A8224}"/>
              </a:ext>
            </a:extLst>
          </p:cNvPr>
          <p:cNvSpPr txBox="1"/>
          <p:nvPr/>
        </p:nvSpPr>
        <p:spPr>
          <a:xfrm>
            <a:off x="341152" y="817818"/>
            <a:ext cx="545004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프로세스 동기화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Lock (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락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CE8652-CBB4-4601-8022-4A3BAB8662A2}"/>
              </a:ext>
            </a:extLst>
          </p:cNvPr>
          <p:cNvSpPr txBox="1"/>
          <p:nvPr/>
        </p:nvSpPr>
        <p:spPr>
          <a:xfrm>
            <a:off x="683703" y="1265772"/>
            <a:ext cx="10824594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가장 기본적인 방법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임계구역에 열쇠를 만들어 그 열쇠를 가진 사용개체만의 접근 및 활용을 허락하는 것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 방법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소프트웨어적 알고리즘을 통한 해결법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00150" lvl="2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피터슨 알고리즘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데커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알고리즘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더 이상 쪼개지지 않는 원자적 하드웨어 명령어로 구현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00150" lvl="2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함수를 하드웨어 레벨에서 무조건 한 번에 처리하도록 구현함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인터럽트를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Disable, Enable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하는 과정을 통한 해결법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00150" lvl="2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단일 처리기 환경에서는 사용 가능했으나 현재는 불가능한 방법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while(Lock == true)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통해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Lock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상태를 감시하는 방법을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Spin Lock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이라 함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Busy Waiting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상태로 대기하기 때문에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Context Switch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발생하지 않음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그러나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CPU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자원을 계속해서 사용하기 때문에 굉장히 비효율적인 방법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Mutex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구분되는 가장 큰 차이는 다른 프로세스와 공유되지 않고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프로세스 내에서만 동작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한다는 것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0877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7B7677-E18C-404E-8B6F-8A48D6BD0C03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Operating System: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프로세스 동기화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342A96-982F-4AF6-8BF9-B469973A8224}"/>
              </a:ext>
            </a:extLst>
          </p:cNvPr>
          <p:cNvSpPr txBox="1"/>
          <p:nvPr/>
        </p:nvSpPr>
        <p:spPr>
          <a:xfrm>
            <a:off x="341152" y="817818"/>
            <a:ext cx="545004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프로세스 동기화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Semaphore (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세마포어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CE8652-CBB4-4601-8022-4A3BAB8662A2}"/>
              </a:ext>
            </a:extLst>
          </p:cNvPr>
          <p:cNvSpPr txBox="1"/>
          <p:nvPr/>
        </p:nvSpPr>
        <p:spPr>
          <a:xfrm>
            <a:off x="683703" y="1265772"/>
            <a:ext cx="10824594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Mutex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vs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Semaphore</a:t>
            </a: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Locking mechanism: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잠금 또는 해제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통해 소유권을 제한함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Signaling mechanism: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작업 완료 시 완료 시그널을 통해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소유권을 이동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세마포어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동작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P(</a:t>
            </a:r>
            <a:r>
              <a:rPr lang="en-US" altLang="ko-KR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Passerening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): </a:t>
            </a:r>
            <a:r>
              <a:rPr lang="en-US" altLang="ko-KR" dirty="0">
                <a:highlight>
                  <a:srgbClr val="C0C0C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wait(), acquire()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 marL="1200150" lvl="2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세마포어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값을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감소시킴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00150" lvl="2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감소된 값이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보다 작다면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세마포어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큐로 이동시킴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00150" lvl="2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그렇지 않다면 프로세스가 자원을 점유할 수 있도록 함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V(</a:t>
            </a:r>
            <a:r>
              <a:rPr lang="en-US" altLang="ko-KR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Vrijgrave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): </a:t>
            </a:r>
            <a:r>
              <a:rPr lang="en-US" altLang="ko-KR" dirty="0">
                <a:highlight>
                  <a:srgbClr val="C0C0C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signal(), release()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00150" lvl="2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세마포어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값을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증가시킴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00150" lvl="2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증가시키기 이전 값이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보다 작았다면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waiting queue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프로세스 중 하나를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ready queue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이동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보통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Mutual Exclusion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위해 사용됨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highlight>
                  <a:srgbClr val="C0C0C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acquire()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dirty="0">
                <a:highlight>
                  <a:srgbClr val="C0C0C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release()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배치를 이용해 프로세스의 실행순서를 강제할 수 있음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073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7B7677-E18C-404E-8B6F-8A48D6BD0C03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Operating System: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프로세스 동기화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342A96-982F-4AF6-8BF9-B469973A8224}"/>
              </a:ext>
            </a:extLst>
          </p:cNvPr>
          <p:cNvSpPr txBox="1"/>
          <p:nvPr/>
        </p:nvSpPr>
        <p:spPr>
          <a:xfrm>
            <a:off x="341152" y="817818"/>
            <a:ext cx="545004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프로세스 동기화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Semaphore (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세마포어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CE8652-CBB4-4601-8022-4A3BAB8662A2}"/>
              </a:ext>
            </a:extLst>
          </p:cNvPr>
          <p:cNvSpPr txBox="1"/>
          <p:nvPr/>
        </p:nvSpPr>
        <p:spPr>
          <a:xfrm>
            <a:off x="683703" y="1265772"/>
            <a:ext cx="10824594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세마포어의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두 함수는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atomic</a:t>
            </a: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이는 함수 내의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atomic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명령어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Lock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통해 구현 가능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dirty="0" err="1">
                <a:highlight>
                  <a:srgbClr val="C0C0C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test_and_set</a:t>
            </a:r>
            <a:r>
              <a:rPr lang="en-US" altLang="ko-KR" dirty="0">
                <a:highlight>
                  <a:srgbClr val="C0C0C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명령어를 활용함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2"/>
              </a:rPr>
              <a:t>관련 내용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아래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]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안의 내용은 모두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atomic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하게 진행됨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DFD4319-4DDC-46AA-82C8-D5D871F3E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748" y="3050235"/>
            <a:ext cx="3538205" cy="190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50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7B7677-E18C-404E-8B6F-8A48D6BD0C03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Operating System: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프로세스 동기화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342A96-982F-4AF6-8BF9-B469973A8224}"/>
              </a:ext>
            </a:extLst>
          </p:cNvPr>
          <p:cNvSpPr txBox="1"/>
          <p:nvPr/>
        </p:nvSpPr>
        <p:spPr>
          <a:xfrm>
            <a:off x="341151" y="817818"/>
            <a:ext cx="58667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전통적 동기화 예제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Producer-Consumer Problem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9B696D-12EB-4136-8FAC-802F381FDB77}"/>
              </a:ext>
            </a:extLst>
          </p:cNvPr>
          <p:cNvSpPr txBox="1"/>
          <p:nvPr/>
        </p:nvSpPr>
        <p:spPr>
          <a:xfrm>
            <a:off x="683703" y="1265772"/>
            <a:ext cx="1082459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생산자가 데이터를 생산하면 소비자는 그 데이터를 소비하는 형태의 문제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예시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컴파일러 → 어셈블러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 서버 → 웹 클라이언트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36E1BE4-8B06-495C-9D98-8FCD5A2C9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346" y="2690415"/>
            <a:ext cx="904875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164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7B7677-E18C-404E-8B6F-8A48D6BD0C03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Operating System: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프로세스 동기화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342A96-982F-4AF6-8BF9-B469973A8224}"/>
              </a:ext>
            </a:extLst>
          </p:cNvPr>
          <p:cNvSpPr txBox="1"/>
          <p:nvPr/>
        </p:nvSpPr>
        <p:spPr>
          <a:xfrm>
            <a:off x="341151" y="817818"/>
            <a:ext cx="58667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전통적 동기화 예제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Reader-Writer Problem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9B696D-12EB-4136-8FAC-802F381FDB77}"/>
              </a:ext>
            </a:extLst>
          </p:cNvPr>
          <p:cNvSpPr txBox="1"/>
          <p:nvPr/>
        </p:nvSpPr>
        <p:spPr>
          <a:xfrm>
            <a:off x="683703" y="1265772"/>
            <a:ext cx="1082459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공통 데이터베이스에 접근하는 경우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하나의 데이터베이스에 여러 프로세스가 접근할 때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일관성을 유지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해야 함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그러나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임계구역으로 설정해 하나의 프로세스만 접근하는 방식은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매우 비효율적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프로세스 분리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Writer: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데이터베이스 내용을 바꾸는 프로세스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mutual exclusion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보장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Reader: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데이터베이스 내의 정보를 바꾸지 않고 읽기만 하는 프로세스로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동시 접근 허용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Reader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Writer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어떤 우선순위를 부여하는가에 따라 문제가 바뀔 수 있음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3888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3253</TotalTime>
  <Words>1782</Words>
  <Application>Microsoft Office PowerPoint</Application>
  <PresentationFormat>와이드스크린</PresentationFormat>
  <Paragraphs>253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나눔바른고딕</vt:lpstr>
      <vt:lpstr>Arial</vt:lpstr>
      <vt:lpstr>Wingdings</vt:lpstr>
      <vt:lpstr>배달의민족 도현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원 철황</dc:creator>
  <cp:lastModifiedBy>원 철황</cp:lastModifiedBy>
  <cp:revision>476</cp:revision>
  <dcterms:created xsi:type="dcterms:W3CDTF">2021-05-23T02:34:49Z</dcterms:created>
  <dcterms:modified xsi:type="dcterms:W3CDTF">2021-05-27T18:31:44Z</dcterms:modified>
</cp:coreProperties>
</file>