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65" r:id="rId2"/>
    <p:sldId id="259" r:id="rId3"/>
    <p:sldId id="260" r:id="rId4"/>
    <p:sldId id="261" r:id="rId5"/>
    <p:sldId id="262" r:id="rId6"/>
    <p:sldId id="263" r:id="rId7"/>
    <p:sldId id="264" r:id="rId8"/>
    <p:sldId id="256" r:id="rId9"/>
    <p:sldId id="257" r:id="rId10"/>
    <p:sldId id="258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embeddedFontLst>
    <p:embeddedFont>
      <p:font typeface="나눔바른고딕" panose="020B0603020101020101" pitchFamily="50" charset="-127"/>
      <p:regular r:id="rId18"/>
      <p:bold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배달의민족 도현" panose="020B0600000101010101" pitchFamily="50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B4B2D-224E-45E6-94BE-B6C5597E986C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4C241-724E-4B7C-A79A-03F4B18DD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36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1409C-6E86-4586-885C-CC95D11A2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938FD9-F47B-45D1-B658-A14193F36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7A5C91-0293-414C-B7D5-9AF1B351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A270-26F7-4496-B6F6-8AEC490D287D}" type="datetime1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0E865-4655-44B6-816C-C77B388C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F818E-C6B1-4128-8E18-F520463A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10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BBAA2-CAE0-45E9-9AAD-4092394D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1CA2C8-489C-4246-97E1-A04751678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27ED0-7EF1-480E-BE28-DD97C90A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DA7C-92A1-4E47-B59C-7E55FF90BDB2}" type="datetime1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DE67B1-F0E0-4D37-87EB-1A4D84B4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F6532-EC33-4BDF-A06E-415AF1D3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57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335F5F-FE25-48F8-B0BB-5BB3A3495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746FC7-7821-40D3-ABD4-AFDA83FA6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6E012-67F2-4705-9FEA-4B54C008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27CF-2167-452C-AA1B-EF30321D164F}" type="datetime1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278D0-5333-4AE9-A595-EE19854C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9089D-D384-4BDF-900F-5E7305C5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75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25DB4-50D0-4A7E-AB32-ABB6A197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C91111-A78C-409B-B231-33D73451B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CA56C-A49C-4173-81A0-1AA71E21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3DAA-C394-4952-B4C7-976D5C325DEF}" type="datetime1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75C9F6-7255-4D85-98FD-6E342153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7E7DF-4D45-4796-BCB8-501A3CEF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84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661DA-1029-4129-8814-860F6C0F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72CAC1-5249-4B98-A77E-E5B0D4192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61B34-C28B-4477-9CAF-7FC1E7A4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F0B0-75D9-4362-9091-A1620EAF3C67}" type="datetime1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D16135-540C-4C57-8346-0AAC489A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50230-CCDE-4A9E-ACAE-10F138A1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38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52EF7-540D-4FE9-857E-420628B5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059EE3-B5A8-4CFE-996B-0104A1555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605124-D6F1-4579-9679-BC8831D83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DD7EF-3E7E-427D-A1FF-D7E65E0C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D4DD-3D0A-42E0-BF7E-63FB28241E5A}" type="datetime1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93D1C2-31D1-4689-A07F-552C6045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466DB0-ED59-4A23-9A1C-0A58A91D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17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C24AF-9AB7-4F0A-8809-F0FE73C0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EA797B-323C-4719-ABCB-2A0CCD655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F157B2-44C7-4857-B810-6FF0719E1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CAABE9-5FA5-45E5-B3A4-9D05398C1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BAE10F-95E1-4388-AC16-F77D03F97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EF9892-7096-4792-8940-51E520DB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C523-95B5-49C5-AAE1-ED4EADCE9A69}" type="datetime1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D4879D-CFE5-4CC1-99BB-7E0E4D21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208389-144B-45CE-904A-B36D6510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94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39BC6-EEAA-40AF-A594-115589B9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C9FFD9-074A-41E2-9F37-529DD630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A721-E4EF-469A-A602-C5676C49BBC8}" type="datetime1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15739E-F614-44C3-AC9C-B1C9DB34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05C8A4-1D61-4DB8-8BCB-113B588FD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08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F2CC31-67BD-4EF4-A688-15319413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17A6-6BF0-4EB0-8AA9-E5415CE96D33}" type="datetime1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C7FDBF-B934-4D86-8354-3BEB26DE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D8DCC0-639D-4871-BCEB-5E864CA2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88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51086-B3AB-4646-B801-D1EFC4D06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009CE-0EC2-4DED-8568-0D1000306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F22BB7-8F0E-4DF4-AB75-4F94A3D17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FD6054-2795-459C-A815-1DA13F2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764D-E483-43DC-923A-751E06C0B1AE}" type="datetime1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B10329-CE55-46A4-BE6A-7D350B7E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58958E-0FE0-4062-884B-3154772A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48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50ECE-5019-4FEF-9A7A-CAFEBA0E9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B74865-EADB-4C93-99E0-9832B95DC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F298FD-A272-49D9-8E80-845224AD5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277C9C-7AAF-43DE-89F5-B7C59FDAD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E32-6A19-4F7A-982F-F504993AE0C0}" type="datetime1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B488F0-3310-4967-AEBA-57C20C32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A22D48-D90A-4371-86E9-8347CFAC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52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BDF13E-F337-45E8-9D07-373AAFF3C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F0123-9321-457C-81FA-B18D35BD7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FF156B-AB2D-402B-9B6B-179B91F94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2B776-8E2E-49BD-921C-AB3C2B220833}" type="datetime1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8FF10-7B9C-401F-A980-4082BE4A0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4944C3-E120-4996-A8CA-A7BC92729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4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oodmilktea.tistory.com/23" TargetMode="External"/><Relationship Id="rId3" Type="http://schemas.openxmlformats.org/officeDocument/2006/relationships/hyperlink" Target="https://charlezz.medium.com/process%EC%99%80-thread-%EC%9D%B4%EC%95%BC%EA%B8%B0-5b96d0d43e37" TargetMode="External"/><Relationship Id="rId7" Type="http://schemas.openxmlformats.org/officeDocument/2006/relationships/hyperlink" Target="https://velog.io/@codemcd/%EC%9A%B4%EC%98%81%EC%B2%B4%EC%A0%9COS-1.-%EC%9A%B4%EC%98%81%EC%B2%B4%EC%A0%9C%EB%9E%80" TargetMode="External"/><Relationship Id="rId2" Type="http://schemas.openxmlformats.org/officeDocument/2006/relationships/hyperlink" Target="https://github.com/WeareSoft/tech-interview/blob/master/contents/os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2021-05-23.pptxhttps:/velog.io/@codemcd/%EC%9A%B4%EC%98%81%EC%B2%B4%EC%A0%9COS-5.-%ED%94%84%EB%A1%9C%EC%84%B8%EC%8A%A4-%EA%B4%80%EB%A6%AC" TargetMode="External"/><Relationship Id="rId5" Type="http://schemas.openxmlformats.org/officeDocument/2006/relationships/hyperlink" Target="https://preia.tistory.com/3" TargetMode="External"/><Relationship Id="rId10" Type="http://schemas.openxmlformats.org/officeDocument/2006/relationships/hyperlink" Target="https://reakwon.tistory.com/98" TargetMode="External"/><Relationship Id="rId4" Type="http://schemas.openxmlformats.org/officeDocument/2006/relationships/hyperlink" Target="https://velog.io/@raejoonee/%ED%94%84%EB%A1%9C%EC%84%B8%EC%8A%A4%EC%99%80-%EC%8A%A4%EB%A0%88%EB%93%9C%EC%9D%98-%EC%B0%A8%EC%9D%B4" TargetMode="External"/><Relationship Id="rId9" Type="http://schemas.openxmlformats.org/officeDocument/2006/relationships/hyperlink" Target="https://hyonee.tistory.com/95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D5326-108F-47F0-8F1F-0944896D41DE}"/>
              </a:ext>
            </a:extLst>
          </p:cNvPr>
          <p:cNvSpPr txBox="1"/>
          <p:nvPr/>
        </p:nvSpPr>
        <p:spPr>
          <a:xfrm>
            <a:off x="2231472" y="2386747"/>
            <a:ext cx="73655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CS </a:t>
            </a:r>
            <a:r>
              <a:rPr lang="ko-KR" altLang="en-US" sz="3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스터디 </a:t>
            </a:r>
            <a:r>
              <a:rPr lang="en-US" altLang="ko-KR" sz="3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OS</a:t>
            </a:r>
            <a:endParaRPr lang="ko-KR" altLang="en-US" sz="3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A35A79-888F-4DDE-B42D-AC61CD0DC60A}"/>
              </a:ext>
            </a:extLst>
          </p:cNvPr>
          <p:cNvSpPr txBox="1"/>
          <p:nvPr/>
        </p:nvSpPr>
        <p:spPr>
          <a:xfrm>
            <a:off x="2231472" y="3180000"/>
            <a:ext cx="7365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DIT/SW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509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6E8E34-3DC2-429F-B09D-E8C08CF4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0D73EF-E1C1-40F6-9525-94139D1E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10</a:t>
            </a:fld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5375CDB-7986-4D17-B3E6-007B18DB3EA1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88A096-0D69-4129-89BC-EA878EDE328C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83DF51-F71B-4954-9073-C4760413B176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Reference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A5D486-6F0F-44B8-B47A-C64B5E26E90C}"/>
              </a:ext>
            </a:extLst>
          </p:cNvPr>
          <p:cNvSpPr txBox="1"/>
          <p:nvPr/>
        </p:nvSpPr>
        <p:spPr>
          <a:xfrm>
            <a:off x="341152" y="884930"/>
            <a:ext cx="321717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Reference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938222-6F5A-42F8-8196-F58F3ACE50D4}"/>
              </a:ext>
            </a:extLst>
          </p:cNvPr>
          <p:cNvSpPr txBox="1"/>
          <p:nvPr/>
        </p:nvSpPr>
        <p:spPr>
          <a:xfrm>
            <a:off x="953550" y="1346539"/>
            <a:ext cx="108245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기술 면접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: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OS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Process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Thread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이야기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4"/>
              </a:rPr>
              <a:t>Process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4"/>
              </a:rPr>
              <a:t>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4"/>
              </a:rPr>
              <a:t>Thread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4"/>
              </a:rPr>
              <a:t>의 차이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5"/>
              </a:rPr>
              <a:t>프로세스 관리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6"/>
              </a:rPr>
              <a:t>프로세스 관리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7"/>
              </a:rPr>
              <a:t>운영체제란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7"/>
              </a:rPr>
              <a:t>?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8"/>
              </a:rPr>
              <a:t>운영체제와 커널이란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8"/>
              </a:rPr>
              <a:t>?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9"/>
              </a:rPr>
              <a:t>운영체제 면접 예상 질문과 답변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10"/>
              </a:rPr>
              <a:t>Mutex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10"/>
              </a:rPr>
              <a:t>예시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4058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6E8E34-3DC2-429F-B09D-E8C08CF4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0D73EF-E1C1-40F6-9525-94139D1E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11</a:t>
            </a:fld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5375CDB-7986-4D17-B3E6-007B18DB3EA1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88A096-0D69-4129-89BC-EA878EDE328C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83DF51-F71B-4954-9073-C4760413B176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스터디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A5D486-6F0F-44B8-B47A-C64B5E26E90C}"/>
              </a:ext>
            </a:extLst>
          </p:cNvPr>
          <p:cNvSpPr txBox="1"/>
          <p:nvPr/>
        </p:nvSpPr>
        <p:spPr>
          <a:xfrm>
            <a:off x="341152" y="884930"/>
            <a:ext cx="321717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정리 내용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유식님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D9AF7A-A0AB-4B43-8B18-DD3A659A7F25}"/>
              </a:ext>
            </a:extLst>
          </p:cNvPr>
          <p:cNvSpPr txBox="1"/>
          <p:nvPr/>
        </p:nvSpPr>
        <p:spPr>
          <a:xfrm>
            <a:off x="341152" y="1302090"/>
            <a:ext cx="108245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교착상태를 정의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교착상태를 해결하기 위한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 필요 조건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삼성은 모바일 기기에 최적화된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CPU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스케쥴러인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엑시노스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모바일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스케쥴러를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개발해 모듈이 최적화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된 리소스를 사용하게 효율 보임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PCB (Process Control Block)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용어가 나오면 꼬리 질문으로 나올 수 있음</a:t>
            </a:r>
            <a:endParaRPr lang="en-US" altLang="ko-KR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Program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counter: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동작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1831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6E8E34-3DC2-429F-B09D-E8C08CF4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0D73EF-E1C1-40F6-9525-94139D1E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12</a:t>
            </a:fld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5375CDB-7986-4D17-B3E6-007B18DB3EA1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88A096-0D69-4129-89BC-EA878EDE328C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83DF51-F71B-4954-9073-C4760413B176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스터디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A5D486-6F0F-44B8-B47A-C64B5E26E90C}"/>
              </a:ext>
            </a:extLst>
          </p:cNvPr>
          <p:cNvSpPr txBox="1"/>
          <p:nvPr/>
        </p:nvSpPr>
        <p:spPr>
          <a:xfrm>
            <a:off x="341152" y="884930"/>
            <a:ext cx="321717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정리 내용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나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000A02-FE5F-413D-9BC4-3013A31C5892}"/>
              </a:ext>
            </a:extLst>
          </p:cNvPr>
          <p:cNvSpPr txBox="1"/>
          <p:nvPr/>
        </p:nvSpPr>
        <p:spPr>
          <a:xfrm>
            <a:off x="341152" y="1302090"/>
            <a:ext cx="108245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 내에서 변수를 공유하는 방법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-&gt;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전역변수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Mutex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통해서 명시적으로 동시 접근 막음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Heap: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동적으로 할당되는 자료형이 배치된다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Windows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Linux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운영체제의 차이점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Linux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활용하면서 어려웠던 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gdb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면접 보면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실제로 사용해본 경험이 있는가를 많이 물어봄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꼬리 질문으로 들어오는 내용은 주로 사용해본 경험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어려웠던 경험이 있는가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Visual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Studio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기본적으로 가지는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Stack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1MB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이다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836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6E8E34-3DC2-429F-B09D-E8C08CF4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0D73EF-E1C1-40F6-9525-94139D1E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13</a:t>
            </a:fld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5375CDB-7986-4D17-B3E6-007B18DB3EA1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88A096-0D69-4129-89BC-EA878EDE328C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83DF51-F71B-4954-9073-C4760413B176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스터디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A5D486-6F0F-44B8-B47A-C64B5E26E90C}"/>
              </a:ext>
            </a:extLst>
          </p:cNvPr>
          <p:cNvSpPr txBox="1"/>
          <p:nvPr/>
        </p:nvSpPr>
        <p:spPr>
          <a:xfrm>
            <a:off x="341152" y="884930"/>
            <a:ext cx="321717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정리 내용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철황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000A02-FE5F-413D-9BC4-3013A31C5892}"/>
              </a:ext>
            </a:extLst>
          </p:cNvPr>
          <p:cNvSpPr txBox="1"/>
          <p:nvPr/>
        </p:nvSpPr>
        <p:spPr>
          <a:xfrm>
            <a:off x="341152" y="1302090"/>
            <a:ext cx="108245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 내에서 변수를 공유하는 방법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-&gt;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전역변수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Mutex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통해서 명시적으로 동시 접근 막음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Heap: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동적으로 할당되는 자료형이 배치된다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Windows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Linux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운영체제의 차이점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Linux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활용하면서 어려웠던 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gdb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면접 보면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실제로 사용해본 경험이 있는가를 많이 물어봄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꼬리 질문으로 들어오는 내용은 주로 사용해본 경험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어려웠던 경험이 있는가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Visual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Studio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기본적으로 가지는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Stack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1MB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이다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0694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6E8E34-3DC2-429F-B09D-E8C08CF4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0D73EF-E1C1-40F6-9525-94139D1E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14</a:t>
            </a:fld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5375CDB-7986-4D17-B3E6-007B18DB3EA1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88A096-0D69-4129-89BC-EA878EDE328C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83DF51-F71B-4954-9073-C4760413B176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스터디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A5D486-6F0F-44B8-B47A-C64B5E26E90C}"/>
              </a:ext>
            </a:extLst>
          </p:cNvPr>
          <p:cNvSpPr txBox="1"/>
          <p:nvPr/>
        </p:nvSpPr>
        <p:spPr>
          <a:xfrm>
            <a:off x="341152" y="884930"/>
            <a:ext cx="321717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정리 내용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현정 님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000A02-FE5F-413D-9BC4-3013A31C5892}"/>
              </a:ext>
            </a:extLst>
          </p:cNvPr>
          <p:cNvSpPr txBox="1"/>
          <p:nvPr/>
        </p:nvSpPr>
        <p:spPr>
          <a:xfrm>
            <a:off x="341152" y="1302090"/>
            <a:ext cx="108245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크롬의 탭 각자가 하나의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pid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가진다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크롬이 빠른 이유는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Thread pool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메모리를 많이 잡아먹어서 그렇다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 지향 프로그래밍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(OOP)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잘 알아야 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질문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영역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Code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영역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추상화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어떠한 공통적인 개념을 추상화 한 것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Override: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부모 것을 태우다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(Over-write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비슷한 발음으로 외운다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Overload: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 변수를 다르게 할 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인터페이스는 객체를 생성할 수 없다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1065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6E8E34-3DC2-429F-B09D-E8C08CF4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0D73EF-E1C1-40F6-9525-94139D1E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15</a:t>
            </a:fld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5375CDB-7986-4D17-B3E6-007B18DB3EA1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88A096-0D69-4129-89BC-EA878EDE328C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83DF51-F71B-4954-9073-C4760413B176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스터디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A5D486-6F0F-44B8-B47A-C64B5E26E90C}"/>
              </a:ext>
            </a:extLst>
          </p:cNvPr>
          <p:cNvSpPr txBox="1"/>
          <p:nvPr/>
        </p:nvSpPr>
        <p:spPr>
          <a:xfrm>
            <a:off x="341152" y="884930"/>
            <a:ext cx="321717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정리 내용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정우 님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000A02-FE5F-413D-9BC4-3013A31C5892}"/>
              </a:ext>
            </a:extLst>
          </p:cNvPr>
          <p:cNvSpPr txBox="1"/>
          <p:nvPr/>
        </p:nvSpPr>
        <p:spPr>
          <a:xfrm>
            <a:off x="341152" y="1302090"/>
            <a:ext cx="108245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PCB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Process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교체할 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교체하는 양이 많다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Multi-thread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이용하면 교환하는 내용이 그렇게 크지 않음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효율성 증대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PCB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많이 사용하지 않을 수록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전역변수 또는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static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Stack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 Up, Heap Down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구조로 데이터가 쌓임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가상화를 통해서 데이터가 위의 구조로 쌓이는 것을 확인할 수 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실제로는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segmentation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등을 배우면 알 수 있음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Stack pointer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 바꿔주느냐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모든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Pointer 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들을 바꿔주느냐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421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운영체제란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42A96-982F-4AF6-8BF9-B469973A8224}"/>
              </a:ext>
            </a:extLst>
          </p:cNvPr>
          <p:cNvSpPr txBox="1"/>
          <p:nvPr/>
        </p:nvSpPr>
        <p:spPr>
          <a:xfrm>
            <a:off x="341152" y="817818"/>
            <a:ext cx="321717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운영체제 설명과 사용 목적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1B1E8-123C-4B0C-9D4B-6D1816B7E3E1}"/>
              </a:ext>
            </a:extLst>
          </p:cNvPr>
          <p:cNvSpPr txBox="1"/>
          <p:nvPr/>
        </p:nvSpPr>
        <p:spPr>
          <a:xfrm>
            <a:off x="869660" y="1234978"/>
            <a:ext cx="10824594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운영체제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(Operating System)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사용자가 컴퓨터를 사용하기 위해 필요한 소프트웨어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대표적인 운영체제로는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Windows, Linux, Mac OSX, iOS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운영체제를 사용하는 목적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 하드웨어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CPU, </a:t>
            </a:r>
            <a:r>
              <a:rPr lang="ko-KR" altLang="en-US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</a:t>
            </a:r>
            <a:r>
              <a:rPr lang="en-US" altLang="ko-KR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디스크</a:t>
            </a:r>
            <a:r>
              <a:rPr lang="en-US" altLang="ko-KR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마우스</a:t>
            </a:r>
            <a:r>
              <a:rPr lang="en-US" altLang="ko-KR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모니터</a:t>
            </a:r>
            <a:r>
              <a:rPr lang="en-US" altLang="ko-KR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네트워크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관리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사용자에게 편의 제공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6CD91F-F7DB-4FD1-9020-25466A478381}"/>
              </a:ext>
            </a:extLst>
          </p:cNvPr>
          <p:cNvSpPr txBox="1"/>
          <p:nvPr/>
        </p:nvSpPr>
        <p:spPr>
          <a:xfrm>
            <a:off x="341152" y="3065960"/>
            <a:ext cx="321717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부팅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(Booting)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4A2F97-F90A-4210-9C13-9281E57E6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957" y="3546536"/>
            <a:ext cx="5443453" cy="244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CE8652-CBB4-4601-8022-4A3BAB8662A2}"/>
              </a:ext>
            </a:extLst>
          </p:cNvPr>
          <p:cNvSpPr txBox="1"/>
          <p:nvPr/>
        </p:nvSpPr>
        <p:spPr>
          <a:xfrm>
            <a:off x="869660" y="3686354"/>
            <a:ext cx="1082459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부팅이란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Disk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저장된 운영체제를 메모리에 적재하는 것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부팅 과정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→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→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 →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전원이 켜지면 프로세서가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ROM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읽는다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ROM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(Power-On Self-Test)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ko-KR" altLang="en-US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 상태 검사</a:t>
            </a:r>
            <a:endParaRPr lang="en-US" altLang="ko-KR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작업 후 </a:t>
            </a:r>
            <a:r>
              <a:rPr lang="ko-KR" altLang="en-US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부트 </a:t>
            </a:r>
            <a:r>
              <a:rPr lang="ko-KR" altLang="en-US" dirty="0" err="1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(boot loader)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ko-KR" altLang="en-US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</a:t>
            </a:r>
            <a:endParaRPr lang="en-US" altLang="ko-KR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부트 </a:t>
            </a:r>
            <a:r>
              <a:rPr lang="ko-KR" altLang="en-US" dirty="0" err="1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로더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하드디스크에 저장된 </a:t>
            </a:r>
            <a:r>
              <a:rPr lang="ko-KR" altLang="en-US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운영체제를 찾음</a:t>
            </a:r>
            <a:endParaRPr lang="en-US" altLang="ko-KR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메모리 </a:t>
            </a:r>
            <a:r>
              <a:rPr lang="en-US" altLang="ko-KR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RAM</a:t>
            </a:r>
            <a:r>
              <a:rPr lang="ko-KR" altLang="en-US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적재</a:t>
            </a:r>
            <a:endParaRPr lang="en-US" altLang="ko-KR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686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운영체제란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42A96-982F-4AF6-8BF9-B469973A8224}"/>
              </a:ext>
            </a:extLst>
          </p:cNvPr>
          <p:cNvSpPr txBox="1"/>
          <p:nvPr/>
        </p:nvSpPr>
        <p:spPr>
          <a:xfrm>
            <a:off x="341152" y="817818"/>
            <a:ext cx="321717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커널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(Kernel)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1B1E8-123C-4B0C-9D4B-6D1816B7E3E1}"/>
              </a:ext>
            </a:extLst>
          </p:cNvPr>
          <p:cNvSpPr txBox="1"/>
          <p:nvPr/>
        </p:nvSpPr>
        <p:spPr>
          <a:xfrm>
            <a:off x="869660" y="1234978"/>
            <a:ext cx="1082459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운영체제 자체도 소프트웨어로서 전원을 켬과 동시에 메모리에 적재되어야 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운영체제처럼 규모가 큰 프로그램이 모두 메모리에 올라간다면 한정된 메모리 공간의 낭비가 심함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따라서 운영체제 중 </a:t>
            </a:r>
            <a:r>
              <a:rPr lang="ko-KR" altLang="en-US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항상 필요한 부분만을 전원 켬과 동시에 메모리에 올려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메모리에 상주하는 운영체제의 부분을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커널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 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6CD91F-F7DB-4FD1-9020-25466A478381}"/>
              </a:ext>
            </a:extLst>
          </p:cNvPr>
          <p:cNvSpPr txBox="1"/>
          <p:nvPr/>
        </p:nvSpPr>
        <p:spPr>
          <a:xfrm>
            <a:off x="341152" y="2738789"/>
            <a:ext cx="321717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명령어 해석기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(Shell)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CE8652-CBB4-4601-8022-4A3BAB8662A2}"/>
              </a:ext>
            </a:extLst>
          </p:cNvPr>
          <p:cNvSpPr txBox="1"/>
          <p:nvPr/>
        </p:nvSpPr>
        <p:spPr>
          <a:xfrm>
            <a:off x="869660" y="3155949"/>
            <a:ext cx="10824594" cy="974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사용자의 명령어를 해석하여 커널에 요청하고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결과를 출력하는 것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GUI(Graphical User Interface)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CLI(Command Line Interface)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방식으로 명령을 요청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명령의 예시로는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실행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디렉토리 파일 리스트 불러오기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디스크 용량 확인 등이 있음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596D8AD-1B15-4852-94D3-ECDC17D3F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740" y="4150504"/>
            <a:ext cx="7684227" cy="203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06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인터럽트 기반 시스템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42A96-982F-4AF6-8BF9-B469973A8224}"/>
              </a:ext>
            </a:extLst>
          </p:cNvPr>
          <p:cNvSpPr txBox="1"/>
          <p:nvPr/>
        </p:nvSpPr>
        <p:spPr>
          <a:xfrm>
            <a:off x="341152" y="817818"/>
            <a:ext cx="321717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컴퓨터 발달 과정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1B1E8-123C-4B0C-9D4B-6D1816B7E3E1}"/>
              </a:ext>
            </a:extLst>
          </p:cNvPr>
          <p:cNvSpPr txBox="1"/>
          <p:nvPr/>
        </p:nvSpPr>
        <p:spPr>
          <a:xfrm>
            <a:off x="683703" y="1234978"/>
            <a:ext cx="10824594" cy="974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■ 초기 컴퓨터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•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리더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프린터 세 가지로 이루어진 기계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•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종이로 입력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256F70-20C1-4516-AC30-2DF72649AB93}"/>
              </a:ext>
            </a:extLst>
          </p:cNvPr>
          <p:cNvSpPr txBox="1"/>
          <p:nvPr/>
        </p:nvSpPr>
        <p:spPr>
          <a:xfrm>
            <a:off x="683703" y="2520455"/>
            <a:ext cx="10824594" cy="974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■ 일괄 처리 시스템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(Batch processing system)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•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컴파일 → 링크 → 로딩 과정을 하나의 프로그램으로 작성하여 프로세서의 메모리에 할당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•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프로그램을 </a:t>
            </a:r>
            <a:r>
              <a:rPr lang="en-US" altLang="ko-KR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resident monitor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불렀으며 최초의 운영체제로 알려짐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883556-5189-40CC-8014-EC4778BA94A8}"/>
              </a:ext>
            </a:extLst>
          </p:cNvPr>
          <p:cNvSpPr txBox="1"/>
          <p:nvPr/>
        </p:nvSpPr>
        <p:spPr>
          <a:xfrm>
            <a:off x="683703" y="3829067"/>
            <a:ext cx="10824594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■ 다중 프로그래밍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(Multi-programming system)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•I/O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장치가 동작을 수행하는 동안 </a:t>
            </a:r>
            <a:r>
              <a:rPr lang="en-US" altLang="ko-KR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CPU</a:t>
            </a:r>
            <a:r>
              <a:rPr lang="ko-KR" altLang="en-US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아무 것도 하지 않는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Idle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상태를 줄이기 위한 방법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•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메모리에 여러 프로그램을 올려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Idle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시간을 줄임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•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CPU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어느 프로그램을 수행해야 하는지 관리하는 작업을 </a:t>
            </a:r>
            <a:r>
              <a:rPr lang="en-US" altLang="ko-KR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CPU </a:t>
            </a:r>
            <a:r>
              <a:rPr lang="ko-KR" altLang="en-US" dirty="0" err="1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스케줄링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•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운영체제의 역할이 중요해지기 시작함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(CPU Scheduling, Memory allocation, etc.)</a:t>
            </a:r>
          </a:p>
        </p:txBody>
      </p:sp>
    </p:spTree>
    <p:extLst>
      <p:ext uri="{BB962C8B-B14F-4D97-AF65-F5344CB8AC3E}">
        <p14:creationId xmlns:p14="http://schemas.microsoft.com/office/powerpoint/2010/main" val="262310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인터럽트 기반 시스템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42A96-982F-4AF6-8BF9-B469973A8224}"/>
              </a:ext>
            </a:extLst>
          </p:cNvPr>
          <p:cNvSpPr txBox="1"/>
          <p:nvPr/>
        </p:nvSpPr>
        <p:spPr>
          <a:xfrm>
            <a:off x="341152" y="817818"/>
            <a:ext cx="321717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컴퓨터 발달 과정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1B1E8-123C-4B0C-9D4B-6D1816B7E3E1}"/>
              </a:ext>
            </a:extLst>
          </p:cNvPr>
          <p:cNvSpPr txBox="1"/>
          <p:nvPr/>
        </p:nvSpPr>
        <p:spPr>
          <a:xfrm>
            <a:off x="683703" y="1234978"/>
            <a:ext cx="10824594" cy="974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■ 시분할 시스템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(Time-sharing system)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•CPU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하나인 환경에서 여러 프로그램이 할당되어 있을 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끝날 때까지 대기해야 하는 상황 발생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•</a:t>
            </a:r>
            <a:r>
              <a:rPr lang="ko-KR" altLang="en-US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수행 시간을 제한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하여 다음 프로그램으로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스위칭을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강제함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80F04F0-2C3D-407A-9732-9AD88E02E97E}"/>
              </a:ext>
            </a:extLst>
          </p:cNvPr>
          <p:cNvGrpSpPr/>
          <p:nvPr/>
        </p:nvGrpSpPr>
        <p:grpSpPr>
          <a:xfrm>
            <a:off x="2346231" y="2507291"/>
            <a:ext cx="7499538" cy="2778776"/>
            <a:chOff x="2916616" y="2341172"/>
            <a:chExt cx="5905762" cy="2188240"/>
          </a:xfrm>
        </p:grpSpPr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10279D6F-616C-42D0-94A1-9E711243C9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6616" y="2341172"/>
              <a:ext cx="5905762" cy="2188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0DD88062-FAD5-49F7-AE22-BB7BE3F02B2A}"/>
                </a:ext>
              </a:extLst>
            </p:cNvPr>
            <p:cNvSpPr/>
            <p:nvPr/>
          </p:nvSpPr>
          <p:spPr>
            <a:xfrm>
              <a:off x="4647501" y="3926048"/>
              <a:ext cx="184558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F5C13864-9C93-4B61-9194-2E61E28F4B8D}"/>
                </a:ext>
              </a:extLst>
            </p:cNvPr>
            <p:cNvSpPr/>
            <p:nvPr/>
          </p:nvSpPr>
          <p:spPr>
            <a:xfrm>
              <a:off x="5259897" y="3926048"/>
              <a:ext cx="184558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FC08062E-3736-4DE7-9BC1-0E0CE8881DDA}"/>
                </a:ext>
              </a:extLst>
            </p:cNvPr>
            <p:cNvSpPr/>
            <p:nvPr/>
          </p:nvSpPr>
          <p:spPr>
            <a:xfrm>
              <a:off x="6856579" y="3926048"/>
              <a:ext cx="184558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0144C7EC-0DF7-4B58-8FB6-3A76175AB837}"/>
                </a:ext>
              </a:extLst>
            </p:cNvPr>
            <p:cNvSpPr/>
            <p:nvPr/>
          </p:nvSpPr>
          <p:spPr>
            <a:xfrm>
              <a:off x="6094568" y="3915351"/>
              <a:ext cx="184558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1241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인터럽트 기반 시스템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42A96-982F-4AF6-8BF9-B469973A8224}"/>
              </a:ext>
            </a:extLst>
          </p:cNvPr>
          <p:cNvSpPr txBox="1"/>
          <p:nvPr/>
        </p:nvSpPr>
        <p:spPr>
          <a:xfrm>
            <a:off x="341152" y="817818"/>
            <a:ext cx="321717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컴퓨터 발달 과정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1B1E8-123C-4B0C-9D4B-6D1816B7E3E1}"/>
              </a:ext>
            </a:extLst>
          </p:cNvPr>
          <p:cNvSpPr txBox="1"/>
          <p:nvPr/>
        </p:nvSpPr>
        <p:spPr>
          <a:xfrm>
            <a:off x="683703" y="1234978"/>
            <a:ext cx="1082459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■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인터럽트 기반 시스템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(Interrupt based system)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•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현대 운영체제 대부분에 적용된 시스템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•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인터럽트의 처리 과정 예시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–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마우스 움직임으로부터 인터럽트 전기 신호 발생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–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발생된 전기 신호를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CPU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전달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–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운영체제 내부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인터럽트를 처리하는 코드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(ISR,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Interrupt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service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routine)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수행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•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인터럽트의 종류는 </a:t>
            </a:r>
            <a:r>
              <a:rPr lang="ko-KR" altLang="en-US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하드웨어 인터럽트</a:t>
            </a:r>
            <a:r>
              <a:rPr lang="en-US" altLang="ko-KR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 인터럽트</a:t>
            </a:r>
            <a:r>
              <a:rPr lang="en-US" altLang="ko-KR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내부 인터럽트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나뉨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2BD79F-11F0-4247-8D04-B8207384D252}"/>
              </a:ext>
            </a:extLst>
          </p:cNvPr>
          <p:cNvSpPr txBox="1"/>
          <p:nvPr/>
        </p:nvSpPr>
        <p:spPr>
          <a:xfrm>
            <a:off x="683703" y="3890813"/>
            <a:ext cx="50697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운영체제의 역할에 관해 묻는 질문 의도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7789F8-CF8C-4815-B282-EB5528443B97}"/>
              </a:ext>
            </a:extLst>
          </p:cNvPr>
          <p:cNvSpPr txBox="1"/>
          <p:nvPr/>
        </p:nvSpPr>
        <p:spPr>
          <a:xfrm>
            <a:off x="683706" y="4209811"/>
            <a:ext cx="10824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운영체제가 어떤 역할을 하는지 파악하고 있는지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지원한 부서에 따라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Linux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운영체제를 활용한 개발 경험이 있는지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3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인터럽트 기반 시스템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BC69AE5-65E5-4D38-A280-9DD02950D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829" y="1439711"/>
            <a:ext cx="8140118" cy="390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32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프로세스와 스레드의 차이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4C3F1-2D9B-4BD2-86EE-B34D569EA7EF}"/>
              </a:ext>
            </a:extLst>
          </p:cNvPr>
          <p:cNvSpPr txBox="1"/>
          <p:nvPr/>
        </p:nvSpPr>
        <p:spPr>
          <a:xfrm>
            <a:off x="341152" y="884930"/>
            <a:ext cx="321717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(Program)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DE33D5-59B4-4EC9-8987-A566FEC63578}"/>
              </a:ext>
            </a:extLst>
          </p:cNvPr>
          <p:cNvSpPr txBox="1"/>
          <p:nvPr/>
        </p:nvSpPr>
        <p:spPr>
          <a:xfrm>
            <a:off x="953550" y="1346539"/>
            <a:ext cx="1082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파일이 </a:t>
            </a:r>
            <a:r>
              <a:rPr lang="ko-KR" altLang="en-US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 장치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저장되어 있지만 </a:t>
            </a:r>
            <a:r>
              <a:rPr lang="ko-KR" altLang="en-US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에는 올라가 있지 않은 정적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실행되지 않은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DA0C6C-FFDB-41CA-A6F4-50EE4F934D14}"/>
              </a:ext>
            </a:extLst>
          </p:cNvPr>
          <p:cNvSpPr txBox="1"/>
          <p:nvPr/>
        </p:nvSpPr>
        <p:spPr>
          <a:xfrm>
            <a:off x="341152" y="1939355"/>
            <a:ext cx="321717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프로세스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(Process)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3FE2FB-1634-48A7-A36D-A26DEFB3C965}"/>
              </a:ext>
            </a:extLst>
          </p:cNvPr>
          <p:cNvSpPr txBox="1"/>
          <p:nvPr/>
        </p:nvSpPr>
        <p:spPr>
          <a:xfrm>
            <a:off x="953550" y="2400964"/>
            <a:ext cx="10824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상에서 실행되는 동적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 중인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상태의 작업 단위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운영체제로부터 </a:t>
            </a:r>
            <a:r>
              <a:rPr lang="ko-KR" altLang="en-US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자원</a:t>
            </a:r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</a:t>
            </a:r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 공간</a:t>
            </a:r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CPU </a:t>
            </a:r>
            <a:r>
              <a:rPr lang="ko-KR" altLang="en-US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</a:t>
            </a:r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할당</a:t>
            </a:r>
            <a:r>
              <a:rPr lang="ko-KR" altLang="en-US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받아 사용하는 작업 단위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BC0D9-64A1-43C6-B8E9-98176890378F}"/>
              </a:ext>
            </a:extLst>
          </p:cNvPr>
          <p:cNvSpPr txBox="1"/>
          <p:nvPr/>
        </p:nvSpPr>
        <p:spPr>
          <a:xfrm>
            <a:off x="341152" y="3155520"/>
            <a:ext cx="321717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쓰레드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(Thread)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9A5E92-CECD-496A-8EA8-7620CE59C84C}"/>
              </a:ext>
            </a:extLst>
          </p:cNvPr>
          <p:cNvSpPr txBox="1"/>
          <p:nvPr/>
        </p:nvSpPr>
        <p:spPr>
          <a:xfrm>
            <a:off x="953550" y="3591962"/>
            <a:ext cx="10824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프로세스 </a:t>
            </a:r>
            <a:r>
              <a:rPr lang="ko-KR" altLang="en-US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내부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실행되는 여러 흐름 단위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프로세스에 할당된 자원을 이용하는 실행 단위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E5B67B9-6855-4246-BED2-0186594F6CEF}"/>
              </a:ext>
            </a:extLst>
          </p:cNvPr>
          <p:cNvGrpSpPr/>
          <p:nvPr/>
        </p:nvGrpSpPr>
        <p:grpSpPr>
          <a:xfrm>
            <a:off x="1146005" y="4269343"/>
            <a:ext cx="9331146" cy="1910954"/>
            <a:chOff x="651054" y="4248680"/>
            <a:chExt cx="9331146" cy="191095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62BB5598-63E7-4072-B248-C553AB1803FB}"/>
                </a:ext>
              </a:extLst>
            </p:cNvPr>
            <p:cNvGrpSpPr/>
            <p:nvPr/>
          </p:nvGrpSpPr>
          <p:grpSpPr>
            <a:xfrm>
              <a:off x="2085572" y="4263460"/>
              <a:ext cx="7896628" cy="1896174"/>
              <a:chOff x="1359016" y="4231356"/>
              <a:chExt cx="7896628" cy="1896174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741BE7FF-346C-44C9-BFCC-FB085B1C44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9016" y="4283820"/>
                <a:ext cx="3403396" cy="18288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675AD4CB-FF6E-4CFE-B82E-7C06B5AF0D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2412" y="4263460"/>
                <a:ext cx="1333588" cy="5228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EDA83DDE-B584-4BFD-9852-67D7891B45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62412" y="6112716"/>
                <a:ext cx="1333588" cy="143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72303156-CB63-4976-BE06-78CA33C6EE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8380" y="4248220"/>
                <a:ext cx="3167264" cy="18793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54AE9E2-DB33-420F-8EED-44688142D9B6}"/>
                  </a:ext>
                </a:extLst>
              </p:cNvPr>
              <p:cNvSpPr/>
              <p:nvPr/>
            </p:nvSpPr>
            <p:spPr>
              <a:xfrm>
                <a:off x="3752850" y="4777939"/>
                <a:ext cx="1009562" cy="13263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9BF7DB4-56C9-43D8-8435-5B57A18021ED}"/>
                  </a:ext>
                </a:extLst>
              </p:cNvPr>
              <p:cNvSpPr/>
              <p:nvPr/>
            </p:nvSpPr>
            <p:spPr>
              <a:xfrm>
                <a:off x="6088380" y="4231356"/>
                <a:ext cx="3167264" cy="188135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3CEDC09-03E5-4F62-AA46-51D31CE36C01}"/>
                </a:ext>
              </a:extLst>
            </p:cNvPr>
            <p:cNvSpPr/>
            <p:nvPr/>
          </p:nvSpPr>
          <p:spPr>
            <a:xfrm>
              <a:off x="2147582" y="4818432"/>
              <a:ext cx="889233" cy="125519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F6FAB093-0FB2-4A78-9C84-1793B7FABB54}"/>
                </a:ext>
              </a:extLst>
            </p:cNvPr>
            <p:cNvCxnSpPr/>
            <p:nvPr/>
          </p:nvCxnSpPr>
          <p:spPr>
            <a:xfrm>
              <a:off x="1468073" y="4515488"/>
              <a:ext cx="679509" cy="30294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CF0144F-A76D-40A6-BA4F-E8C5F4E039B9}"/>
                </a:ext>
              </a:extLst>
            </p:cNvPr>
            <p:cNvSpPr txBox="1"/>
            <p:nvPr/>
          </p:nvSpPr>
          <p:spPr>
            <a:xfrm>
              <a:off x="651054" y="4248680"/>
              <a:ext cx="817019" cy="276999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할당 자원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866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프로세스와 스레드의 차이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8" name="표 14">
            <a:extLst>
              <a:ext uri="{FF2B5EF4-FFF2-40B4-BE49-F238E27FC236}">
                <a16:creationId xmlns:a16="http://schemas.microsoft.com/office/drawing/2014/main" id="{8FFEA507-B213-43D4-9B94-4166660C5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899839"/>
              </p:ext>
            </p:extLst>
          </p:nvPr>
        </p:nvGraphicFramePr>
        <p:xfrm>
          <a:off x="1196828" y="1065402"/>
          <a:ext cx="9798343" cy="22950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1355">
                  <a:extLst>
                    <a:ext uri="{9D8B030D-6E8A-4147-A177-3AD203B41FA5}">
                      <a16:colId xmlns:a16="http://schemas.microsoft.com/office/drawing/2014/main" val="3369996081"/>
                    </a:ext>
                  </a:extLst>
                </a:gridCol>
                <a:gridCol w="4043494">
                  <a:extLst>
                    <a:ext uri="{9D8B030D-6E8A-4147-A177-3AD203B41FA5}">
                      <a16:colId xmlns:a16="http://schemas.microsoft.com/office/drawing/2014/main" val="1689923411"/>
                    </a:ext>
                  </a:extLst>
                </a:gridCol>
                <a:gridCol w="4043494">
                  <a:extLst>
                    <a:ext uri="{9D8B030D-6E8A-4147-A177-3AD203B41FA5}">
                      <a16:colId xmlns:a16="http://schemas.microsoft.com/office/drawing/2014/main" val="1818505541"/>
                    </a:ext>
                  </a:extLst>
                </a:gridCol>
              </a:tblGrid>
              <a:tr h="44597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프로세스 </a:t>
                      </a:r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(Process)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쓰레드 </a:t>
                      </a:r>
                      <a:r>
                        <a:rPr lang="en-US" altLang="ko-KR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(Thread)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490321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독립된 메모리 영역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Code, Data, Stack, Heap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Stack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541288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공유 영역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없음 </a:t>
                      </a: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(Shared Memory </a:t>
                      </a: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제외</a:t>
                      </a: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Code, Data, Heap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234108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객체간 정보 교환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프로세스 간 통신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같은 프로세스 내부 </a:t>
                      </a: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Heap </a:t>
                      </a: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8738149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객체간 작업 전환속도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느림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빠름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505180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동시 작업 시 안정성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높음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낮음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48894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AB9A34D-5859-439D-B924-DCE0016511D0}"/>
              </a:ext>
            </a:extLst>
          </p:cNvPr>
          <p:cNvSpPr txBox="1"/>
          <p:nvPr/>
        </p:nvSpPr>
        <p:spPr>
          <a:xfrm>
            <a:off x="1026251" y="3703524"/>
            <a:ext cx="50697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프로세스와 스레드의 차이를 묻는 질문 의도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C8E2AB-8396-4E18-8A14-DEA26C8AE3F9}"/>
              </a:ext>
            </a:extLst>
          </p:cNvPr>
          <p:cNvSpPr txBox="1"/>
          <p:nvPr/>
        </p:nvSpPr>
        <p:spPr>
          <a:xfrm>
            <a:off x="1026254" y="4123190"/>
            <a:ext cx="10824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프로세스와 스레드에는 시스템 자원이 어떤 단위로 할당되는가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프로세스와 스레드는 자원을 어떻게 사용하는가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멀티 프로세스와 멀티 스레드가 적합한 상황은 각각 어떤 것인가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멀티 스레드의 장점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단점을 설명할 수 있는가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동시성 프로그래밍 개념을 적용한 </a:t>
            </a:r>
            <a:r>
              <a:rPr lang="ko-KR" altLang="en-US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경험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있는가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3901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1143</Words>
  <Application>Microsoft Office PowerPoint</Application>
  <PresentationFormat>와이드스크린</PresentationFormat>
  <Paragraphs>191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Arial</vt:lpstr>
      <vt:lpstr>Wingdings</vt:lpstr>
      <vt:lpstr>나눔바른고딕</vt:lpstr>
      <vt:lpstr>배달의민족 도현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 철황</dc:creator>
  <cp:lastModifiedBy>원 철황</cp:lastModifiedBy>
  <cp:revision>148</cp:revision>
  <dcterms:created xsi:type="dcterms:W3CDTF">2021-05-23T02:34:49Z</dcterms:created>
  <dcterms:modified xsi:type="dcterms:W3CDTF">2021-05-23T11:01:56Z</dcterms:modified>
</cp:coreProperties>
</file>