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65" r:id="rId2"/>
    <p:sldId id="282" r:id="rId3"/>
    <p:sldId id="283" r:id="rId4"/>
    <p:sldId id="286" r:id="rId5"/>
    <p:sldId id="285" r:id="rId6"/>
    <p:sldId id="287" r:id="rId7"/>
    <p:sldId id="288" r:id="rId8"/>
    <p:sldId id="290" r:id="rId9"/>
    <p:sldId id="291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258" r:id="rId32"/>
  </p:sldIdLst>
  <p:sldSz cx="12192000" cy="6858000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나눔바른고딕" panose="020B0603020101020101" pitchFamily="50" charset="-127"/>
      <p:regular r:id="rId35"/>
      <p:bold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배달의민족 도현" panose="020B0600000101010101" pitchFamily="50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B4B2D-224E-45E6-94BE-B6C5597E986C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4C241-724E-4B7C-A79A-03F4B18DD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409C-6E86-4586-885C-CC95D11A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938FD9-F47B-45D1-B658-A14193F3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A5C91-0293-414C-B7D5-9AF1B35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A270-26F7-4496-B6F6-8AEC490D287D}" type="datetime1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E865-4655-44B6-816C-C77B388C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F818E-C6B1-4128-8E18-F520463A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0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BBAA2-CAE0-45E9-9AAD-4092394D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CA2C8-489C-4246-97E1-A04751678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27ED0-7EF1-480E-BE28-DD97C90A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DA7C-92A1-4E47-B59C-7E55FF90BDB2}" type="datetime1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E67B1-F0E0-4D37-87EB-1A4D84B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F6532-EC33-4BDF-A06E-415AF1D3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7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335F5F-FE25-48F8-B0BB-5BB3A3495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46FC7-7821-40D3-ABD4-AFDA83FA6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6E012-67F2-4705-9FEA-4B54C008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27CF-2167-452C-AA1B-EF30321D164F}" type="datetime1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278D0-5333-4AE9-A595-EE19854C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9089D-D384-4BDF-900F-5E7305C5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25DB4-50D0-4A7E-AB32-ABB6A197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91111-A78C-409B-B231-33D73451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CA56C-A49C-4173-81A0-1AA71E21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DAA-C394-4952-B4C7-976D5C325DEF}" type="datetime1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5C9F6-7255-4D85-98FD-6E342153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7E7DF-4D45-4796-BCB8-501A3CEF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4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661DA-1029-4129-8814-860F6C0F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CAC1-5249-4B98-A77E-E5B0D419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61B34-C28B-4477-9CAF-7FC1E7A4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F0B0-75D9-4362-9091-A1620EAF3C67}" type="datetime1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16135-540C-4C57-8346-0AAC489A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50230-CCDE-4A9E-ACAE-10F138A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52EF7-540D-4FE9-857E-420628B5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59EE3-B5A8-4CFE-996B-0104A1555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05124-D6F1-4579-9679-BC8831D83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DD7EF-3E7E-427D-A1FF-D7E65E0C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D4DD-3D0A-42E0-BF7E-63FB28241E5A}" type="datetime1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3D1C2-31D1-4689-A07F-552C604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66DB0-ED59-4A23-9A1C-0A58A91D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7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24AF-9AB7-4F0A-8809-F0FE73C0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A797B-323C-4719-ABCB-2A0CCD65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F157B2-44C7-4857-B810-6FF0719E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AABE9-5FA5-45E5-B3A4-9D05398C1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BAE10F-95E1-4388-AC16-F77D03F97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F9892-7096-4792-8940-51E520DB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523-95B5-49C5-AAE1-ED4EADCE9A69}" type="datetime1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4879D-CFE5-4CC1-99BB-7E0E4D21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08389-144B-45CE-904A-B36D6510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4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9BC6-EEAA-40AF-A594-115589B9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C9FFD9-074A-41E2-9F37-529DD630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A721-E4EF-469A-A602-C5676C49BBC8}" type="datetime1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5739E-F614-44C3-AC9C-B1C9DB34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5C8A4-1D61-4DB8-8BCB-113B588F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F2CC31-67BD-4EF4-A688-15319413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17A6-6BF0-4EB0-8AA9-E5415CE96D33}" type="datetime1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7FDBF-B934-4D86-8354-3BEB26DE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8DCC0-639D-4871-BCEB-5E864CA2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8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51086-B3AB-4646-B801-D1EFC4D0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009CE-0EC2-4DED-8568-0D100030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22BB7-8F0E-4DF4-AB75-4F94A3D1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D6054-2795-459C-A815-1DA13F2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64D-E483-43DC-923A-751E06C0B1AE}" type="datetime1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10329-CE55-46A4-BE6A-7D350B7E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8958E-0FE0-4062-884B-3154772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0ECE-5019-4FEF-9A7A-CAFEBA0E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B74865-EADB-4C93-99E0-9832B95DC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298FD-A272-49D9-8E80-845224AD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77C9C-7AAF-43DE-89F5-B7C59FDA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E32-6A19-4F7A-982F-F504993AE0C0}" type="datetime1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488F0-3310-4967-AEBA-57C20C3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22D48-D90A-4371-86E9-8347CFAC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DF13E-F337-45E8-9D07-373AAFF3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F0123-9321-457C-81FA-B18D35BD7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F156B-AB2D-402B-9B6B-179B91F94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B776-8E2E-49BD-921C-AB3C2B220833}" type="datetime1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8FF10-7B9C-401F-A980-4082BE4A0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944C3-E120-4996-A8CA-A7BC92729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4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codemcd/%EC%9A%B4%EC%98%81%EC%B2%B4%EC%A0%9COS-10.-%ED%94%84%EB%A1%9C%EC%84%B8%EC%8A%A4-%EB%8F%99%EA%B8%B0%ED%99%94-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D5326-108F-47F0-8F1F-0944896D41DE}"/>
              </a:ext>
            </a:extLst>
          </p:cNvPr>
          <p:cNvSpPr txBox="1"/>
          <p:nvPr/>
        </p:nvSpPr>
        <p:spPr>
          <a:xfrm>
            <a:off x="2231472" y="2386747"/>
            <a:ext cx="73655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CS </a:t>
            </a:r>
            <a:r>
              <a:rPr lang="ko-KR" altLang="en-US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스터디 </a:t>
            </a:r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OS(4)</a:t>
            </a:r>
            <a:endParaRPr lang="ko-KR" altLang="en-US" sz="3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35A79-888F-4DDE-B42D-AC61CD0DC60A}"/>
              </a:ext>
            </a:extLst>
          </p:cNvPr>
          <p:cNvSpPr txBox="1"/>
          <p:nvPr/>
        </p:nvSpPr>
        <p:spPr>
          <a:xfrm>
            <a:off x="2231472" y="3180000"/>
            <a:ext cx="736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DIT/SW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세그멘테이션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세그멘테이션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(Segmentation)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5D0A80-6E2F-4B55-AD27-85B0FF094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3" y="1442905"/>
            <a:ext cx="4935799" cy="42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28B4D4-2D69-45E8-AA79-FC900D5EA980}"/>
              </a:ext>
            </a:extLst>
          </p:cNvPr>
          <p:cNvSpPr txBox="1"/>
          <p:nvPr/>
        </p:nvSpPr>
        <p:spPr>
          <a:xfrm>
            <a:off x="5498914" y="1395077"/>
            <a:ext cx="53089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Segment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limit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Limit: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segment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공간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Base: segment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 주소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Segment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변환 예시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s: segment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</a:p>
          <a:p>
            <a:pPr marL="628650" lvl="1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d: segment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실행 주소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C7EE94D-FA2B-40DE-9757-25D49C4C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981" y="2862383"/>
            <a:ext cx="4041121" cy="285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68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 메모리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페이징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(Demanding Paging)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4B4633-8D45-459F-9D01-080780D77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12435"/>
          <a:stretch/>
        </p:blipFill>
        <p:spPr bwMode="auto">
          <a:xfrm>
            <a:off x="908108" y="1998469"/>
            <a:ext cx="5187892" cy="34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E2CCD3-47AB-4135-A509-DEE65D0D194C}"/>
              </a:ext>
            </a:extLst>
          </p:cNvPr>
          <p:cNvSpPr txBox="1"/>
          <p:nvPr/>
        </p:nvSpPr>
        <p:spPr>
          <a:xfrm>
            <a:off x="6207852" y="2356622"/>
            <a:ext cx="53089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필요한 페이지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메모리에 적재하는 방법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오른쪽 그림에서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프로세스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P1, P2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각 필요한 페이지만 메모리에 할당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실행되는 프로세스는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P1</a:t>
            </a: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Valid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추가되어 필요한 페이지가 메모리에 적재되었는지 확인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페이지가 메모리에 없다면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인터럽트 신호 발생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 내부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ISR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점프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 내부 프로세스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P1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필요한 페이지를 메모리에 할당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Valid bit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바꿈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방법으로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물리 메모리의 한계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극복할 수 있음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19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 메모리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페이징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(Demanding Paging)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DF4E175-DE6E-47D0-9B77-E24645FDE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02" y="1606935"/>
            <a:ext cx="8086900" cy="42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52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 메모리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 부재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(Page Fault)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접근하려는 페이지가 메모리에 없는 경우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테이블의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valid bit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경우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CB4187-64D3-4C87-92B6-E176D01D4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3" r="23176"/>
          <a:stretch/>
        </p:blipFill>
        <p:spPr bwMode="auto">
          <a:xfrm>
            <a:off x="3685913" y="2033151"/>
            <a:ext cx="4820174" cy="390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6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 메모리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 부재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(Page Fault)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369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Pure Demanding Paging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프로세스가 최초로 실행될 때는 어떤 페이지가 필요한지 알 수 없음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아무 페이지도 올리지 않음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장점은 메모리를 최대한 효율적으로 사용할 수 있다는 점이나 시작부터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부재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Pre-paging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필요할 것이라 생각되는 페이지를 미리 적재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 올라간 페이지를 사용하지 않으면 메모리 낭비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Swapping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vs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Demanding Page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둘 모두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backing store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데이터를 적재하고 불러옴으로써 메모리를 효율적으로 관리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Swapping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프로세스 단위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Demanding Paging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페이지 단위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fault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줄이기 위한 정책으로 활용되는 것이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Locality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지역성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52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 메모리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 교체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(Page Replacement)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메모리에 있는 페이지 중 하나를 교체하는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Backing store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page-out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것을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희생양 페이지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(victim page)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다시 메모리로 적재되는 것을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page-in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먼저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수정되지 않는 페이지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(write bit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고를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위해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modified bit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table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추가해 페이지 특성을 파악할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29D4F5F-7F4E-4A2F-9EA6-C25E3113F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" r="12515"/>
          <a:stretch/>
        </p:blipFill>
        <p:spPr bwMode="auto">
          <a:xfrm>
            <a:off x="3872916" y="3002577"/>
            <a:ext cx="4446167" cy="29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50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 메모리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 교체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(Page Replacement)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메모리에 있는 페이지 중 하나를 교체하는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Backing store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page-out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것을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희생양 페이지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(victim page)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다시 메모리로 적재되는 것을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page-in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먼저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수정되지 않는 페이지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(write bit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고를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위해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modified bit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table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추가해 페이지 특성을 파악할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29D4F5F-7F4E-4A2F-9EA6-C25E3113F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" r="12515"/>
          <a:stretch/>
        </p:blipFill>
        <p:spPr bwMode="auto">
          <a:xfrm>
            <a:off x="3872916" y="3002577"/>
            <a:ext cx="4446167" cy="29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4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  교체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참조열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(Page reference string)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reference string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참조를 위한 순서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크기가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100Byte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참조하려는 주소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>
              <a:spcBef>
                <a:spcPts val="100"/>
              </a:spcBef>
              <a:spcAft>
                <a:spcPts val="100"/>
              </a:spcAft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{100, 101, 102, 432, 612, 103, 104, 611, 612}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참조하려는 주소들을 페이지 번호로 바꾸면 다음과 같이 나타낼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>
              <a:spcBef>
                <a:spcPts val="100"/>
              </a:spcBef>
              <a:spcAft>
                <a:spcPts val="100"/>
              </a:spcAft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{ 1, 1, 1, 4, 6, 1, 1, 6, 6 }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reference string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바꾸면 다음과 같음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{  1, 4, 6, 1, 6 }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연속적인 페이지는 생략하고 하나의 번호로 나타냄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개의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fault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나면 그 뒤의 같은 페이지를 참조하는 경우 절대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fault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경우가 없기 때문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43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  교체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First-In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First-Out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(FIFO)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먼저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page-in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페이지를 먼저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page-out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9A3E3-ED1A-4283-BAF6-F9CD6408FE30}"/>
              </a:ext>
            </a:extLst>
          </p:cNvPr>
          <p:cNvSpPr txBox="1"/>
          <p:nvPr/>
        </p:nvSpPr>
        <p:spPr>
          <a:xfrm>
            <a:off x="341151" y="1983443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Optimal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(OPT)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46B68-424D-4A2F-B084-42FCC6270429}"/>
              </a:ext>
            </a:extLst>
          </p:cNvPr>
          <p:cNvSpPr txBox="1"/>
          <p:nvPr/>
        </p:nvSpPr>
        <p:spPr>
          <a:xfrm>
            <a:off x="683703" y="2439786"/>
            <a:ext cx="10824594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오랫동안 사용되지 않을 페이지를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page-out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시점에서 그 이후에 최초로 나타나는 시점의 거리를 기준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페이지가 이후에 나오지 않은 경우는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참조열에서 가장 긴 길이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1DF793-FBB4-4BFB-AF78-209F046EFF7D}"/>
              </a:ext>
            </a:extLst>
          </p:cNvPr>
          <p:cNvSpPr txBox="1"/>
          <p:nvPr/>
        </p:nvSpPr>
        <p:spPr>
          <a:xfrm>
            <a:off x="341151" y="3689639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Least-Recently-Used (LRU)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E7B40-AA9A-4BCB-8AFA-6601F4918749}"/>
              </a:ext>
            </a:extLst>
          </p:cNvPr>
          <p:cNvSpPr txBox="1"/>
          <p:nvPr/>
        </p:nvSpPr>
        <p:spPr>
          <a:xfrm>
            <a:off x="683703" y="4145982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최근에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사용되지 않으면 나중에도 사용되지 않을 것이라는 기반 알고리즘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과거에 사용된 횟수가 가장 적은 것을 결정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97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프레임 할당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Global vs Local Replacement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 Replacement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상의 모든 프로세스 페이지에 대한 교체 작업 수행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 Replacement: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상의 자기 자신 프로세스 페이지만 교체 작업 수행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사용 효율은 일반적으로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 Replacement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좋음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1DF793-FBB4-4BFB-AF78-209F046EFF7D}"/>
              </a:ext>
            </a:extLst>
          </p:cNvPr>
          <p:cNvSpPr txBox="1"/>
          <p:nvPr/>
        </p:nvSpPr>
        <p:spPr>
          <a:xfrm>
            <a:off x="341151" y="2440069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프레임 할당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(Allocation of Frames)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E7B40-AA9A-4BCB-8AFA-6601F4918749}"/>
                  </a:ext>
                </a:extLst>
              </p:cNvPr>
              <p:cNvSpPr txBox="1"/>
              <p:nvPr/>
            </p:nvSpPr>
            <p:spPr>
              <a:xfrm>
                <a:off x="683703" y="2960885"/>
                <a:ext cx="10824594" cy="315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쓰레싱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n-US" altLang="ko-KR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Threasing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 marL="742950" lvl="1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I/O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작업이 증가하여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CPU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이용률이 떨어지는 현상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lvl="1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메모리에 프로세스 수가 일정 수준을 넘어가면 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page in/out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과정에서 발생하는 오버헤드로 이용률 감소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lvl="1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적절한 메모리 할당을 통해 해결할 수 있음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프레임 정적 할당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(Static Allocation)</a:t>
                </a:r>
              </a:p>
              <a:p>
                <a:pPr marL="742950" lvl="1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동일 할당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(Equal Allocation)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모든 프로세스에 똑같은 수의 프레임 할당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lvl="1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비례 할당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(Proportional Allocation)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프로세스의 크기에 따른 할당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프레임 동적 할당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(Dynamic Allocation)</a:t>
                </a:r>
              </a:p>
              <a:p>
                <a:pPr marL="742950" lvl="1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Working Set Model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일정시간 델타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이</m:t>
                    </m:r>
                  </m:oMath>
                </a14:m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전에 사용되었던 페이지들의 집합을 메모리에 할당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lvl="1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Page-Fault Frequency(PFF):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페이지 부재의 비율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∝</m:t>
                    </m:r>
                  </m:oMath>
                </a14:m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프로세스 할당된 프레임 수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이용해 조절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E7B40-AA9A-4BCB-8AFA-6601F4918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3" y="2960885"/>
                <a:ext cx="10824594" cy="3159968"/>
              </a:xfrm>
              <a:prstGeom prst="rect">
                <a:avLst/>
              </a:prstGeom>
              <a:blipFill>
                <a:blip r:embed="rId2"/>
                <a:stretch>
                  <a:fillRect l="-338" t="-1158" b="-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01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페이징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(Paging)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페이징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(Paging)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B6A31F-EA08-469D-8A85-0123251A9A0F}"/>
              </a:ext>
            </a:extLst>
          </p:cNvPr>
          <p:cNvSpPr txBox="1"/>
          <p:nvPr/>
        </p:nvSpPr>
        <p:spPr>
          <a:xfrm>
            <a:off x="5932276" y="2096108"/>
            <a:ext cx="586670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Compaction</a:t>
            </a:r>
            <a:r>
              <a:rPr lang="ko-KR" altLang="en-US" sz="12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기법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오버헤드가 적은 방법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페이지별로 나누어 메모리에 할당하는 방법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→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단편화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인한 메모리 낭비 방지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논리 주소를 일정한 크기로 나눈 것을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(Page)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함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메모리를 일정한 크기로 나눈 것을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(Frame)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운영체제에서 페이지 프레임의 크기는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4KB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77DCD-F547-4A44-ACEA-D16B359D9298}"/>
              </a:ext>
            </a:extLst>
          </p:cNvPr>
          <p:cNvSpPr txBox="1"/>
          <p:nvPr/>
        </p:nvSpPr>
        <p:spPr>
          <a:xfrm>
            <a:off x="5926414" y="4016079"/>
            <a:ext cx="5866701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5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</a:t>
            </a:r>
            <a:r>
              <a:rPr lang="en-US" altLang="ko-KR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Compaction </a:t>
            </a:r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</a:t>
            </a:r>
            <a:endParaRPr lang="en-US" altLang="ko-KR" sz="1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프로세스들을 다시 차곡차곡 쌓음</a:t>
            </a:r>
            <a:endParaRPr lang="en-US" altLang="ko-KR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해결하는 과정에서 오버헤드가 많이 발생함</a:t>
            </a:r>
            <a:endParaRPr lang="en-US" altLang="ko-KR" sz="1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F20FFB-0EF0-484A-9ACC-8D6C491AA909}"/>
              </a:ext>
            </a:extLst>
          </p:cNvPr>
          <p:cNvSpPr txBox="1"/>
          <p:nvPr/>
        </p:nvSpPr>
        <p:spPr>
          <a:xfrm>
            <a:off x="5926414" y="1820374"/>
            <a:ext cx="1268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페이징이란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80D32B79-4D7F-43F2-9376-839CFEB3B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47779"/>
              </p:ext>
            </p:extLst>
          </p:nvPr>
        </p:nvGraphicFramePr>
        <p:xfrm>
          <a:off x="2905723" y="2532879"/>
          <a:ext cx="536430" cy="14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430">
                  <a:extLst>
                    <a:ext uri="{9D8B030D-6E8A-4147-A177-3AD203B41FA5}">
                      <a16:colId xmlns:a16="http://schemas.microsoft.com/office/drawing/2014/main" val="114580654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0756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99312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65141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238442"/>
                  </a:ext>
                </a:extLst>
              </a:tr>
            </a:tbl>
          </a:graphicData>
        </a:graphic>
      </p:graphicFrame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91CDCEE4-6E0B-4413-849E-54DA00D45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98964"/>
              </p:ext>
            </p:extLst>
          </p:nvPr>
        </p:nvGraphicFramePr>
        <p:xfrm>
          <a:off x="2318493" y="2529352"/>
          <a:ext cx="536430" cy="14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430">
                  <a:extLst>
                    <a:ext uri="{9D8B030D-6E8A-4147-A177-3AD203B41FA5}">
                      <a16:colId xmlns:a16="http://schemas.microsoft.com/office/drawing/2014/main" val="114580654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0756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9312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65141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238442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3FF33C9-5E3C-467E-A3AF-A6579CF6C113}"/>
              </a:ext>
            </a:extLst>
          </p:cNvPr>
          <p:cNvCxnSpPr/>
          <p:nvPr/>
        </p:nvCxnSpPr>
        <p:spPr>
          <a:xfrm>
            <a:off x="2021152" y="2717312"/>
            <a:ext cx="4632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222BBDB-975A-43F4-934B-1126D2264E08}"/>
              </a:ext>
            </a:extLst>
          </p:cNvPr>
          <p:cNvCxnSpPr/>
          <p:nvPr/>
        </p:nvCxnSpPr>
        <p:spPr>
          <a:xfrm>
            <a:off x="2021152" y="3094816"/>
            <a:ext cx="4632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657ACFC-A135-4AAA-9988-AEC8553732E5}"/>
              </a:ext>
            </a:extLst>
          </p:cNvPr>
          <p:cNvCxnSpPr/>
          <p:nvPr/>
        </p:nvCxnSpPr>
        <p:spPr>
          <a:xfrm>
            <a:off x="2021152" y="3455543"/>
            <a:ext cx="4632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C3E20CE-3F29-4F49-B4A9-CD9A6EEBB96C}"/>
              </a:ext>
            </a:extLst>
          </p:cNvPr>
          <p:cNvCxnSpPr/>
          <p:nvPr/>
        </p:nvCxnSpPr>
        <p:spPr>
          <a:xfrm>
            <a:off x="2021152" y="3833048"/>
            <a:ext cx="4632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590CED-3173-4304-818D-BF86058F37A2}"/>
              </a:ext>
            </a:extLst>
          </p:cNvPr>
          <p:cNvSpPr txBox="1"/>
          <p:nvPr/>
        </p:nvSpPr>
        <p:spPr>
          <a:xfrm>
            <a:off x="2518302" y="4074611"/>
            <a:ext cx="95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Page Table</a:t>
            </a:r>
            <a:endParaRPr lang="ko-KR" altLang="en-US" sz="1050" b="1" dirty="0"/>
          </a:p>
        </p:txBody>
      </p:sp>
      <p:graphicFrame>
        <p:nvGraphicFramePr>
          <p:cNvPr id="35" name="표 10">
            <a:extLst>
              <a:ext uri="{FF2B5EF4-FFF2-40B4-BE49-F238E27FC236}">
                <a16:creationId xmlns:a16="http://schemas.microsoft.com/office/drawing/2014/main" id="{04FFBC26-784B-46B4-B762-01482A4BE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90855"/>
              </p:ext>
            </p:extLst>
          </p:nvPr>
        </p:nvGraphicFramePr>
        <p:xfrm>
          <a:off x="4510611" y="1880906"/>
          <a:ext cx="847288" cy="296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288">
                  <a:extLst>
                    <a:ext uri="{9D8B030D-6E8A-4147-A177-3AD203B41FA5}">
                      <a16:colId xmlns:a16="http://schemas.microsoft.com/office/drawing/2014/main" val="114580654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0756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 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9312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65141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 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3844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 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1156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00538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88851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 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20236"/>
                  </a:ext>
                </a:extLst>
              </a:tr>
            </a:tbl>
          </a:graphicData>
        </a:graphic>
      </p:graphicFrame>
      <p:graphicFrame>
        <p:nvGraphicFramePr>
          <p:cNvPr id="37" name="표 10">
            <a:extLst>
              <a:ext uri="{FF2B5EF4-FFF2-40B4-BE49-F238E27FC236}">
                <a16:creationId xmlns:a16="http://schemas.microsoft.com/office/drawing/2014/main" id="{0CE2FD97-068F-46DB-9D01-9CB915EA7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272"/>
              </p:ext>
            </p:extLst>
          </p:nvPr>
        </p:nvGraphicFramePr>
        <p:xfrm>
          <a:off x="3974180" y="1880906"/>
          <a:ext cx="536430" cy="296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430">
                  <a:extLst>
                    <a:ext uri="{9D8B030D-6E8A-4147-A177-3AD203B41FA5}">
                      <a16:colId xmlns:a16="http://schemas.microsoft.com/office/drawing/2014/main" val="114580654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0756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9312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65141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23844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64089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38669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56479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172749"/>
                  </a:ext>
                </a:extLst>
              </a:tr>
            </a:tbl>
          </a:graphicData>
        </a:graphic>
      </p:graphicFrame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CB4F0A-4865-4F36-ACED-F9EBD68B4362}"/>
              </a:ext>
            </a:extLst>
          </p:cNvPr>
          <p:cNvCxnSpPr>
            <a:cxnSpLocks/>
          </p:cNvCxnSpPr>
          <p:nvPr/>
        </p:nvCxnSpPr>
        <p:spPr>
          <a:xfrm flipV="1">
            <a:off x="3642091" y="2529352"/>
            <a:ext cx="502070" cy="154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8F53EBD-0516-474C-A645-C09A91055AE4}"/>
              </a:ext>
            </a:extLst>
          </p:cNvPr>
          <p:cNvCxnSpPr>
            <a:cxnSpLocks/>
          </p:cNvCxnSpPr>
          <p:nvPr/>
        </p:nvCxnSpPr>
        <p:spPr>
          <a:xfrm>
            <a:off x="3642091" y="3089376"/>
            <a:ext cx="502070" cy="390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A3578F-12DE-4415-8EE4-F69418BD9C02}"/>
              </a:ext>
            </a:extLst>
          </p:cNvPr>
          <p:cNvCxnSpPr>
            <a:cxnSpLocks/>
          </p:cNvCxnSpPr>
          <p:nvPr/>
        </p:nvCxnSpPr>
        <p:spPr>
          <a:xfrm flipV="1">
            <a:off x="3642090" y="3198231"/>
            <a:ext cx="502070" cy="222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E238419-D90D-4F78-9360-F04D9273F4C7}"/>
              </a:ext>
            </a:extLst>
          </p:cNvPr>
          <p:cNvCxnSpPr>
            <a:cxnSpLocks/>
          </p:cNvCxnSpPr>
          <p:nvPr/>
        </p:nvCxnSpPr>
        <p:spPr>
          <a:xfrm>
            <a:off x="3642090" y="3885073"/>
            <a:ext cx="502070" cy="708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F00FF911-75D3-4DEF-AC22-F56DDEF80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3831"/>
              </p:ext>
            </p:extLst>
          </p:nvPr>
        </p:nvGraphicFramePr>
        <p:xfrm>
          <a:off x="1007819" y="2525087"/>
          <a:ext cx="847288" cy="14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288">
                  <a:extLst>
                    <a:ext uri="{9D8B030D-6E8A-4147-A177-3AD203B41FA5}">
                      <a16:colId xmlns:a16="http://schemas.microsoft.com/office/drawing/2014/main" val="114580654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 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756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 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9312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 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65141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 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3844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235E2E28-3693-4001-A6EC-853A8C3D9A17}"/>
              </a:ext>
            </a:extLst>
          </p:cNvPr>
          <p:cNvSpPr txBox="1"/>
          <p:nvPr/>
        </p:nvSpPr>
        <p:spPr>
          <a:xfrm>
            <a:off x="1739681" y="1855900"/>
            <a:ext cx="969963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Page Index</a:t>
            </a:r>
            <a:endParaRPr lang="ko-KR" altLang="en-US" sz="105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325D2B-517B-421B-9CCF-934A1038F8D1}"/>
              </a:ext>
            </a:extLst>
          </p:cNvPr>
          <p:cNvSpPr txBox="1"/>
          <p:nvPr/>
        </p:nvSpPr>
        <p:spPr>
          <a:xfrm>
            <a:off x="3157160" y="1862312"/>
            <a:ext cx="1036111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Frame Index</a:t>
            </a:r>
            <a:endParaRPr lang="ko-KR" altLang="en-US" sz="105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1BACF4D-1767-43CC-A12B-7F1F5A2A901E}"/>
              </a:ext>
            </a:extLst>
          </p:cNvPr>
          <p:cNvCxnSpPr/>
          <p:nvPr/>
        </p:nvCxnSpPr>
        <p:spPr>
          <a:xfrm>
            <a:off x="2709644" y="2124768"/>
            <a:ext cx="0" cy="299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0836B06-0DD9-486E-9D2A-0F95DA8CF653}"/>
              </a:ext>
            </a:extLst>
          </p:cNvPr>
          <p:cNvCxnSpPr/>
          <p:nvPr/>
        </p:nvCxnSpPr>
        <p:spPr>
          <a:xfrm>
            <a:off x="3157160" y="2124768"/>
            <a:ext cx="0" cy="299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48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프레임 할당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 크기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페이지 일반적인 크기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4KB ~ 4MB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크기가 성능에 미치는 영향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단편화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크기와 페이지 크기는 반비례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전체적인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page-in, page-out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횟수가 줄어들기 때문에 소요 시간도 감소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크기가 크면 페이지 개수가 줄어들기 때문에 페이지 테이블 크기 감소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크기가 작을 수록 메모리 해상도는 감소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크기가 크면 페이지 부재 빈도 감소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79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할당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시스템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CPU,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주기억장치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중요한 자원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하드디스크가 데이터를 관리하는 방식을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시스템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 구조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Platter</a:t>
            </a:r>
          </a:p>
          <a:p>
            <a:pPr marL="1200150" lvl="2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데이터를 기록하는 자성을 가진 원판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개가 존재하며 앞 뒤로 사용할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platter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여러 개의 트랙으로 이루어짐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Track</a:t>
            </a:r>
          </a:p>
          <a:p>
            <a:pPr marL="1200150" lvl="2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Platter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중심을 공유하며 동심원을 이루는 하나의 영역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Sector</a:t>
            </a:r>
          </a:p>
          <a:p>
            <a:pPr marL="1200150" lvl="2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트랙을 여러 개로 나눈 영역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섹터 사이즈는 일반적으로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512 bytes</a:t>
            </a:r>
          </a:p>
          <a:p>
            <a:pPr marL="1200150" lvl="2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여러 개를 묶어서 사용함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Cylinder</a:t>
            </a:r>
          </a:p>
          <a:p>
            <a:pPr marL="1200150" lvl="2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실린더는 모든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platter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같은 트랙 위치의 집합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E8D5815-67A2-4980-9C00-766198FE5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4" r="25115"/>
          <a:stretch/>
        </p:blipFill>
        <p:spPr bwMode="auto">
          <a:xfrm>
            <a:off x="7393497" y="2669189"/>
            <a:ext cx="41148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438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할당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시스템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Sector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여러 개로 묶어서 사용하는데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블록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(block)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하드디스크는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 단위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읽고 쓰기 동작을 수행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할당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 할당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(Contiguous Allocation)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할당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(Linked Allocation)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(Indexed Allocation)</a:t>
            </a:r>
          </a:p>
        </p:txBody>
      </p:sp>
    </p:spTree>
    <p:extLst>
      <p:ext uri="{BB962C8B-B14F-4D97-AF65-F5344CB8AC3E}">
        <p14:creationId xmlns:p14="http://schemas.microsoft.com/office/powerpoint/2010/main" val="649748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할당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 할당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(Contiguous Allocation)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연속된 블록에 파일을 할당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 헤더의 이동을 최소화 할 수 있어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I/O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성능을 높일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IBM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주로 사용하던 방식으로 동영상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VOD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등에 적합함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 할당 특징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순차 접근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(Sequential Access):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순서대로 파일을 읽을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접근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(Direct Access):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순차적으로 쌓여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계산을 통해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위치로 직접 접근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할당하고 지우고를 반복하면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Fraction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발생하여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단편화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 야기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1555332-A633-410C-8F22-E1FA4961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0" r="22211"/>
          <a:stretch/>
        </p:blipFill>
        <p:spPr bwMode="auto">
          <a:xfrm>
            <a:off x="4250266" y="3518392"/>
            <a:ext cx="3208867" cy="253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74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할당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 할당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(Linked Allocation)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279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 List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방식으로 파일을 할당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블록의 마지막에 주소를 저장하는 공간이 존재하여 다음 블록을 가리킴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단편화 문제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없어 디스크 낭비가 없음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할당 특징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접근이 불가능함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포인터를 저장하는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logical memory address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만큼의 공간을 할당 해야함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블록 포인터가 끊어지면 이후 모든 블록이 해제되지 않을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블록이 모두 흩어져 있어 디스크 헤더의 움직임이 많이 발생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해결하기 위해 다음 블록을 가리키는 포인터들만 따로 모아 관리하는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FAT(File Allocation table)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등장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6B9A1E4-8426-40D3-A24D-0522C74A6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0" r="42514"/>
          <a:stretch/>
        </p:blipFill>
        <p:spPr bwMode="auto">
          <a:xfrm>
            <a:off x="3564464" y="4171360"/>
            <a:ext cx="149013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351B2CF0-CA77-4DCC-BD1F-264AD8B44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7" r="30725"/>
          <a:stretch/>
        </p:blipFill>
        <p:spPr bwMode="auto">
          <a:xfrm>
            <a:off x="6451059" y="4112497"/>
            <a:ext cx="238814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B08AFFC-86D1-4851-9505-0259FA2E6281}"/>
              </a:ext>
            </a:extLst>
          </p:cNvPr>
          <p:cNvSpPr/>
          <p:nvPr/>
        </p:nvSpPr>
        <p:spPr>
          <a:xfrm>
            <a:off x="5549357" y="4912597"/>
            <a:ext cx="406942" cy="3047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8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할당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색인 할당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(Indexed Allocation)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임의의 블록 번호를 할당하는 것이 연결 할당과 공통점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파일마다 하나의 인덱스 블록이 존재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블록의 주소 값들이 저장된 블록을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인덱스 블록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색인 할당 특징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크기의 파일인 경우에도 하나의 블록을 인덱스 블록으로 사용하므로 저장 공간 손실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인덱스 블록으로는 크기가 큰 파일을 저장할 수 없음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사이즈 파일 저장을 위한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인덱스 블록의 마지막이 다음 인덱스 블록을 가리키도록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Multilevel Index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포인터가 다른 인덱스 블록을 가리키는 계층 구조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Combined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Linked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Multilevel Index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합친 방식으로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Linux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사용하는 방식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EC13300C-BBAA-40D9-A4B6-889F40A0C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0" r="15454"/>
          <a:stretch/>
        </p:blipFill>
        <p:spPr bwMode="auto">
          <a:xfrm>
            <a:off x="1444412" y="4830829"/>
            <a:ext cx="4182535" cy="85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4D25F38C-C741-4DAF-A05C-477C0743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1" r="35965" b="14426"/>
          <a:stretch/>
        </p:blipFill>
        <p:spPr bwMode="auto">
          <a:xfrm>
            <a:off x="7631854" y="4454326"/>
            <a:ext cx="1359746" cy="170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804155-F194-4A41-A351-71AD53E13B1E}"/>
              </a:ext>
            </a:extLst>
          </p:cNvPr>
          <p:cNvSpPr txBox="1"/>
          <p:nvPr/>
        </p:nvSpPr>
        <p:spPr>
          <a:xfrm>
            <a:off x="2613660" y="5786192"/>
            <a:ext cx="1226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Linked</a:t>
            </a:r>
            <a:endParaRPr lang="ko-KR" altLang="en-US" sz="10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8A3D8-56C2-4434-92DD-D3E5A44A238F}"/>
              </a:ext>
            </a:extLst>
          </p:cNvPr>
          <p:cNvSpPr txBox="1"/>
          <p:nvPr/>
        </p:nvSpPr>
        <p:spPr>
          <a:xfrm>
            <a:off x="7254240" y="5734368"/>
            <a:ext cx="1226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Multilevel index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41970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디스크 스케줄 알고리즘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디스크 스케줄링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(Disk Scheduling)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279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보조기억장치는 현재 여러 가지 존재하지만 아직까지는 하드디스크가 주로 사용됨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 접근 시간 결정 요소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Seek Time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 시간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많은 시간을 차지하는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정보를 찾는 데 걸리는 시간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Rotational Delay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회전 지연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디스크가 회전하는데 걸리는 시간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Transfer Time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 시간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읽은 데이터가 전달되는 시간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 스케줄링 알고리즘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FCFS(First-Come First-Served)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SSTF(Shortest-Seek-Time-First)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338285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디스크 스케줄 알고리즘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FCFS (First-Come First-Served)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들어온 요청 순서대로 검색하는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89A8AD4-8C09-411A-B785-1DFB9B0AF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1" r="31866"/>
          <a:stretch/>
        </p:blipFill>
        <p:spPr bwMode="auto">
          <a:xfrm>
            <a:off x="965201" y="2008889"/>
            <a:ext cx="34036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9B3F2F-7B99-4067-9036-7603007CB10C}"/>
              </a:ext>
            </a:extLst>
          </p:cNvPr>
          <p:cNvSpPr txBox="1"/>
          <p:nvPr/>
        </p:nvSpPr>
        <p:spPr>
          <a:xfrm>
            <a:off x="683703" y="4786888"/>
            <a:ext cx="108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들어오는 순서가 큰 값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값이 반복된다면 헤드가 움직이는 거리가 매우 커짐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233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디스크 스케줄 알고리즘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SSTF (Shortest-Seek-Time-First)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짧은 탐색 시간을 가지는 목표를 먼저 선택하는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B3F2F-7B99-4067-9036-7603007CB10C}"/>
              </a:ext>
            </a:extLst>
          </p:cNvPr>
          <p:cNvSpPr txBox="1"/>
          <p:nvPr/>
        </p:nvSpPr>
        <p:spPr>
          <a:xfrm>
            <a:off x="683703" y="4786888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(Starvation)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상태가 발생할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최적의 알고리즘이 아니기에 더 짧은 경로가 발생할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FAD4CD1C-3D44-4ABE-A5F1-EE0D29515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2" r="27142"/>
          <a:stretch/>
        </p:blipFill>
        <p:spPr bwMode="auto">
          <a:xfrm>
            <a:off x="829734" y="2071112"/>
            <a:ext cx="42418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34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디스크 스케줄 알고리즘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방향으로 모든 검색을 끝내고 반대 방향으로 이동하며 다시 검색함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B3F2F-7B99-4067-9036-7603007CB10C}"/>
              </a:ext>
            </a:extLst>
          </p:cNvPr>
          <p:cNvSpPr txBox="1"/>
          <p:nvPr/>
        </p:nvSpPr>
        <p:spPr>
          <a:xfrm>
            <a:off x="683703" y="4786888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디스크에 파일을 할당할 때 임의로 배치하기 때문에 효율적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Scanning Variants 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스캔 방법 변형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Circular Scan: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 한 쪽 끝에서 반대쪽 끝으로 이동하며 검색 후 시작점으로 돌아가 다시 스캔을 진행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Circular Look: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큐에서 최소와 최대 범위를 확인해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Circular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방식으로 검색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5D33D1A5-865C-406F-94E8-8EC69EAA2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7" r="28577"/>
          <a:stretch/>
        </p:blipFill>
        <p:spPr bwMode="auto">
          <a:xfrm>
            <a:off x="982134" y="1946140"/>
            <a:ext cx="38608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6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프레임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(Frame)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페이지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AF08A-67F1-4703-9D21-7D4F370F7CD7}"/>
              </a:ext>
            </a:extLst>
          </p:cNvPr>
          <p:cNvSpPr txBox="1"/>
          <p:nvPr/>
        </p:nvSpPr>
        <p:spPr>
          <a:xfrm>
            <a:off x="683703" y="127416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공간 분류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Logical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memory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 주소 공간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프로세스가 가지는 주소 공간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Physical memory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물리 주소 공간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메모리에서의 주소 공간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단위로 나뉜 프로세스는 메모리의 프레임에 할당됨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12EFC-5732-454F-8636-25F840583374}"/>
              </a:ext>
            </a:extLst>
          </p:cNvPr>
          <p:cNvSpPr txBox="1"/>
          <p:nvPr/>
        </p:nvSpPr>
        <p:spPr>
          <a:xfrm>
            <a:off x="341151" y="2638445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페이징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(Paging)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주소 표현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FA861E-C894-4783-BDD3-D0080A6EC1C0}"/>
                  </a:ext>
                </a:extLst>
              </p:cNvPr>
              <p:cNvSpPr txBox="1"/>
              <p:nvPr/>
            </p:nvSpPr>
            <p:spPr>
              <a:xfrm>
                <a:off x="683703" y="3094788"/>
                <a:ext cx="10824594" cy="264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메모리 주소가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또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𝑀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𝑏𝑖𝑡</m:t>
                    </m:r>
                  </m:oMath>
                </a14:m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285750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페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이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지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크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기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가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또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𝑁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𝑏𝑖𝑡</m:t>
                    </m:r>
                  </m:oMath>
                </a14:m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285750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위의 경우 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페이지 번호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오프셋</a:t>
                </a:r>
                <a:endPara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lvl="1" indent="-285750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Page Number(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페이지 번호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상위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𝑀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–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𝑁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bit</a:t>
                </a:r>
              </a:p>
              <a:p>
                <a:pPr marL="742950" lvl="1" indent="-285750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Page Offset(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페이지 오프셋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하위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bit</a:t>
                </a:r>
              </a:p>
              <a:p>
                <a:pPr marL="285750" indent="-285750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ea typeface="나눔바른고딕" panose="020B0603020101020101" pitchFamily="50" charset="-127"/>
                  </a:rPr>
                  <a:t>페이지 총 개수는</a:t>
                </a:r>
                <a:r>
                  <a:rPr lang="en-US" altLang="ko-KR" dirty="0"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𝑀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개가 존재할 수 있음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285750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상위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𝑀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–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𝑁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𝑏𝑖𝑡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으로 모든 페이지 개수를 표현할 수 있음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285750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페이지 오프셋은 페이지의 크기를 나타냄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FA861E-C894-4783-BDD3-D0080A6EC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3" y="3094788"/>
                <a:ext cx="10824594" cy="2649828"/>
              </a:xfrm>
              <a:prstGeom prst="rect">
                <a:avLst/>
              </a:prstGeom>
              <a:blipFill>
                <a:blip r:embed="rId2"/>
                <a:stretch>
                  <a:fillRect l="-338" t="-1152" b="-2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182A5C2-C873-4CAA-921F-184DBF9D6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27252"/>
              </p:ext>
            </p:extLst>
          </p:nvPr>
        </p:nvGraphicFramePr>
        <p:xfrm>
          <a:off x="7424257" y="3948310"/>
          <a:ext cx="365014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072">
                  <a:extLst>
                    <a:ext uri="{9D8B030D-6E8A-4147-A177-3AD203B41FA5}">
                      <a16:colId xmlns:a16="http://schemas.microsoft.com/office/drawing/2014/main" val="2846673315"/>
                    </a:ext>
                  </a:extLst>
                </a:gridCol>
                <a:gridCol w="1825072">
                  <a:extLst>
                    <a:ext uri="{9D8B030D-6E8A-4147-A177-3AD203B41FA5}">
                      <a16:colId xmlns:a16="http://schemas.microsoft.com/office/drawing/2014/main" val="200228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158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B95E55-E065-4E23-9E13-5D73DB07925B}"/>
                  </a:ext>
                </a:extLst>
              </p:cNvPr>
              <p:cNvSpPr txBox="1"/>
              <p:nvPr/>
            </p:nvSpPr>
            <p:spPr>
              <a:xfrm>
                <a:off x="7843706" y="4346258"/>
                <a:ext cx="10737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B95E55-E065-4E23-9E13-5D73DB079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06" y="4346258"/>
                <a:ext cx="107379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9AC8C4-8AD9-4446-A408-6D59D88EFA3C}"/>
                  </a:ext>
                </a:extLst>
              </p:cNvPr>
              <p:cNvSpPr txBox="1"/>
              <p:nvPr/>
            </p:nvSpPr>
            <p:spPr>
              <a:xfrm>
                <a:off x="9672506" y="4346258"/>
                <a:ext cx="10737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9AC8C4-8AD9-4446-A408-6D59D88EF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506" y="4346258"/>
                <a:ext cx="107379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06C5B7B-2A3D-4AE4-A4CA-38D61580866B}"/>
              </a:ext>
            </a:extLst>
          </p:cNvPr>
          <p:cNvSpPr txBox="1"/>
          <p:nvPr/>
        </p:nvSpPr>
        <p:spPr>
          <a:xfrm>
            <a:off x="7659147" y="3597027"/>
            <a:ext cx="1442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page number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9DBE4-4EE1-4257-B45F-5B720EBCFFCB}"/>
              </a:ext>
            </a:extLst>
          </p:cNvPr>
          <p:cNvSpPr txBox="1"/>
          <p:nvPr/>
        </p:nvSpPr>
        <p:spPr>
          <a:xfrm>
            <a:off x="9403359" y="3573594"/>
            <a:ext cx="1442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page offset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1942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디스크 스케줄 알고리즘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B1A78-A1E7-4AB7-86A9-7ED39E0AD098}"/>
              </a:ext>
            </a:extLst>
          </p:cNvPr>
          <p:cNvSpPr txBox="1"/>
          <p:nvPr/>
        </p:nvSpPr>
        <p:spPr>
          <a:xfrm>
            <a:off x="683703" y="1274161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방향으로 모든 검색을 끝내고 반대 방향으로 이동하며 다시 검색함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B3F2F-7B99-4067-9036-7603007CB10C}"/>
              </a:ext>
            </a:extLst>
          </p:cNvPr>
          <p:cNvSpPr txBox="1"/>
          <p:nvPr/>
        </p:nvSpPr>
        <p:spPr>
          <a:xfrm>
            <a:off x="683703" y="4786888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디스크에 파일을 할당할 때 임의로 배치하기 때문에 효율적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Scanning Variants 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스캔 방법 변형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Circular Scan: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 한 쪽 끝에서 반대쪽 끝으로 이동하며 검색 후 시작점으로 돌아가 다시 스캔을 진행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Circular Look: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큐에서 최소와 최대 범위를 확인해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Circular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방식으로 검색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5D33D1A5-865C-406F-94E8-8EC69EAA2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7" r="28577"/>
          <a:stretch/>
        </p:blipFill>
        <p:spPr bwMode="auto">
          <a:xfrm>
            <a:off x="982134" y="1946140"/>
            <a:ext cx="38608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42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E8E34-3DC2-429F-B09D-E8C08CF4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0D73EF-E1C1-40F6-9525-94139D1E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31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375CDB-7986-4D17-B3E6-007B18DB3EA1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88A096-0D69-4129-89BC-EA878EDE328C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83DF51-F71B-4954-9073-C4760413B176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5D486-6F0F-44B8-B47A-C64B5E26E90C}"/>
              </a:ext>
            </a:extLst>
          </p:cNvPr>
          <p:cNvSpPr txBox="1"/>
          <p:nvPr/>
        </p:nvSpPr>
        <p:spPr>
          <a:xfrm>
            <a:off x="341152" y="884930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2065A-AF99-4F6F-8F32-ED4242D4E81F}"/>
              </a:ext>
            </a:extLst>
          </p:cNvPr>
          <p:cNvSpPr txBox="1"/>
          <p:nvPr/>
        </p:nvSpPr>
        <p:spPr>
          <a:xfrm>
            <a:off x="953550" y="1346539"/>
            <a:ext cx="108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프로세스 동기화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3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05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프레임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(Frame)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페이지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(Page)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A861E-C894-4783-BDD3-D0080A6EC1C0}"/>
              </a:ext>
            </a:extLst>
          </p:cNvPr>
          <p:cNvSpPr txBox="1"/>
          <p:nvPr/>
        </p:nvSpPr>
        <p:spPr>
          <a:xfrm>
            <a:off x="683703" y="1275863"/>
            <a:ext cx="10824594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logical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upper p (bit)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테이블 인덱스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Table [p]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값은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메모리 인덱스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logical address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lower d (bit)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Offset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페이지의 크기 단위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추적 과정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논리 주소의 앞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 bit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로부터 페이지 인덱스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인덱스로부터 프레임 인덱스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 인덱스에서부터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offset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이동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과정을 거친 곳의 주소 값에서 페이지 크기만큼 읽음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추적 완료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523906-B4BC-453C-B4DB-3B99DAF9B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97" y="1187150"/>
            <a:ext cx="50673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0A839702-100E-45C0-ACAF-2C9455B0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16797"/>
              </p:ext>
            </p:extLst>
          </p:nvPr>
        </p:nvGraphicFramePr>
        <p:xfrm>
          <a:off x="6477070" y="1395502"/>
          <a:ext cx="2886156" cy="293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078">
                  <a:extLst>
                    <a:ext uri="{9D8B030D-6E8A-4147-A177-3AD203B41FA5}">
                      <a16:colId xmlns:a16="http://schemas.microsoft.com/office/drawing/2014/main" val="2846673315"/>
                    </a:ext>
                  </a:extLst>
                </a:gridCol>
                <a:gridCol w="1443078">
                  <a:extLst>
                    <a:ext uri="{9D8B030D-6E8A-4147-A177-3AD203B41FA5}">
                      <a16:colId xmlns:a16="http://schemas.microsoft.com/office/drawing/2014/main" val="2002283630"/>
                    </a:ext>
                  </a:extLst>
                </a:gridCol>
              </a:tblGrid>
              <a:tr h="293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301" marR="72301" marT="36151" marB="36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301" marR="72301" marT="36151" marB="36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158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188DA-3288-4BD5-8888-8F3E45F29FA4}"/>
                  </a:ext>
                </a:extLst>
              </p:cNvPr>
              <p:cNvSpPr txBox="1"/>
              <p:nvPr/>
            </p:nvSpPr>
            <p:spPr>
              <a:xfrm>
                <a:off x="6795942" y="1678234"/>
                <a:ext cx="8490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00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ko-KR" sz="10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188DA-3288-4BD5-8888-8F3E45F2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42" y="1678234"/>
                <a:ext cx="849043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9D897E-D684-4A8B-9F86-07B05FFEF8BB}"/>
                  </a:ext>
                </a:extLst>
              </p:cNvPr>
              <p:cNvSpPr txBox="1"/>
              <p:nvPr/>
            </p:nvSpPr>
            <p:spPr>
              <a:xfrm>
                <a:off x="8259719" y="1668455"/>
                <a:ext cx="8490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9D897E-D684-4A8B-9F86-07B05FFE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719" y="1668455"/>
                <a:ext cx="84904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E05B21A-7F15-4461-B732-3E5B303BAC97}"/>
              </a:ext>
            </a:extLst>
          </p:cNvPr>
          <p:cNvSpPr txBox="1"/>
          <p:nvPr/>
        </p:nvSpPr>
        <p:spPr>
          <a:xfrm>
            <a:off x="6635871" y="1114703"/>
            <a:ext cx="1140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page number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1B9115-E0C2-4CE7-B55D-33163E67B899}"/>
              </a:ext>
            </a:extLst>
          </p:cNvPr>
          <p:cNvSpPr txBox="1"/>
          <p:nvPr/>
        </p:nvSpPr>
        <p:spPr>
          <a:xfrm>
            <a:off x="8040149" y="1104924"/>
            <a:ext cx="1140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page offset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0509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 테이블 및 논리주소 예제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5AF08A-67F1-4703-9D21-7D4F370F7CD7}"/>
                  </a:ext>
                </a:extLst>
              </p:cNvPr>
              <p:cNvSpPr txBox="1"/>
              <p:nvPr/>
            </p:nvSpPr>
            <p:spPr>
              <a:xfrm>
                <a:off x="683703" y="1274161"/>
                <a:ext cx="10824594" cy="309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[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예제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1]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페이지 크기 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4KB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메모리 크기 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256KB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인 시스템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lvl="1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프레임의 개수는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?</a:t>
                </a:r>
              </a:p>
              <a:p>
                <a:pPr marL="1200150" lvl="2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(256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나눔바른고딕" panose="020B0603020101020101" pitchFamily="50" charset="-127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4 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)=64</m:t>
                    </m:r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(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 marL="742950" lvl="1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Page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Table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bit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수는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? </a:t>
                </a:r>
                <a:r>
                  <a:rPr lang="en-US" altLang="ko-KR" b="1" dirty="0">
                    <a:solidFill>
                      <a:schemeClr val="accent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24 bit</a:t>
                </a:r>
              </a:p>
              <a:p>
                <a:pPr marL="1200150" lvl="2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Page Number bit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6bit</a:t>
                </a:r>
              </a:p>
              <a:p>
                <a:pPr marL="1200150" lvl="2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Frame bit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18bit (256KB)</a:t>
                </a:r>
              </a:p>
              <a:p>
                <a:pPr marL="285750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endParaRPr lang="en-US" altLang="ko-KR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[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예제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2]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페이지 크기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4KB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 때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프로세스 크기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15KB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라면 몇 개의 페이지를 할당해야 하는가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?</a:t>
                </a:r>
              </a:p>
              <a:p>
                <a:pPr marL="742950" lvl="1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(4KB / 4KB / 4KB / 3KB)</a:t>
                </a:r>
              </a:p>
              <a:p>
                <a:pPr marL="742950" lvl="1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끝의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3KB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1KB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내부 단편화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발생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5AF08A-67F1-4703-9D21-7D4F370F7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3" y="1274161"/>
                <a:ext cx="10824594" cy="3093154"/>
              </a:xfrm>
              <a:prstGeom prst="rect">
                <a:avLst/>
              </a:prstGeom>
              <a:blipFill>
                <a:blip r:embed="rId2"/>
                <a:stretch>
                  <a:fillRect l="-338" t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FD2F635-60F1-4BD7-894A-319D1426689B}"/>
              </a:ext>
            </a:extLst>
          </p:cNvPr>
          <p:cNvSpPr txBox="1"/>
          <p:nvPr/>
        </p:nvSpPr>
        <p:spPr>
          <a:xfrm>
            <a:off x="341151" y="4252465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 테이블 만들기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7985E-B18F-4860-8E0F-2D9EC79B5580}"/>
              </a:ext>
            </a:extLst>
          </p:cNvPr>
          <p:cNvSpPr txBox="1"/>
          <p:nvPr/>
        </p:nvSpPr>
        <p:spPr>
          <a:xfrm>
            <a:off x="683703" y="4708808"/>
            <a:ext cx="10824594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테이블은 별도의 칩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(SRAM)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만들어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메모리 사이에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만들어 위치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테이블을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TLB(Translation Look-aside Buffer)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부름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메모리보다 크기는 작지만 빠르고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CPU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Register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보다는 느리나 크기가 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39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TLB (Translation Look aside Buffer)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8CA19-9481-4B70-8265-40E79784D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1" y="1317078"/>
            <a:ext cx="5887385" cy="451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D79537-DE44-41D7-A7BC-AFEFBFA2C4B8}"/>
              </a:ext>
            </a:extLst>
          </p:cNvPr>
          <p:cNvSpPr txBox="1"/>
          <p:nvPr/>
        </p:nvSpPr>
        <p:spPr>
          <a:xfrm>
            <a:off x="6228536" y="1802493"/>
            <a:ext cx="5308972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Logical address p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page number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가지는 것이 있는지 확인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(Map)</a:t>
            </a: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TLB hit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 해당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number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그대로 가져와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physical address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TLB miss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table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이동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12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 테이블 구조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1B11C-EB72-4A84-B26F-9A86F3CEE7FF}"/>
              </a:ext>
            </a:extLst>
          </p:cNvPr>
          <p:cNvSpPr txBox="1"/>
          <p:nvPr/>
        </p:nvSpPr>
        <p:spPr>
          <a:xfrm>
            <a:off x="683703" y="1274161"/>
            <a:ext cx="10824594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테이블 크기는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4MB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정도의 크기를 가짐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프로세스마다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4MB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테이블을 저장하고 배치하게 되는 것은 많은 공간을 차지함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크기가 큰 페이지 테이블을 다루는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계층적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Hierachical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Paging)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 페이지 테이블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(Hashed Page Table)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 페이지 테이블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(Inverted Page Table)</a:t>
            </a:r>
          </a:p>
        </p:txBody>
      </p:sp>
    </p:spTree>
    <p:extLst>
      <p:ext uri="{BB962C8B-B14F-4D97-AF65-F5344CB8AC3E}">
        <p14:creationId xmlns:p14="http://schemas.microsoft.com/office/powerpoint/2010/main" val="130963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보호와 공유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1B11C-EB72-4A84-B26F-9A86F3CEE7FF}"/>
              </a:ext>
            </a:extLst>
          </p:cNvPr>
          <p:cNvSpPr txBox="1"/>
          <p:nvPr/>
        </p:nvSpPr>
        <p:spPr>
          <a:xfrm>
            <a:off x="683703" y="127416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(Protection)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Table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경유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r(read), w(write), x(execute)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비트로 권한 부여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쓰기 작업이 꺼졌을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쓰기 작업을 시도하면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인터럽트 발생 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프로세스 종료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0D865E-CF05-4562-A334-F3398F5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16" y="2648589"/>
            <a:ext cx="7273167" cy="33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8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보호와 공유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1B11C-EB72-4A84-B26F-9A86F3CEE7FF}"/>
              </a:ext>
            </a:extLst>
          </p:cNvPr>
          <p:cNvSpPr txBox="1"/>
          <p:nvPr/>
        </p:nvSpPr>
        <p:spPr>
          <a:xfrm>
            <a:off x="683703" y="127416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(Sharing)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프로그램은 동일한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메모리 낭비를 줄이기 위해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영역을 공유하는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변하지 않는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non-self-modifying code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30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</TotalTime>
  <Words>2312</Words>
  <Application>Microsoft Office PowerPoint</Application>
  <PresentationFormat>와이드스크린</PresentationFormat>
  <Paragraphs>386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Arial</vt:lpstr>
      <vt:lpstr>맑은 고딕</vt:lpstr>
      <vt:lpstr>나눔바른고딕</vt:lpstr>
      <vt:lpstr>배달의민족 도현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 철황</dc:creator>
  <cp:lastModifiedBy>원 철황</cp:lastModifiedBy>
  <cp:revision>659</cp:revision>
  <dcterms:created xsi:type="dcterms:W3CDTF">2021-05-23T02:34:49Z</dcterms:created>
  <dcterms:modified xsi:type="dcterms:W3CDTF">2021-05-29T14:33:45Z</dcterms:modified>
</cp:coreProperties>
</file>