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1C3AD-B638-A7BF-32B9-BE8BC438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2A3B2-C512-D8AD-FA42-83FC7524E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BBFBC-266E-DFD3-0A9D-0F8071C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B5DA-2EEB-323B-7CFB-91D8D0F2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DA238-DCD1-0B80-7FFA-9C5AFF6A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DCF4E-CFAE-AD6B-6210-A42BE01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4D147-D57B-01D0-E5B1-4C38570EF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D45E1-27C1-452F-5CA5-2502ED63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F19A5-BF60-5988-8FBB-A0E174C0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5D00B-C21B-53C5-0F86-3B5E8CD2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8AEB55-EB64-55F1-DC9F-0E9D8F29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4A8B6-4F70-E69C-635C-76EF1BF0A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8AA87-98C7-8F04-707B-4699B985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1F57-A513-30F0-F9A8-33C76F84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F7956-9603-5FE1-88CD-0D4E913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57CD-59AA-26A4-674F-04BA591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E4153-C46D-100A-A4DD-1D78B13B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3CF0D-7770-3910-B562-B994AD1C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9553-9CE4-175A-9641-3AECBEB1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E62C1-C75E-84E4-5A0B-12669882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AD343-AB97-28FE-73E5-E8A5A0D7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7A89-500C-F0A6-ED67-D3C63CE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E79BB-07E3-324B-044D-0D4067D8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7E28C-5EF1-6BD0-6C4A-5491CB11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044F2-D580-4B00-CE15-B9C8C34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9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4EB10-3942-36DF-15C0-37EC251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5BE56-966D-53BF-103E-72A8D885B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CF983-6DB4-C4B7-BB29-18C0B32B7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9A113-BB56-BA5F-D82B-5D8FD66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E0E0A-7747-0BEB-9427-8402DD52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229C8-1223-7FC1-B9B2-FB70955B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B3B75-3A9B-4A1D-B62D-B7AE1531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AF11-9E83-0082-8BB0-1A0B43E2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E90AD-BB0B-3F31-3E04-44D72D04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80272-9A0E-106C-57A3-8B677C2AE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79192-DB63-9BFF-C352-FE5829F7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F7764C-2906-BF0E-1F63-51F6BC1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413B1-3A10-C4A3-008D-C6B140F7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B39B6-F3CD-5CC7-79FE-9F82850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F4974-6927-94E9-8AB1-C95D2F7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337BD-D513-996A-CF80-9AF8B5D7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47FA-57EF-C196-2CA7-C27F724F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415104-DFA1-66AE-4CAE-EBDE4068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97F19-6ECD-F55D-E9DD-1FB8548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79640B-8579-5A75-6506-3FEDFCBC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73CDB-51DE-F1E1-9A38-CDD7BED1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E31D-D9BE-75CE-6E6A-F489B98C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4E223-EE33-F603-4F1A-2209C32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5BE24-2846-0D6A-06A1-0E3D5575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74C72-ECF7-4D6E-2363-D1610A23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34C71-7276-D037-F7C9-72724A3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D7EFE-30CB-2964-6D2F-39EADC5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A0478-6724-DA26-45FB-A15EDC2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DB397-348B-9E94-BC4D-52E14C69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8A680-94C9-2A59-153A-622147F5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DB0EA-6BA6-D2BB-C461-AF41F645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27BCE-1811-58EE-6E36-2BD88BA5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A5B2B-E1C5-C786-1457-F7BC47E3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1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302AE-05CD-2272-43D5-3FB4A18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8BBCA-0DE3-B6E1-17EA-E7981DCC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D1DED-9666-76EC-7F21-8AA21CCE0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6A95-F786-4D57-A5A3-81BD7B6D18B1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D8F9-DCE0-1811-D25F-D7C56EFE3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CE9C7-B21C-529A-7937-07436AD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E115-BCF5-4A19-A679-C697DB658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6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84598F8-4942-2E31-E0FE-9A4B8163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69" y="612620"/>
            <a:ext cx="6004933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CustomWebApplicationServer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static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(CustomWebApplicationServer.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CustomWebApplicationServer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port)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(ServerSocket serverSocket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ServerSocket(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started {} port"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Socket clientSocket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waiting for client"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while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((clientSocket = serverSocket.accept())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client connected!"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try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(InputStream in = clientSocket.getInputStream()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OutputStream out = clientSocket.getOutputStream())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BufferedReader br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StandardCharsets.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 dos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DataOutputStream(out)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 httpRequest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HttpRequest(br)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(httpRequest.isGetRequest() &amp;&amp; httpRequest.matchPath(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"/calculate"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QueryStrings queryStrings = httpRequest.getQueryStrings()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operand1 = Integer.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operator = 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"operator"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operand2 = Integer.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"operand2"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double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 = Calculator.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PositiveNumber(operand1)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PositiveNumber(operand2))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byte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body = String.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(result).getBytes()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 response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HttpResponse(dos)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response.response200Header(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"application/json"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body.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response.responseBody(body)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DF110-AE83-49F2-7F4A-27CCFE5D29FC}"/>
              </a:ext>
            </a:extLst>
          </p:cNvPr>
          <p:cNvSpPr/>
          <p:nvPr/>
        </p:nvSpPr>
        <p:spPr>
          <a:xfrm>
            <a:off x="1103971" y="2977375"/>
            <a:ext cx="4716966" cy="54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CA6F9F-1E0F-7121-1F34-B65A0FD6F274}"/>
              </a:ext>
            </a:extLst>
          </p:cNvPr>
          <p:cNvSpPr/>
          <p:nvPr/>
        </p:nvSpPr>
        <p:spPr>
          <a:xfrm>
            <a:off x="1103971" y="3590694"/>
            <a:ext cx="3350941" cy="161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5E29B-507B-886A-6318-56DF06BB9F3B}"/>
              </a:ext>
            </a:extLst>
          </p:cNvPr>
          <p:cNvSpPr/>
          <p:nvPr/>
        </p:nvSpPr>
        <p:spPr>
          <a:xfrm>
            <a:off x="1103970" y="3830450"/>
            <a:ext cx="4716966" cy="161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0CC45-9ADA-78C4-0B64-4434462E20F9}"/>
              </a:ext>
            </a:extLst>
          </p:cNvPr>
          <p:cNvSpPr/>
          <p:nvPr/>
        </p:nvSpPr>
        <p:spPr>
          <a:xfrm>
            <a:off x="1103970" y="5048728"/>
            <a:ext cx="4716966" cy="420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91E442-E186-D8B0-137E-29F53DC91FC6}"/>
              </a:ext>
            </a:extLst>
          </p:cNvPr>
          <p:cNvCxnSpPr>
            <a:cxnSpLocks/>
          </p:cNvCxnSpPr>
          <p:nvPr/>
        </p:nvCxnSpPr>
        <p:spPr>
          <a:xfrm>
            <a:off x="5820936" y="3250579"/>
            <a:ext cx="1683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D4D375-0C72-949B-86E0-C67F341C94D4}"/>
              </a:ext>
            </a:extLst>
          </p:cNvPr>
          <p:cNvCxnSpPr>
            <a:cxnSpLocks/>
          </p:cNvCxnSpPr>
          <p:nvPr/>
        </p:nvCxnSpPr>
        <p:spPr>
          <a:xfrm>
            <a:off x="4454912" y="3671541"/>
            <a:ext cx="3049859" cy="11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9E06B2-0714-97CE-A310-F6068D236860}"/>
              </a:ext>
            </a:extLst>
          </p:cNvPr>
          <p:cNvCxnSpPr/>
          <p:nvPr/>
        </p:nvCxnSpPr>
        <p:spPr>
          <a:xfrm>
            <a:off x="5820936" y="3911297"/>
            <a:ext cx="1683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11B98-0A30-DB02-9C51-A6B52D82C9D5}"/>
              </a:ext>
            </a:extLst>
          </p:cNvPr>
          <p:cNvCxnSpPr>
            <a:stCxn id="13" idx="3"/>
          </p:cNvCxnSpPr>
          <p:nvPr/>
        </p:nvCxnSpPr>
        <p:spPr>
          <a:xfrm>
            <a:off x="5820936" y="5259200"/>
            <a:ext cx="1683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8AC08B-5214-6EFD-AEE6-42893B7E8E52}"/>
              </a:ext>
            </a:extLst>
          </p:cNvPr>
          <p:cNvSpPr txBox="1"/>
          <p:nvPr/>
        </p:nvSpPr>
        <p:spPr>
          <a:xfrm>
            <a:off x="7504771" y="3119774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Data IO </a:t>
            </a:r>
            <a:r>
              <a:rPr lang="ko-KR" altLang="en-US" sz="1100"/>
              <a:t>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074EE-F4D3-8781-D18A-D02D3B58AB5F}"/>
              </a:ext>
            </a:extLst>
          </p:cNvPr>
          <p:cNvSpPr txBox="1"/>
          <p:nvPr/>
        </p:nvSpPr>
        <p:spPr>
          <a:xfrm>
            <a:off x="7504771" y="3557684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HttpRequest </a:t>
            </a:r>
            <a:r>
              <a:rPr lang="ko-KR" altLang="en-US" sz="1100"/>
              <a:t>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26C67-16F9-A5CC-6888-B391CE73234F}"/>
              </a:ext>
            </a:extLst>
          </p:cNvPr>
          <p:cNvSpPr txBox="1"/>
          <p:nvPr/>
        </p:nvSpPr>
        <p:spPr>
          <a:xfrm>
            <a:off x="7504771" y="3802346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Request </a:t>
            </a:r>
            <a:r>
              <a:rPr lang="ko-KR" altLang="en-US" sz="1100"/>
              <a:t>조건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0E491-E286-F5AF-4562-EC452B4F20F1}"/>
              </a:ext>
            </a:extLst>
          </p:cNvPr>
          <p:cNvSpPr txBox="1"/>
          <p:nvPr/>
        </p:nvSpPr>
        <p:spPr>
          <a:xfrm>
            <a:off x="7504771" y="5128395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RttpResponse </a:t>
            </a:r>
            <a:r>
              <a:rPr lang="ko-KR" altLang="en-US" sz="1100"/>
              <a:t>생성 후 응답</a:t>
            </a:r>
          </a:p>
        </p:txBody>
      </p:sp>
    </p:spTree>
    <p:extLst>
      <p:ext uri="{BB962C8B-B14F-4D97-AF65-F5344CB8AC3E}">
        <p14:creationId xmlns:p14="http://schemas.microsoft.com/office/powerpoint/2010/main" val="34410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3B68B6-905D-7756-E0BF-719ECC47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74" y="708971"/>
            <a:ext cx="5655715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ConnectionManager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DB_DRIVER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"org.h2.Driver"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static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DB_URL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"jdbc:h2:mem://localhost/~/mvc-practice;MODE=MySQL;DB_CLOSE_DELAY=-1"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static final int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MAX_POOL_SIZE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static final int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IDLE_TIMEOUT_MS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static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DataSource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Connection Pool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적용해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connection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받아옴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HikariDataSource hikariDataSource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hikariDataSource.setDriverClassName(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DB_DRIVER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hikariDataSource.setJdbcUrl(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DB_URL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hikariDataSource.setUsername(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"sa"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hikariDataSource.setPassword(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Maximum pool-size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hikariDataSource.setMaximumPoolSize(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MAX_POOL_SIZE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Minimum idle timeout ms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hikariDataSource.setIdleTimeout(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IDLE_TIMEOUT_MS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hikariDataSource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.getConnection()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(SQLException e){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IllegalArgumentException(e)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DataSource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getDataSource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9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5EC020-F243-4BA4-4CF9-96A2085B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805" y="1294198"/>
            <a:ext cx="4684296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ClassNotFoundException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Load type 1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Class&lt;User&gt; classByDotClass = User.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Load type 2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user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"wch18735"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"password"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"email"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Class&lt;?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User&gt; classByGetClass = user.getClass()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Load type 3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Class&lt;?&gt; classByForName = Class.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"org.example.connector.User"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(classByDotClass == classByGetClass).isTrue()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(classByGetClass == classByForName).isTrue()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(classByForName == classByDotClass).isTrue()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8392A1-3BA0-579C-B2DF-A358FB6E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214" y="996240"/>
            <a:ext cx="426161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({ElementType.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(RetentionPolicy.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Controller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85C623-2FF3-36F8-EB80-23EE30F1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214" y="3049847"/>
            <a:ext cx="592040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({ElementType.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(RetentionPolicy.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RequestMethod[]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42E86-3892-635A-2207-4E318F2E7C93}"/>
              </a:ext>
            </a:extLst>
          </p:cNvPr>
          <p:cNvSpPr/>
          <p:nvPr/>
        </p:nvSpPr>
        <p:spPr>
          <a:xfrm>
            <a:off x="2191214" y="1001816"/>
            <a:ext cx="3317488" cy="353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0FC616-CEBC-06CD-E74F-8198C824639E}"/>
              </a:ext>
            </a:extLst>
          </p:cNvPr>
          <p:cNvSpPr/>
          <p:nvPr/>
        </p:nvSpPr>
        <p:spPr>
          <a:xfrm>
            <a:off x="2191214" y="3049847"/>
            <a:ext cx="5787484" cy="353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0FCAE-8BE6-788E-0BDF-75D14DF40D02}"/>
              </a:ext>
            </a:extLst>
          </p:cNvPr>
          <p:cNvSpPr txBox="1"/>
          <p:nvPr/>
        </p:nvSpPr>
        <p:spPr>
          <a:xfrm>
            <a:off x="6835696" y="996240"/>
            <a:ext cx="235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어노테이션을 </a:t>
            </a:r>
            <a:endParaRPr lang="en-US" altLang="ko-KR" sz="1400"/>
          </a:p>
          <a:p>
            <a:r>
              <a:rPr lang="ko-KR" altLang="en-US" sz="1400"/>
              <a:t>어디에 붙일 것인지 결정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D31DEB-E57E-2206-7DC1-8F849C0128C9}"/>
              </a:ext>
            </a:extLst>
          </p:cNvPr>
          <p:cNvCxnSpPr/>
          <p:nvPr/>
        </p:nvCxnSpPr>
        <p:spPr>
          <a:xfrm>
            <a:off x="5508702" y="1178345"/>
            <a:ext cx="11820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B73610-DAE4-0877-6D19-FAFBC33887AB}"/>
              </a:ext>
            </a:extLst>
          </p:cNvPr>
          <p:cNvCxnSpPr/>
          <p:nvPr/>
        </p:nvCxnSpPr>
        <p:spPr>
          <a:xfrm flipV="1">
            <a:off x="7722220" y="1600200"/>
            <a:ext cx="0" cy="1449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4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151FB6-8BFA-ACB2-ACCA-74C1975A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327" y="1196073"/>
            <a:ext cx="745588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showClass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Class&lt;User&gt; clazz = User.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.debug(clazz.getName())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 all declared fields: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(clazz.getDeclaredFields()).collect(Collectors.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 all declared constructors: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(clazz.getDeclaredConstructors()).collect(Collectors.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 all declared methods: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(clazz.getDeclaredMethods()).collect(Collectors.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6F128-1F7D-746A-09CE-CFF6C695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27" y="2999704"/>
            <a:ext cx="7455887" cy="10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6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25F3C7-EABB-792C-43EA-88B8DF6C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034" y="1498270"/>
            <a:ext cx="412805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controllerScan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Reflections reflections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Reflections(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"org.example"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Set&lt;Class&lt;?&gt;&gt; beans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HashSet&lt;&gt;()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beans.addAll(reflections.getTypesAnnotatedWith(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"beans: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beans)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F78894-759D-10E9-6FB2-BB5F5906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9" y="3752073"/>
            <a:ext cx="9690410" cy="1008407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DAF82D4-A7AA-8FD9-DE7C-16D50FC1469A}"/>
              </a:ext>
            </a:extLst>
          </p:cNvPr>
          <p:cNvSpPr/>
          <p:nvPr/>
        </p:nvSpPr>
        <p:spPr>
          <a:xfrm>
            <a:off x="5348060" y="3272883"/>
            <a:ext cx="177369" cy="273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4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E928BE4-D847-D981-016C-770821C0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941" y="1528374"/>
            <a:ext cx="5848076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public class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WebApplicationServer {</a:t>
            </a:r>
            <a:b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private static final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Logger </a:t>
            </a:r>
            <a:r>
              <a:rPr lang="ko-KR" altLang="ko-KR" sz="1000" i="1">
                <a:solidFill>
                  <a:srgbClr val="9876AA"/>
                </a:solidFill>
                <a:latin typeface="Arial Unicode MS"/>
                <a:ea typeface="JetBrains Mono"/>
              </a:rPr>
              <a:t>log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= LoggerFactory.</a:t>
            </a:r>
            <a:r>
              <a:rPr lang="ko-KR" altLang="ko-KR" sz="1000" i="1">
                <a:solidFill>
                  <a:srgbClr val="A9B7C6"/>
                </a:solidFill>
                <a:latin typeface="Arial Unicode MS"/>
                <a:ea typeface="JetBrains Mono"/>
              </a:rPr>
              <a:t>getLogger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(WebApplicationServer.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public static void </a:t>
            </a:r>
            <a:r>
              <a:rPr lang="ko-KR" altLang="ko-KR" sz="1000">
                <a:solidFill>
                  <a:srgbClr val="FFC66D"/>
                </a:solidFill>
                <a:latin typeface="Arial Unicode MS"/>
                <a:ea typeface="JetBrains Mono"/>
              </a:rPr>
              <a:t>main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(String[] args) 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throws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LifecycleException {</a:t>
            </a:r>
            <a:b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        String webappDirLocation = </a:t>
            </a:r>
            <a:r>
              <a:rPr lang="ko-KR" altLang="ko-KR" sz="1000">
                <a:solidFill>
                  <a:srgbClr val="6A8759"/>
                </a:solidFill>
                <a:latin typeface="Arial Unicode MS"/>
                <a:ea typeface="JetBrains Mono"/>
              </a:rPr>
              <a:t>"webapps/"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 tomcat = 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new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Tomcat()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tomcat.setPort(</a:t>
            </a:r>
            <a:r>
              <a:rPr lang="ko-KR" altLang="ko-KR" sz="1000">
                <a:solidFill>
                  <a:srgbClr val="6897BB"/>
                </a:solidFill>
                <a:latin typeface="Arial Unicode MS"/>
                <a:ea typeface="JetBrains Mono"/>
              </a:rPr>
              <a:t>8080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Connector connector = tomcat.getConnector()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connector.setURIEncoding(</a:t>
            </a:r>
            <a:r>
              <a:rPr lang="ko-KR" altLang="ko-KR" sz="1000">
                <a:solidFill>
                  <a:srgbClr val="6A8759"/>
                </a:solidFill>
                <a:latin typeface="Arial Unicode MS"/>
                <a:ea typeface="JetBrains Mono"/>
              </a:rPr>
              <a:t>"UTF-8"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tomcat.addWebapp(</a:t>
            </a:r>
            <a:r>
              <a:rPr lang="ko-KR" altLang="ko-KR" sz="1000">
                <a:solidFill>
                  <a:srgbClr val="6A8759"/>
                </a:solidFill>
                <a:latin typeface="Arial Unicode MS"/>
                <a:ea typeface="JetBrains Mono"/>
              </a:rPr>
              <a:t>"/"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, new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File(webappDirLocation).getAbsolutePath())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 i="1">
                <a:solidFill>
                  <a:srgbClr val="9876AA"/>
                </a:solidFill>
                <a:latin typeface="Arial Unicode MS"/>
                <a:ea typeface="JetBrains Mono"/>
              </a:rPr>
              <a:t>log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.info(</a:t>
            </a:r>
            <a:r>
              <a:rPr lang="ko-KR" altLang="ko-KR" sz="1000">
                <a:solidFill>
                  <a:srgbClr val="6A8759"/>
                </a:solidFill>
                <a:latin typeface="Arial Unicode MS"/>
                <a:ea typeface="JetBrains Mono"/>
              </a:rPr>
              <a:t>"configuring app with basedir: {}"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, new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File(</a:t>
            </a:r>
            <a:r>
              <a:rPr lang="ko-KR" altLang="ko-KR" sz="1000">
                <a:solidFill>
                  <a:srgbClr val="6A8759"/>
                </a:solidFill>
                <a:latin typeface="Arial Unicode MS"/>
                <a:ea typeface="JetBrains Mono"/>
              </a:rPr>
              <a:t>""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+ webappDirLocation).getAbsolutePath())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tomcat.start()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tomcat.getServer().await()</a:t>
            </a: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0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ko-KR" altLang="ko-KR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9A8823-3D2E-ACCB-A7D0-7409BE9D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8" y="883825"/>
            <a:ext cx="7301999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DispatcherServlet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(DispatcherServlet.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.init()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"[DispatcherServlet] service started."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Controller handler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.findHandler(request.getRequestURI())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viewName = handler.handleRequest(request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 requestDispatcher = request.getRequestDispatcher(viewName)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requestDispatcher.forward(request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"exception occurred: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throw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32C714-ECA4-4794-C4D4-69A0B77D4529}"/>
              </a:ext>
            </a:extLst>
          </p:cNvPr>
          <p:cNvSpPr/>
          <p:nvPr/>
        </p:nvSpPr>
        <p:spPr>
          <a:xfrm>
            <a:off x="719253" y="1800921"/>
            <a:ext cx="4572001" cy="903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7D2028-423F-0379-F07B-FAFCDF536160}"/>
              </a:ext>
            </a:extLst>
          </p:cNvPr>
          <p:cNvSpPr/>
          <p:nvPr/>
        </p:nvSpPr>
        <p:spPr>
          <a:xfrm>
            <a:off x="1053790" y="3534938"/>
            <a:ext cx="5296830" cy="36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1EA653-D1D1-FBEC-F364-7A36D73A376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291254" y="1668655"/>
            <a:ext cx="2984784" cy="5838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4E4C9B16-C452-04D9-3E12-658D049A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038" y="883825"/>
            <a:ext cx="31967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Map&lt;String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Controller&gt;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HashMap&lt;&gt;()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HomeController())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findHandler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uriPath){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.get(uriPath)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007217-749B-ECA9-8BCA-D252AC602729}"/>
              </a:ext>
            </a:extLst>
          </p:cNvPr>
          <p:cNvCxnSpPr>
            <a:cxnSpLocks/>
          </p:cNvCxnSpPr>
          <p:nvPr/>
        </p:nvCxnSpPr>
        <p:spPr>
          <a:xfrm flipV="1">
            <a:off x="6350620" y="3726011"/>
            <a:ext cx="1856678" cy="98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CF5A6-8D52-AECC-9CDB-B7EAF6D88864}"/>
              </a:ext>
            </a:extLst>
          </p:cNvPr>
          <p:cNvSpPr txBox="1"/>
          <p:nvPr/>
        </p:nvSpPr>
        <p:spPr>
          <a:xfrm>
            <a:off x="8207298" y="3605072"/>
            <a:ext cx="291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요청 </a:t>
            </a:r>
            <a:r>
              <a:rPr lang="en-US" altLang="ko-KR" sz="1050"/>
              <a:t>URI</a:t>
            </a:r>
            <a:r>
              <a:rPr lang="ko-KR" altLang="en-US" sz="1050"/>
              <a:t>를 통해 적절한 </a:t>
            </a:r>
            <a:r>
              <a:rPr lang="en-US" altLang="ko-KR" sz="1050"/>
              <a:t>Controller</a:t>
            </a:r>
            <a:r>
              <a:rPr lang="ko-KR" altLang="en-US" sz="1050"/>
              <a:t> 받아옴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87A47-CE16-4743-BCEC-8D6DC8FABC0C}"/>
              </a:ext>
            </a:extLst>
          </p:cNvPr>
          <p:cNvSpPr txBox="1"/>
          <p:nvPr/>
        </p:nvSpPr>
        <p:spPr>
          <a:xfrm>
            <a:off x="8276038" y="2493076"/>
            <a:ext cx="291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/</a:t>
            </a:r>
            <a:r>
              <a:rPr lang="ko-KR" altLang="en-US" sz="1050"/>
              <a:t> 요청에 대해 </a:t>
            </a:r>
            <a:r>
              <a:rPr lang="en-US" altLang="ko-KR" sz="1050"/>
              <a:t>HomeController()</a:t>
            </a:r>
            <a:r>
              <a:rPr lang="ko-KR" altLang="en-US" sz="1050"/>
              <a:t>로 초기화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E11DD9-CD60-0331-B152-332E7233E665}"/>
              </a:ext>
            </a:extLst>
          </p:cNvPr>
          <p:cNvSpPr/>
          <p:nvPr/>
        </p:nvSpPr>
        <p:spPr>
          <a:xfrm>
            <a:off x="1053790" y="3980987"/>
            <a:ext cx="5296830" cy="36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6C7662-DE0F-0CC6-ABCA-13136D84CA4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350620" y="4162194"/>
            <a:ext cx="1856678" cy="15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10EA74-8C1F-DD8B-DFBD-CB31061DB3B7}"/>
              </a:ext>
            </a:extLst>
          </p:cNvPr>
          <p:cNvSpPr txBox="1"/>
          <p:nvPr/>
        </p:nvSpPr>
        <p:spPr>
          <a:xfrm>
            <a:off x="8207298" y="4031389"/>
            <a:ext cx="291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JSP</a:t>
            </a:r>
            <a:r>
              <a:rPr lang="ko-KR" altLang="en-US" sz="1050"/>
              <a:t>로 </a:t>
            </a:r>
            <a:r>
              <a:rPr lang="en-US" altLang="ko-KR" sz="1050"/>
              <a:t>request, response forward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28231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663193-6B62-5E38-E1E6-594D3E44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93053"/>
            <a:ext cx="716093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"[DispatcherServlet] service started."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Controller handler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.findHandler(request.getRequestURI())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viewName = handler.handleRequest(request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 requestDispatcher = request.getRequestDispatcher(viewName)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requestDispatcher.forward(request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"exception occurred: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throw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40C53-9170-A43C-1AD4-A66E30ED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966" y="793053"/>
            <a:ext cx="3196709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Map&lt;String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Controller&gt;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HashMap&lt;&gt;()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HomeController())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"/users"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UserListController())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findHandler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uriPath){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.get(uriPath)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8C26F-D43C-ED79-EDF8-362B52C5FD23}"/>
              </a:ext>
            </a:extLst>
          </p:cNvPr>
          <p:cNvSpPr/>
          <p:nvPr/>
        </p:nvSpPr>
        <p:spPr>
          <a:xfrm>
            <a:off x="1014761" y="1583473"/>
            <a:ext cx="5335859" cy="223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79598B-914E-DD05-8A76-B6D66899E85D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6350620" y="1639439"/>
            <a:ext cx="1795346" cy="55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10A374-1678-C39B-E87A-DABE1C6AE0CD}"/>
              </a:ext>
            </a:extLst>
          </p:cNvPr>
          <p:cNvSpPr txBox="1"/>
          <p:nvPr/>
        </p:nvSpPr>
        <p:spPr>
          <a:xfrm>
            <a:off x="8145966" y="2511911"/>
            <a:ext cx="2994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/users </a:t>
            </a:r>
            <a:r>
              <a:rPr lang="ko-KR" altLang="en-US" sz="1000">
                <a:solidFill>
                  <a:srgbClr val="FF0000"/>
                </a:solidFill>
              </a:rPr>
              <a:t>로 서로 다른 </a:t>
            </a:r>
            <a:r>
              <a:rPr lang="en-US" altLang="ko-KR" sz="1000">
                <a:solidFill>
                  <a:srgbClr val="FF0000"/>
                </a:solidFill>
              </a:rPr>
              <a:t>HTTP METHOD</a:t>
            </a:r>
            <a:r>
              <a:rPr lang="ko-KR" altLang="en-US" sz="1000">
                <a:solidFill>
                  <a:srgbClr val="FF0000"/>
                </a:solidFill>
              </a:rPr>
              <a:t>가 전달되면</a:t>
            </a:r>
            <a:r>
              <a:rPr lang="en-US" altLang="ko-KR" sz="1000">
                <a:solidFill>
                  <a:srgbClr val="FF0000"/>
                </a:solidFill>
              </a:rPr>
              <a:t>? 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1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AB440F-A838-14A6-1E23-AFAC3FBF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556" y="2069643"/>
            <a:ext cx="472116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Map&lt;HandlerKey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Controller&gt;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HashMap&lt;&gt;()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HandlerKey(RequestMethod.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HomeController())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HandlerKey(RequestMethod.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"/users"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UserListController())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HandlerKey(RequestMethod.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"/users"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UserCreateController())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findHandler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(HandlerKey handlerKey){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.get(handlerKey)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AD2794-F341-D513-006E-302C0094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76" y="2131199"/>
            <a:ext cx="3196709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Map&lt;String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Controller&gt;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HashMap&lt;&gt;()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HomeController())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"/users"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UserListController())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findHandler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uriPath){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mappings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.get(uriPath)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55C1CE9-698E-2153-0301-DDFF8A8853B6}"/>
              </a:ext>
            </a:extLst>
          </p:cNvPr>
          <p:cNvSpPr/>
          <p:nvPr/>
        </p:nvSpPr>
        <p:spPr>
          <a:xfrm>
            <a:off x="5553308" y="2857916"/>
            <a:ext cx="434897" cy="239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DEF3C-AD95-02CC-469E-1A0DCA3E4AE5}"/>
              </a:ext>
            </a:extLst>
          </p:cNvPr>
          <p:cNvSpPr txBox="1"/>
          <p:nvPr/>
        </p:nvSpPr>
        <p:spPr>
          <a:xfrm>
            <a:off x="5277315" y="2502426"/>
            <a:ext cx="98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Key</a:t>
            </a:r>
            <a:r>
              <a:rPr lang="ko-KR" altLang="en-US" sz="800"/>
              <a:t> 값으로</a:t>
            </a:r>
            <a:endParaRPr lang="en-US" altLang="ko-KR" sz="800"/>
          </a:p>
          <a:p>
            <a:pPr algn="ctr"/>
            <a:r>
              <a:rPr lang="en-US" altLang="ko-KR" sz="800"/>
              <a:t>HandlerKey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399264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50D36A7-EE0C-3C1F-BE5A-42AB45F1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7" y="1406820"/>
            <a:ext cx="5333511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requestMethod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uriPath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HandlerKey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(RequestMethod requestMethod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uriPath)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requestMethod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requestMethod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uriPath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uriPath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o)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o)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true;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getClass() != o.getClass())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 that = (HandlerKey) o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requestMethod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that.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requestMethod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Objects.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uriPath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that.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uriPath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hashCode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requestMethod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uriPath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914524-961B-A297-EBBD-34DE379B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1" y="305068"/>
            <a:ext cx="6634975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RequestLine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RequestLine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requestLine)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String[] tokens = requestLine.split(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tokens[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urlPathTokens = tokens[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].split(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urlPathTokens[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(urlPathTokens.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QueryStrings(urlPathTokens[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RequestLine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queryString)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QueryStrings(queryString)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isGetRequest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isMatchPath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requestPath)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.equals(requestPath)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o)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o)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true;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 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getClass() != o.getClass())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RequestLine that = (RequestLine) o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that.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&amp;&amp; Objects.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that.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&amp;&amp; Objects.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that.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hashCode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urlPath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FA028-B2F6-B9DA-1594-DD65D6AAF3F0}"/>
              </a:ext>
            </a:extLst>
          </p:cNvPr>
          <p:cNvSpPr/>
          <p:nvPr/>
        </p:nvSpPr>
        <p:spPr>
          <a:xfrm>
            <a:off x="1020337" y="858644"/>
            <a:ext cx="4716966" cy="15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080130-2D72-5D83-1CE8-B8D5EF9947DD}"/>
              </a:ext>
            </a:extLst>
          </p:cNvPr>
          <p:cNvCxnSpPr>
            <a:cxnSpLocks/>
          </p:cNvCxnSpPr>
          <p:nvPr/>
        </p:nvCxnSpPr>
        <p:spPr>
          <a:xfrm>
            <a:off x="5737303" y="936702"/>
            <a:ext cx="2085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158EB-3299-E8A8-B931-60264E506724}"/>
              </a:ext>
            </a:extLst>
          </p:cNvPr>
          <p:cNvSpPr txBox="1"/>
          <p:nvPr/>
        </p:nvSpPr>
        <p:spPr>
          <a:xfrm>
            <a:off x="7822580" y="805897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일급 컬렉션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71B644-FE8C-4C15-955F-5B0F8F0838D9}"/>
              </a:ext>
            </a:extLst>
          </p:cNvPr>
          <p:cNvSpPr/>
          <p:nvPr/>
        </p:nvSpPr>
        <p:spPr>
          <a:xfrm>
            <a:off x="1020337" y="1092819"/>
            <a:ext cx="4716966" cy="1399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708399-E764-F0C8-B487-A274FD1D1A58}"/>
              </a:ext>
            </a:extLst>
          </p:cNvPr>
          <p:cNvCxnSpPr>
            <a:cxnSpLocks/>
          </p:cNvCxnSpPr>
          <p:nvPr/>
        </p:nvCxnSpPr>
        <p:spPr>
          <a:xfrm>
            <a:off x="5737303" y="1745166"/>
            <a:ext cx="2085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202262-9D38-D8D3-935A-4CB27983D031}"/>
              </a:ext>
            </a:extLst>
          </p:cNvPr>
          <p:cNvSpPr txBox="1"/>
          <p:nvPr/>
        </p:nvSpPr>
        <p:spPr>
          <a:xfrm>
            <a:off x="7822580" y="1614361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Parsing</a:t>
            </a:r>
            <a:r>
              <a:rPr lang="ko-KR" altLang="en-US" sz="1100"/>
              <a:t> </a:t>
            </a:r>
            <a:r>
              <a:rPr lang="en-US" altLang="ko-KR" sz="1100"/>
              <a:t>Rule</a:t>
            </a:r>
            <a:endParaRPr lang="ko-KR" altLang="en-US" sz="11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D1B9BA-9C33-D542-62DA-A398D8BD449C}"/>
              </a:ext>
            </a:extLst>
          </p:cNvPr>
          <p:cNvSpPr/>
          <p:nvPr/>
        </p:nvSpPr>
        <p:spPr>
          <a:xfrm>
            <a:off x="1020337" y="4705814"/>
            <a:ext cx="6423102" cy="1566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1126D-9314-94A8-DF37-4E281B2C6279}"/>
              </a:ext>
            </a:extLst>
          </p:cNvPr>
          <p:cNvSpPr txBox="1"/>
          <p:nvPr/>
        </p:nvSpPr>
        <p:spPr>
          <a:xfrm>
            <a:off x="7822580" y="5273743"/>
            <a:ext cx="229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객체 비교를 위한</a:t>
            </a:r>
            <a:endParaRPr lang="en-US" altLang="ko-KR" sz="1100"/>
          </a:p>
          <a:p>
            <a:r>
              <a:rPr lang="en-US" altLang="ko-KR" sz="1100"/>
              <a:t>Equals() and Hash()</a:t>
            </a:r>
            <a:endParaRPr lang="ko-KR" altLang="en-US" sz="11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49C3-1CB3-4AB0-D9D1-A566D230347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7443439" y="5489187"/>
            <a:ext cx="37914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7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12FE0E-415D-856F-1B4D-E85B4227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44" y="923969"/>
            <a:ext cx="730199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DispatcherServlet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(DispatcherServlet.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RequestMappingHandlerMapping()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.init()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"[DispatcherServlet] service started."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Controller handler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requestMappingHandlerMapping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.findHandler(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HandlerKey(RequestMethod.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(request.getMethod())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request.getRequestURI()))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viewName = handler.handleRequest(request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 requestDispatcher = request.getRequestDispatcher(viewName)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requestDispatcher.forward(request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"exception occurred: [{}]"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throw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85933-AC40-7119-B83A-175E7B3D0CEA}"/>
              </a:ext>
            </a:extLst>
          </p:cNvPr>
          <p:cNvSpPr/>
          <p:nvPr/>
        </p:nvSpPr>
        <p:spPr>
          <a:xfrm>
            <a:off x="2051824" y="3724507"/>
            <a:ext cx="5252225" cy="172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C184F-AFD2-B570-A721-F3D95C261B2F}"/>
              </a:ext>
            </a:extLst>
          </p:cNvPr>
          <p:cNvSpPr txBox="1"/>
          <p:nvPr/>
        </p:nvSpPr>
        <p:spPr>
          <a:xfrm>
            <a:off x="7292897" y="3708783"/>
            <a:ext cx="1458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1"/>
                </a:solidFill>
              </a:rPr>
              <a:t>※ HandlerKey </a:t>
            </a:r>
            <a:r>
              <a:rPr lang="ko-KR" altLang="en-US" sz="800">
                <a:solidFill>
                  <a:schemeClr val="bg1"/>
                </a:solidFill>
              </a:rPr>
              <a:t>객체 전달</a:t>
            </a:r>
          </a:p>
        </p:txBody>
      </p:sp>
    </p:spTree>
    <p:extLst>
      <p:ext uri="{BB962C8B-B14F-4D97-AF65-F5344CB8AC3E}">
        <p14:creationId xmlns:p14="http://schemas.microsoft.com/office/powerpoint/2010/main" val="245989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9EA47B4-1037-5024-A1AF-4CBC34F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12" y="1514767"/>
            <a:ext cx="4907113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QueryStrings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List&lt;QueryString&gt;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queryStringLine)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String[] queryStringTokens = queryStringLine.split(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"&amp;"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(queryStringTokens)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.forEach(queryString -&gt;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String[] pair = queryString.split(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(pair.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 못 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QueryString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포맷을 가진 문자열입니다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QueryString(pair[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pair[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key)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queryStrings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.stream()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.filter(queryString -&gt; queryString.exists(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.map(QueryString::getValue)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.findFirst()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.orElse(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A6EE7D-C125-3E07-72F9-3A9A12CEBDE3}"/>
              </a:ext>
            </a:extLst>
          </p:cNvPr>
          <p:cNvSpPr/>
          <p:nvPr/>
        </p:nvSpPr>
        <p:spPr>
          <a:xfrm>
            <a:off x="1589048" y="1945888"/>
            <a:ext cx="4705815" cy="161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75178-832A-5BCF-1288-4386E39F0560}"/>
              </a:ext>
            </a:extLst>
          </p:cNvPr>
          <p:cNvSpPr txBox="1"/>
          <p:nvPr/>
        </p:nvSpPr>
        <p:spPr>
          <a:xfrm>
            <a:off x="6880302" y="2620758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Parsing Rule</a:t>
            </a:r>
            <a:endParaRPr lang="ko-KR" altLang="en-US" sz="11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508B5F-B581-8E12-7CA7-FE9FB78CB7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94863" y="2751563"/>
            <a:ext cx="58543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B9F06B-BA9D-24BD-2B8C-3CCD86A147A9}"/>
              </a:ext>
            </a:extLst>
          </p:cNvPr>
          <p:cNvSpPr/>
          <p:nvPr/>
        </p:nvSpPr>
        <p:spPr>
          <a:xfrm>
            <a:off x="1589048" y="3627747"/>
            <a:ext cx="4705815" cy="916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F7C692-5A78-07E5-2DE8-3D0E169E6621}"/>
              </a:ext>
            </a:extLst>
          </p:cNvPr>
          <p:cNvSpPr txBox="1"/>
          <p:nvPr/>
        </p:nvSpPr>
        <p:spPr>
          <a:xfrm>
            <a:off x="6880302" y="3988360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Key</a:t>
            </a:r>
            <a:r>
              <a:rPr lang="ko-KR" altLang="en-US" sz="1100"/>
              <a:t>에 대응되는 </a:t>
            </a:r>
            <a:r>
              <a:rPr lang="en-US" altLang="ko-KR" sz="1100"/>
              <a:t>Value Return</a:t>
            </a:r>
            <a:endParaRPr lang="ko-KR" altLang="en-US" sz="11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7D037B-0480-DF0D-3880-47E65A3AECC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94863" y="4119165"/>
            <a:ext cx="58543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0F3D4F-FC18-638F-E8C5-DD33BB7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75" y="1185135"/>
            <a:ext cx="4054315" cy="36625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public class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HttpResponse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private static final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Logger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= LoggerFactory.</a:t>
            </a:r>
            <a:r>
              <a:rPr lang="ko-KR" altLang="ko-KR" sz="800" i="1">
                <a:solidFill>
                  <a:srgbClr val="A9B7C6"/>
                </a:solidFill>
                <a:latin typeface="Arial Unicode MS"/>
                <a:ea typeface="JetBrains Mono"/>
              </a:rPr>
              <a:t>getLogger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(HttpResponse.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private final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DataOutputStream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public </a:t>
            </a:r>
            <a:r>
              <a:rPr lang="ko-KR" altLang="ko-KR" sz="800">
                <a:solidFill>
                  <a:srgbClr val="FFC66D"/>
                </a:solidFill>
                <a:latin typeface="Arial Unicode MS"/>
                <a:ea typeface="JetBrains Mono"/>
              </a:rPr>
              <a:t>HttpResponse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(DataOutputStream dos)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this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= dos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public void </a:t>
            </a:r>
            <a:r>
              <a:rPr lang="ko-KR" altLang="ko-KR" sz="800">
                <a:solidFill>
                  <a:srgbClr val="FFC66D"/>
                </a:solidFill>
                <a:latin typeface="Arial Unicode MS"/>
                <a:ea typeface="JetBrains Mono"/>
              </a:rPr>
              <a:t>response200Header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(String contentType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, int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lengthOfBodyContent)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try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.writeBytes(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"HTTP/1.1 200 OK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\r\n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.writeBytes(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"Content-Type: "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+ contentType + 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";charset=utf-8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\r\n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.writeBytes(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"Content-Length: "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+ lengthOfBodyContent + 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\r\n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.writeBytes(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\r\n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catch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(IOException e)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.error(e.getMessage())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public void </a:t>
            </a:r>
            <a:r>
              <a:rPr lang="ko-KR" altLang="ko-KR" sz="800">
                <a:solidFill>
                  <a:srgbClr val="FFC66D"/>
                </a:solidFill>
                <a:latin typeface="Arial Unicode MS"/>
                <a:ea typeface="JetBrains Mono"/>
              </a:rPr>
              <a:t>responseBody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byte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[] body)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try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.write(body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80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body.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length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dos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.flush()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catch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(IOException e)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.error(e.getMessage())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C1EFA-79BF-2C21-FB57-8DB752474BE7}"/>
              </a:ext>
            </a:extLst>
          </p:cNvPr>
          <p:cNvSpPr/>
          <p:nvPr/>
        </p:nvSpPr>
        <p:spPr>
          <a:xfrm>
            <a:off x="1984917" y="3638898"/>
            <a:ext cx="3562816" cy="916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DDCF1-E256-BB81-921B-F53E5BAC949F}"/>
              </a:ext>
            </a:extLst>
          </p:cNvPr>
          <p:cNvSpPr txBox="1"/>
          <p:nvPr/>
        </p:nvSpPr>
        <p:spPr>
          <a:xfrm>
            <a:off x="6303312" y="3966281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Out stream</a:t>
            </a:r>
            <a:r>
              <a:rPr lang="ko-KR" altLang="en-US" sz="1100"/>
              <a:t>에 데이터 쓰기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DA1187-6B69-1D72-E784-013EF98ACB8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47733" y="4097086"/>
            <a:ext cx="7555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8D1FD5-39E8-7BFB-BC14-B3F2F5111AC5}"/>
              </a:ext>
            </a:extLst>
          </p:cNvPr>
          <p:cNvSpPr/>
          <p:nvPr/>
        </p:nvSpPr>
        <p:spPr>
          <a:xfrm>
            <a:off x="1984916" y="2299316"/>
            <a:ext cx="3735659" cy="1296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01AB4-F3B5-AD4B-749F-9237D1F95A2F}"/>
              </a:ext>
            </a:extLst>
          </p:cNvPr>
          <p:cNvSpPr txBox="1"/>
          <p:nvPr/>
        </p:nvSpPr>
        <p:spPr>
          <a:xfrm>
            <a:off x="6325781" y="2732348"/>
            <a:ext cx="2402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정상응답</a:t>
            </a:r>
            <a:r>
              <a:rPr lang="en-US" altLang="ko-KR" sz="1100"/>
              <a:t>(200 OK) </a:t>
            </a:r>
          </a:p>
          <a:p>
            <a:r>
              <a:rPr lang="ko-KR" altLang="en-US" sz="1100"/>
              <a:t>라인별로</a:t>
            </a:r>
            <a:r>
              <a:rPr lang="en-US" altLang="ko-KR" sz="1100"/>
              <a:t> </a:t>
            </a:r>
            <a:r>
              <a:rPr lang="ko-KR" altLang="en-US" sz="1100"/>
              <a:t>쓰기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C18D2C-D779-8F9E-AF1D-47355AFACD5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720575" y="2947792"/>
            <a:ext cx="6052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69D5DF-DB22-C7DF-14AB-92CD1E94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35" y="426508"/>
            <a:ext cx="6506737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CustomClientRequestHandler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(CustomClientRequestHandler.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Socket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clientSocket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CustomClientRequestHandler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(Socket clientSocket)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clientSocket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clientSocket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"[CustomClientRequestHandler] new client {} started"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currentThread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().getName())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(InputStream in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clientSocket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.getInputStream()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OutputStream out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clientSocket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.getOutputStream())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BufferedReader br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StandardCharsets.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 dos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DataOutputStream(out)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 httpRequest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HttpRequest(br)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(httpRequest.isGetRequest() &amp;&amp; httpRequest.matchPath(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"/calculate"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QueryStrings queryStrings = httpRequest.getQueryStrings()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operand1 = Integer.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operator = queryStrings.getValue(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"operator"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operand2 = Integer.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double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 = Calculator.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PositiveNumber(operand1)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PositiveNumber(operand2))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byte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body = 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(result).getBytes()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 response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HttpResponse(dos)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response.response200Header(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"application/json"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body.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response.responseBody(body)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RuntimeException(e.getMessage())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7DF2A1-3313-7DD9-8B7B-D66C7A7FB95F}"/>
              </a:ext>
            </a:extLst>
          </p:cNvPr>
          <p:cNvSpPr/>
          <p:nvPr/>
        </p:nvSpPr>
        <p:spPr>
          <a:xfrm>
            <a:off x="1126272" y="1160317"/>
            <a:ext cx="3562816" cy="54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786E-3B1C-5319-93F0-F76C4AC91CE2}"/>
              </a:ext>
            </a:extLst>
          </p:cNvPr>
          <p:cNvSpPr txBox="1"/>
          <p:nvPr/>
        </p:nvSpPr>
        <p:spPr>
          <a:xfrm>
            <a:off x="8008433" y="1321022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Socket</a:t>
            </a:r>
            <a:r>
              <a:rPr lang="ko-KR" altLang="en-US" sz="1100"/>
              <a:t>을 받아 초기화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9B8671-65C6-1166-4F49-604EFEBCC9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89088" y="1434510"/>
            <a:ext cx="3319345" cy="17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AA8BB9-63BF-BB51-B0F7-E37E4D31D531}"/>
              </a:ext>
            </a:extLst>
          </p:cNvPr>
          <p:cNvSpPr/>
          <p:nvPr/>
        </p:nvSpPr>
        <p:spPr>
          <a:xfrm>
            <a:off x="1126272" y="3001995"/>
            <a:ext cx="3562816" cy="231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D45B70-B991-917F-C1CD-E504BC2BDD35}"/>
              </a:ext>
            </a:extLst>
          </p:cNvPr>
          <p:cNvCxnSpPr>
            <a:cxnSpLocks/>
          </p:cNvCxnSpPr>
          <p:nvPr/>
        </p:nvCxnSpPr>
        <p:spPr>
          <a:xfrm>
            <a:off x="4689088" y="3119082"/>
            <a:ext cx="3319345" cy="17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15F3B9-4136-6C01-44D6-738177E1CC4F}"/>
              </a:ext>
            </a:extLst>
          </p:cNvPr>
          <p:cNvSpPr txBox="1"/>
          <p:nvPr/>
        </p:nvSpPr>
        <p:spPr>
          <a:xfrm>
            <a:off x="8008433" y="2996935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HttpReqeust</a:t>
            </a:r>
            <a:r>
              <a:rPr lang="ko-KR" altLang="en-US" sz="1100"/>
              <a:t> 객체 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788413-3AD9-D6DA-C654-B695D23FF558}"/>
              </a:ext>
            </a:extLst>
          </p:cNvPr>
          <p:cNvSpPr/>
          <p:nvPr/>
        </p:nvSpPr>
        <p:spPr>
          <a:xfrm>
            <a:off x="1126271" y="3300762"/>
            <a:ext cx="6261411" cy="1287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00A9D73-E8CB-EC23-5538-75FAE8FF2331}"/>
              </a:ext>
            </a:extLst>
          </p:cNvPr>
          <p:cNvCxnSpPr>
            <a:cxnSpLocks/>
          </p:cNvCxnSpPr>
          <p:nvPr/>
        </p:nvCxnSpPr>
        <p:spPr>
          <a:xfrm>
            <a:off x="7387682" y="3966715"/>
            <a:ext cx="620751" cy="3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0253B2-673E-066E-FBD8-CBA4D7B69FA1}"/>
              </a:ext>
            </a:extLst>
          </p:cNvPr>
          <p:cNvSpPr txBox="1"/>
          <p:nvPr/>
        </p:nvSpPr>
        <p:spPr>
          <a:xfrm>
            <a:off x="8008433" y="3835910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요청에 대한 응답 결과 생성 로직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2C334-13E4-9975-6F35-3D8E4F146725}"/>
              </a:ext>
            </a:extLst>
          </p:cNvPr>
          <p:cNvSpPr/>
          <p:nvPr/>
        </p:nvSpPr>
        <p:spPr>
          <a:xfrm>
            <a:off x="1126271" y="4649864"/>
            <a:ext cx="3757963" cy="47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2B8D93-5CE4-8E94-E3AD-FC8CC1B550C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884234" y="4878089"/>
            <a:ext cx="3124199" cy="11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A2B736-44A6-98D3-C452-7B83AC5BF320}"/>
              </a:ext>
            </a:extLst>
          </p:cNvPr>
          <p:cNvSpPr txBox="1"/>
          <p:nvPr/>
        </p:nvSpPr>
        <p:spPr>
          <a:xfrm>
            <a:off x="8008433" y="4747284"/>
            <a:ext cx="229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응답 생성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11200F-83DA-6237-86F5-1468B7983D1F}"/>
              </a:ext>
            </a:extLst>
          </p:cNvPr>
          <p:cNvSpPr/>
          <p:nvPr/>
        </p:nvSpPr>
        <p:spPr>
          <a:xfrm>
            <a:off x="1081668" y="520644"/>
            <a:ext cx="3607420" cy="23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DE4F52-8B7A-0ED0-6B97-CA0277879357}"/>
              </a:ext>
            </a:extLst>
          </p:cNvPr>
          <p:cNvCxnSpPr>
            <a:cxnSpLocks/>
          </p:cNvCxnSpPr>
          <p:nvPr/>
        </p:nvCxnSpPr>
        <p:spPr>
          <a:xfrm>
            <a:off x="4689088" y="637566"/>
            <a:ext cx="3319345" cy="17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E4978C-107A-B6D2-74BD-9B3D813D9A19}"/>
              </a:ext>
            </a:extLst>
          </p:cNvPr>
          <p:cNvSpPr txBox="1"/>
          <p:nvPr/>
        </p:nvSpPr>
        <p:spPr>
          <a:xfrm>
            <a:off x="8008433" y="437532"/>
            <a:ext cx="257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Runnable </a:t>
            </a:r>
            <a:r>
              <a:rPr lang="ko-KR" altLang="en-US" sz="1100"/>
              <a:t>인터페이스를 </a:t>
            </a:r>
            <a:endParaRPr lang="en-US" altLang="ko-KR" sz="1100"/>
          </a:p>
          <a:p>
            <a:r>
              <a:rPr lang="ko-KR" altLang="en-US" sz="1100"/>
              <a:t>구현하는 객체 생성</a:t>
            </a:r>
          </a:p>
        </p:txBody>
      </p:sp>
    </p:spTree>
    <p:extLst>
      <p:ext uri="{BB962C8B-B14F-4D97-AF65-F5344CB8AC3E}">
        <p14:creationId xmlns:p14="http://schemas.microsoft.com/office/powerpoint/2010/main" val="30139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F89A4B9-8EEB-4C4D-2F78-783DC06E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177" y="1632077"/>
            <a:ext cx="5224347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public class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CustomWebApplicationServer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private final int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port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private static final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Logger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= LoggerFactory.</a:t>
            </a:r>
            <a:r>
              <a:rPr lang="ko-KR" altLang="ko-KR" sz="800" i="1">
                <a:solidFill>
                  <a:srgbClr val="A9B7C6"/>
                </a:solidFill>
                <a:latin typeface="Arial Unicode MS"/>
                <a:ea typeface="JetBrains Mono"/>
              </a:rPr>
              <a:t>getLogger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(CustomWebApplicationServer.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public </a:t>
            </a:r>
            <a:r>
              <a:rPr lang="ko-KR" altLang="ko-KR" sz="800">
                <a:solidFill>
                  <a:srgbClr val="FFC66D"/>
                </a:solidFill>
                <a:latin typeface="Arial Unicode MS"/>
                <a:ea typeface="JetBrains Mono"/>
              </a:rPr>
              <a:t>CustomWebApplicationServer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int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port)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this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port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= port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public void </a:t>
            </a:r>
            <a:r>
              <a:rPr lang="ko-KR" altLang="ko-KR" sz="800">
                <a:solidFill>
                  <a:srgbClr val="FFC66D"/>
                </a:solidFill>
                <a:latin typeface="Arial Unicode MS"/>
                <a:ea typeface="JetBrains Mono"/>
              </a:rPr>
              <a:t>start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()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throws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IOException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try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(ServerSocket serverSocket =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new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ServerSocket(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port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.info(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"[CustomWebApplicationServer] started {} port"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800">
                <a:solidFill>
                  <a:srgbClr val="9876AA"/>
                </a:solidFill>
                <a:latin typeface="Arial Unicode MS"/>
                <a:ea typeface="JetBrains Mono"/>
              </a:rPr>
              <a:t>port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Socket clientSocket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.info(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"[CustomWebApplicationServer] waiting for client"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while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((clientSocket = serverSocket.accept()) != 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null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 {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.info(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"[CustomWebApplicationServer] client connected!"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    </a:t>
            </a:r>
            <a:r>
              <a:rPr lang="ko-KR" altLang="ko-KR" sz="800" i="1">
                <a:solidFill>
                  <a:srgbClr val="9876AA"/>
                </a:solidFill>
                <a:latin typeface="Arial Unicode MS"/>
                <a:ea typeface="JetBrains Mono"/>
              </a:rPr>
              <a:t>logger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.info(</a:t>
            </a:r>
            <a:r>
              <a:rPr lang="ko-KR" altLang="ko-KR" sz="800">
                <a:solidFill>
                  <a:srgbClr val="6A8759"/>
                </a:solidFill>
                <a:latin typeface="Arial Unicode MS"/>
                <a:ea typeface="JetBrains Mono"/>
              </a:rPr>
              <a:t>"[CustomWebApplicationServer] {}"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Thread.</a:t>
            </a:r>
            <a:r>
              <a:rPr lang="ko-KR" altLang="ko-KR" sz="800" i="1">
                <a:solidFill>
                  <a:srgbClr val="A9B7C6"/>
                </a:solidFill>
                <a:latin typeface="Arial Unicode MS"/>
                <a:ea typeface="JetBrains Mono"/>
              </a:rPr>
              <a:t>currentThread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().getName())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    new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Thread(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new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CustomClientRequestHandler(clientSocket)).start()</a:t>
            </a: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CC7832"/>
                </a:solidFill>
                <a:latin typeface="Arial Unicode MS"/>
                <a:ea typeface="JetBrains Mono"/>
              </a:rPr>
              <a:t>            </a:t>
            </a: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    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    }</a:t>
            </a:r>
            <a:b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8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ko-KR" altLang="ko-KR" sz="80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268598-AD55-8817-E5FC-9372F103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45" y="417474"/>
            <a:ext cx="6004933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CustomWebApplicationServer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static 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(CustomWebApplicationServer.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CustomWebApplicationServer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port)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(ServerSocket serverSocket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ServerSocket(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started {} port"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Socket clientSocket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waiting for client"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while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((clientSocket = serverSocket.accept())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"[CustomWebApplicationServer] client connected!"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try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(InputStream in = clientSocket.getInputStream()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OutputStream out = clientSocket.getOutputStream())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BufferedReader br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StandardCharsets.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 dos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DataOutputStream(out)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 httpRequest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HttpRequest(br)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(httpRequest.isGetRequest() &amp;&amp; httpRequest.matchPath(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"/calculate"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QueryStrings queryStrings = httpRequest.getQueryStrings()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operand1 = Integer.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operator = 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"operator"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operand2 = Integer.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(queryStrings.getValue(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"operand2"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double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 = Calculator.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PositiveNumber(operand1)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PositiveNumber(operand2))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byte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body = String.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(result).getBytes()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 response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HttpResponse(dos)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response.response200Header(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"application/json"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body.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response.responseBody(body)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2EECC-E935-19B1-F7EA-52160B66E7DC}"/>
              </a:ext>
            </a:extLst>
          </p:cNvPr>
          <p:cNvSpPr/>
          <p:nvPr/>
        </p:nvSpPr>
        <p:spPr>
          <a:xfrm>
            <a:off x="449767" y="2430967"/>
            <a:ext cx="5646234" cy="2826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9CC2BE-5D94-A89F-08F9-B52A8730133F}"/>
              </a:ext>
            </a:extLst>
          </p:cNvPr>
          <p:cNvSpPr/>
          <p:nvPr/>
        </p:nvSpPr>
        <p:spPr>
          <a:xfrm>
            <a:off x="7225989" y="4064620"/>
            <a:ext cx="318924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888AF8F-E6E1-625F-0DD7-0B9D02D6EFD5}"/>
              </a:ext>
            </a:extLst>
          </p:cNvPr>
          <p:cNvSpPr/>
          <p:nvPr/>
        </p:nvSpPr>
        <p:spPr>
          <a:xfrm rot="594466">
            <a:off x="6236321" y="4008062"/>
            <a:ext cx="741556" cy="223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2663CE-628B-3348-F31D-40CF4BB4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63" y="879362"/>
            <a:ext cx="615547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"/calculate"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CalculatorServlet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LoggerFactory.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(CalculatorServlet.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(ServletConfig config)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"Init method invoked"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(ServletRequest req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ServletResponse res)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"Service method invoked"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destroy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ServletConfig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getServletConfig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null;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getServletInfo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null;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4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7B4037F-33A2-43DC-D218-CFD5D800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70" y="1459234"/>
            <a:ext cx="512993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UserDaoTest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@BeforeEach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setUp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ResourceDatabasePopulator populator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ResourceDatabasePopulator()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populator.addScript(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ClassPathResource(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"db_schema.sql"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DatabasePopulatorUtils.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(populator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ConnectionManager.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getDataSource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createTest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SQLException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UserDao userDao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UserDao()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userDao.create(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"wch18735"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"password"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"email"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user = userDao.findByUserId(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"wch18735"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(user).isEqualTo(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"wch18735"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"password"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"email"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2AD06-DA1E-0551-5178-700241EF973C}"/>
              </a:ext>
            </a:extLst>
          </p:cNvPr>
          <p:cNvSpPr/>
          <p:nvPr/>
        </p:nvSpPr>
        <p:spPr>
          <a:xfrm>
            <a:off x="3847171" y="2124307"/>
            <a:ext cx="1031488" cy="16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1B324F-C56F-DD03-492A-77459F1A5B4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78659" y="2124307"/>
            <a:ext cx="1739316" cy="80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3A129ED3-E5EC-0EC8-1967-5C4D9F1A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975" y="1485670"/>
            <a:ext cx="1829347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DROP TABLE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EXISTS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CREATE TABLE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 (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NULL,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password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NULL,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NULL,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varchar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PRIMARY KEY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0D160-8F9A-621E-6A8F-16F953F2E411}"/>
              </a:ext>
            </a:extLst>
          </p:cNvPr>
          <p:cNvSpPr/>
          <p:nvPr/>
        </p:nvSpPr>
        <p:spPr>
          <a:xfrm>
            <a:off x="3763536" y="2286000"/>
            <a:ext cx="1204331" cy="16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06E393-0250-3ADA-02C9-9EDB5EA2C23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67867" y="2366847"/>
            <a:ext cx="1572323" cy="1569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AF417A45-CB90-A573-3495-E0DD698C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90" y="3244338"/>
            <a:ext cx="485742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ConnectionManager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DataSource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getDataSource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HikariDataSource hikariDataSource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HikariDataSource()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hikariDataSource.setDriverClassName(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"org.h2.Driver"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hikariDataSource.setJdbcUrl(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"jdbc:h2:mem://localhost/~/mvc-practice;MODE=MySQL;DB_CLOSE_DELAY=-1"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hikariDataSource.setUsername(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"sa"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hikariDataSource.setPassword(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hikariDataSource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9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7620AA-B155-B3CD-68BB-DDC66DC3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48" y="747132"/>
            <a:ext cx="457849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url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"jdbc:h2:mem://localhost/~/mvc-practice;MODE=MySQL;DB_CLOSE_DELAY=-1"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id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"sa"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password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Class.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"org.h2.Driver"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(url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password)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ex){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.println(ex.getMessage())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2F5A3D-BDBB-7F37-A33D-4250D7F2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48" y="2688549"/>
            <a:ext cx="457849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SQLException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Connection con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PreparedStatement pstmt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con = getConnection()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"INSERT INTO USERS VALUES (?, ?, ?, ?)"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 = con.prepareStatement(sql)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pstmt.setString(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user.getUserId())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pstmt.setString(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user.getPassword())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pstmt.setString(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user.getName())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pstmt.setString(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user.getEmail())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pstmt.executeUpdate()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(pstmt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pstmt.close()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59CB0B-5D19-6E33-1428-27700DF6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614" y="747132"/>
            <a:ext cx="4512774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findByUserId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userId)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SQLException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Connection con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PreparedStatement pstmt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ResultSet rs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con = getConnection()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userId, password, name, email FROM USERS WHERE userId = ?"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 = con.prepareStatement(sql)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pstmt.setString(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userId)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 = pstmt.executeQuery()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user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(rs.next()){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user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rs.getString(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"password"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"email"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(rs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rs.close()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(pstmt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pstmt.close()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 !=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5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4647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mbra@naver.com</dc:creator>
  <cp:lastModifiedBy>mbra@naver.com</cp:lastModifiedBy>
  <cp:revision>29</cp:revision>
  <dcterms:created xsi:type="dcterms:W3CDTF">2022-12-18T14:46:39Z</dcterms:created>
  <dcterms:modified xsi:type="dcterms:W3CDTF">2023-01-04T14:48:59Z</dcterms:modified>
</cp:coreProperties>
</file>