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75" r:id="rId5"/>
    <p:sldId id="284" r:id="rId6"/>
    <p:sldId id="279" r:id="rId7"/>
    <p:sldId id="296" r:id="rId8"/>
    <p:sldId id="285" r:id="rId9"/>
    <p:sldId id="299" r:id="rId10"/>
    <p:sldId id="300" r:id="rId11"/>
    <p:sldId id="286"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of each Layout" id="{CDA789D4-8228-44E3-B4A6-BC2A4670AB82}">
          <p14:sldIdLst/>
        </p14:section>
        <p14:section name="Neural Network: Advanced" id="{26E989CE-E0F0-43E9-BA09-F8B0E6DC5773}">
          <p14:sldIdLst>
            <p14:sldId id="275"/>
            <p14:sldId id="284"/>
            <p14:sldId id="279"/>
            <p14:sldId id="296"/>
            <p14:sldId id="285"/>
            <p14:sldId id="299"/>
            <p14:sldId id="300"/>
            <p14:sldId id="286"/>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D6EDCF"/>
    <a:srgbClr val="30335D"/>
    <a:srgbClr val="FFFFFF"/>
    <a:srgbClr val="D2D2F1"/>
    <a:srgbClr val="57576B"/>
    <a:srgbClr val="F1F1F1"/>
    <a:srgbClr val="D9D9D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19" autoAdjust="0"/>
  </p:normalViewPr>
  <p:slideViewPr>
    <p:cSldViewPr snapToGrid="0">
      <p:cViewPr varScale="1">
        <p:scale>
          <a:sx n="67" d="100"/>
          <a:sy n="67" d="100"/>
        </p:scale>
        <p:origin x="11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10A1A-A808-BB4B-9D01-0ED38EEFB996}"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5222-9165-C245-A7AE-8FF9838EE23D}" type="slidenum">
              <a:rPr lang="en-US" smtClean="0"/>
              <a:t>‹#›</a:t>
            </a:fld>
            <a:endParaRPr lang="en-US"/>
          </a:p>
        </p:txBody>
      </p:sp>
    </p:spTree>
    <p:extLst>
      <p:ext uri="{BB962C8B-B14F-4D97-AF65-F5344CB8AC3E}">
        <p14:creationId xmlns:p14="http://schemas.microsoft.com/office/powerpoint/2010/main" val="36010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the second presentation in the Practicum AI Deep Learning Foundations workshop series.  I’m [[YOUR NAME HERE]], and I will act as your guide and mentor for this learning experience.  I currently work as an AI Trainer / Consultant in the Research Computing Department at the University of Florida.</a:t>
            </a:r>
          </a:p>
          <a:p>
            <a:endParaRPr lang="en-US"/>
          </a:p>
          <a:p>
            <a:r>
              <a:rPr lang="en-US"/>
              <a:t>Let’s get started…</a:t>
            </a:r>
          </a:p>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a:t>
            </a:fld>
            <a:endParaRPr lang="en-US"/>
          </a:p>
        </p:txBody>
      </p:sp>
    </p:spTree>
    <p:extLst>
      <p:ext uri="{BB962C8B-B14F-4D97-AF65-F5344CB8AC3E}">
        <p14:creationId xmlns:p14="http://schemas.microsoft.com/office/powerpoint/2010/main" val="28761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As we mentioned in our Getting Started with AI course, the perceptron was developed by Frank Rosenblatt in the late 1950s and is one of the simplest forms of a neural network. It can be considered the building block or the "atom" of more complex neural networks. It’s essentially a single-layer neural network. Functionally, perceptrons work as binary classifiers, meaning they can categorize inputs into one of two classes. This is because, with a single neuron, perceptrons can't handle data that can’t be separated by a single straight line (or hyperplane in higher dimensions).  This limitation in </a:t>
            </a:r>
            <a:r>
              <a:rPr lang="en-US" sz="1800" b="1">
                <a:solidFill>
                  <a:srgbClr val="000000"/>
                </a:solidFill>
                <a:effectLst/>
                <a:latin typeface="Calibri" panose="020F0502020204030204" pitchFamily="34" charset="0"/>
                <a:ea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rPr>
              <a:t> inspired the creation of linking perceptrons together, creating networks... Neural networks! In this module’s exercise, we will create our own perceptron and take it for a spin!</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17</a:t>
            </a:fld>
            <a:endParaRPr lang="en-US"/>
          </a:p>
        </p:txBody>
      </p:sp>
    </p:spTree>
    <p:extLst>
      <p:ext uri="{BB962C8B-B14F-4D97-AF65-F5344CB8AC3E}">
        <p14:creationId xmlns:p14="http://schemas.microsoft.com/office/powerpoint/2010/main" val="94508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18</a:t>
            </a:fld>
            <a:endParaRPr lang="en-US"/>
          </a:p>
        </p:txBody>
      </p:sp>
    </p:spTree>
    <p:extLst>
      <p:ext uri="{BB962C8B-B14F-4D97-AF65-F5344CB8AC3E}">
        <p14:creationId xmlns:p14="http://schemas.microsoft.com/office/powerpoint/2010/main" val="5546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Network capacity refers to the complexity or flexibility of a neural network to capture patterns in data. A network with higher capacity can model more intricate relationships but is also more prone to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meaning it might perform well on training data but poorly on unseen data. Factors affecting capacity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neurons in each layer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type of activation functions used</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19</a:t>
            </a:fld>
            <a:endParaRPr lang="en-US"/>
          </a:p>
        </p:txBody>
      </p:sp>
    </p:spTree>
    <p:extLst>
      <p:ext uri="{BB962C8B-B14F-4D97-AF65-F5344CB8AC3E}">
        <p14:creationId xmlns:p14="http://schemas.microsoft.com/office/powerpoint/2010/main" val="365787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20</a:t>
            </a:fld>
            <a:endParaRPr lang="en-US"/>
          </a:p>
        </p:txBody>
      </p:sp>
    </p:spTree>
    <p:extLst>
      <p:ext uri="{BB962C8B-B14F-4D97-AF65-F5344CB8AC3E}">
        <p14:creationId xmlns:p14="http://schemas.microsoft.com/office/powerpoint/2010/main" val="276372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Inputs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Each neuron receives one or more inputs. These can be raw data values (in the input layer) or the outputs from neurons in previous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Weights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Associated with each input is a weight. Weights are crucial numerical parameters in neural networks and determine the importance or influence of a particular input on the neuron's output. They are adjusted during the training process (specifically, during</a:t>
            </a: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back-propagation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to minimize the error in the network's predictions. Back-propagation and training in general are explained in more detail later in this module. The inputs and weights are multiplied and added together.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Bias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This numerical parameter is added to the sum of all the input by weight products. The bias allows the neuron to shift its sum, enabling more complex representations. It is like an intercept in linear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Activation Function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After summing the weighted inputs and the bias, the result is passed through an activation function. This function can introduce non-linearity to the model, allowing the network to capture complex relationships in the data.</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4</a:t>
            </a:fld>
            <a:endParaRPr lang="en-US"/>
          </a:p>
        </p:txBody>
      </p:sp>
    </p:spTree>
    <p:extLst>
      <p:ext uri="{BB962C8B-B14F-4D97-AF65-F5344CB8AC3E}">
        <p14:creationId xmlns:p14="http://schemas.microsoft.com/office/powerpoint/2010/main" val="351802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Activation functions introduce non-linearity to the model, allowing neural networks to capture complex relationships and patterns in the data. Without them, no matter how deep the network, it would behave like a linear model, limiting its predictive power. As an analogy, imagine building a complex structure out of blocks. If you only use straight pieces, you're limited in what shapes you can create. But introduce some curved or angled pieces (akin to activation functions), and suddenly, you can build intricate and varied designs.</a:t>
            </a:r>
          </a:p>
          <a:p>
            <a:pPr marL="0" marR="0" lvl="0" indent="0">
              <a:lnSpc>
                <a:spcPct val="107000"/>
              </a:lnSpc>
              <a:spcBef>
                <a:spcPts val="0"/>
              </a:spcBef>
              <a:spcAft>
                <a:spcPts val="0"/>
              </a:spcAft>
              <a:buFont typeface="+mj-lt"/>
              <a:buNone/>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t>Our first activation function is the simple step function.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sz="1800" dirty="0"/>
          </a:p>
          <a:p>
            <a:r>
              <a:rPr lang="en-US" sz="1800" dirty="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6</a:t>
            </a:fld>
            <a:endParaRPr lang="en-US"/>
          </a:p>
        </p:txBody>
      </p:sp>
    </p:spTree>
    <p:extLst>
      <p:ext uri="{BB962C8B-B14F-4D97-AF65-F5344CB8AC3E}">
        <p14:creationId xmlns:p14="http://schemas.microsoft.com/office/powerpoint/2010/main" val="175224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effectLst/>
                <a:latin typeface="Calibri" panose="020F0502020204030204" pitchFamily="34" charset="0"/>
                <a:ea typeface="Calibri" panose="020F0502020204030204" pitchFamily="34" charset="0"/>
                <a:cs typeface="Arial" panose="020B0604020202020204" pitchFamily="34" charset="0"/>
              </a:rPr>
              <a:t>The step function has largely been replaced by some other common activation functions:</a:t>
            </a:r>
          </a:p>
          <a:p>
            <a:pPr marL="0" marR="0" lvl="0" indent="0">
              <a:lnSpc>
                <a:spcPct val="107000"/>
              </a:lnSpc>
              <a:spcBef>
                <a:spcPts val="0"/>
              </a:spcBef>
              <a:spcAft>
                <a:spcPts val="0"/>
              </a:spcAft>
              <a:buFont typeface="+mj-lt"/>
              <a:buNone/>
            </a:pPr>
            <a:endParaRPr lang="en-US" sz="1800" b="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err="1">
                <a:effectLst/>
                <a:latin typeface="Calibri" panose="020F0502020204030204" pitchFamily="34" charset="0"/>
                <a:ea typeface="Calibri" panose="020F0502020204030204" pitchFamily="34" charset="0"/>
                <a:cs typeface="Arial" panose="020B0604020202020204" pitchFamily="34" charset="0"/>
              </a:rPr>
              <a:t>ReLU</a:t>
            </a:r>
            <a:r>
              <a:rPr lang="en-US" sz="1800" b="1">
                <a:effectLst/>
                <a:latin typeface="Calibri" panose="020F0502020204030204" pitchFamily="34" charset="0"/>
                <a:ea typeface="Calibri" panose="020F0502020204030204" pitchFamily="34" charset="0"/>
                <a:cs typeface="Arial" panose="020B0604020202020204" pitchFamily="34" charset="0"/>
              </a:rPr>
              <a:t> (Rectified Linear Unit) Function:</a:t>
            </a:r>
            <a:r>
              <a:rPr lang="en-US" sz="1800">
                <a:effectLst/>
                <a:latin typeface="Calibri" panose="020F0502020204030204" pitchFamily="34" charset="0"/>
                <a:ea typeface="Calibri" panose="020F0502020204030204" pitchFamily="34" charset="0"/>
                <a:cs typeface="Arial" panose="020B0604020202020204" pitchFamily="34" charset="0"/>
              </a:rPr>
              <a: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(rectified linear unit) function outputs 0 for all negative inputs; otherwise, the output is the input.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activation function has recently become quite popular because it’s simple and trains exceptionally well. The angles it outputs allow it to model linear functions and make excellent approximations of curves if there is enough capacity in the network.</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b="1">
                <a:effectLst/>
                <a:latin typeface="Calibri" panose="020F0502020204030204" pitchFamily="34" charset="0"/>
                <a:ea typeface="Calibri" panose="020F0502020204030204" pitchFamily="34" charset="0"/>
                <a:cs typeface="Arial" panose="020B0604020202020204" pitchFamily="34" charset="0"/>
              </a:rPr>
              <a:t>tanh Function</a:t>
            </a:r>
            <a:r>
              <a:rPr lang="en-US" sz="1800">
                <a:effectLst/>
                <a:latin typeface="Calibri" panose="020F0502020204030204" pitchFamily="34" charset="0"/>
                <a:ea typeface="Calibri" panose="020F0502020204030204" pitchFamily="34" charset="0"/>
                <a:cs typeface="Arial" panose="020B0604020202020204" pitchFamily="34" charset="0"/>
              </a:rPr>
              <a:t>: The output of the tanh is a hyperbolic tangent and looks like the sigmoid function.  It has that same S-shape.  But there are differences.  For example, the TANH function returns a value of −1 for extremely negative inputs.</a:t>
            </a:r>
          </a:p>
          <a:p>
            <a:pPr marL="342900" marR="0" lvl="0" indent="-342900">
              <a:lnSpc>
                <a:spcPct val="107000"/>
              </a:lnSpc>
              <a:spcBef>
                <a:spcPts val="0"/>
              </a:spcBef>
              <a:spcAft>
                <a:spcPts val="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Sigmoid (or Logistic) Function:</a:t>
            </a:r>
            <a:r>
              <a:rPr lang="en-US" sz="1800">
                <a:effectLst/>
                <a:latin typeface="Calibri" panose="020F0502020204030204" pitchFamily="34" charset="0"/>
                <a:ea typeface="Calibri" panose="020F0502020204030204" pitchFamily="34" charset="0"/>
                <a:cs typeface="Arial" panose="020B0604020202020204" pitchFamily="34" charset="0"/>
              </a:rPr>
              <a:t> The sigmoid function – also known as the logistic function – returns a 0 value for extremely negative inputs and a value of 1 for extremely positive inputs.  This function is called sigmoid because it resembles the curve of an S shape. Because of its binary output, this function works well for binary classifiers that are separated by a curved line rather than a straight one.</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7</a:t>
            </a:fld>
            <a:endParaRPr lang="en-US"/>
          </a:p>
        </p:txBody>
      </p:sp>
    </p:spTree>
    <p:extLst>
      <p:ext uri="{BB962C8B-B14F-4D97-AF65-F5344CB8AC3E}">
        <p14:creationId xmlns:p14="http://schemas.microsoft.com/office/powerpoint/2010/main" val="29045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 make them up! At first, at least.</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Weights and biases are initialized, often with some form of randomness, and then iteratively adjusted using the training data to minimize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network's prediction error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adjustment process uses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derived from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function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to guide the updates.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endPar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Font typeface="+mj-lt"/>
              <a:buNone/>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are typically initialized with small random values. This breaks the symmetry, ensuring that each neuron learns something different from the start. If all weights started with the same value, all neurons in each layer would update identically, making them redundant.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Bias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Biases can be initialized to zero or small values. Starting with zero is often acceptable since the random weights already introduce the asymmetry.</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9</a:t>
            </a:fld>
            <a:endParaRPr lang="en-US"/>
          </a:p>
        </p:txBody>
      </p:sp>
    </p:spTree>
    <p:extLst>
      <p:ext uri="{BB962C8B-B14F-4D97-AF65-F5344CB8AC3E}">
        <p14:creationId xmlns:p14="http://schemas.microsoft.com/office/powerpoint/2010/main" val="321035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mj-lt"/>
              <a:buNone/>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methods for initializing starting weights and biases that aren’t random, but we won’t go into that much here. Later, we will explore the powerful concept of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Transfer Learning. Transfer Learning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method of using the starting weights from a pre-trained model, and then doing a training pass with a new, additional dataset and/or new model layers!</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10</a:t>
            </a:fld>
            <a:endParaRPr lang="en-US"/>
          </a:p>
        </p:txBody>
      </p:sp>
    </p:spTree>
    <p:extLst>
      <p:ext uri="{BB962C8B-B14F-4D97-AF65-F5344CB8AC3E}">
        <p14:creationId xmlns:p14="http://schemas.microsoft.com/office/powerpoint/2010/main" val="143977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solidFill>
                  <a:srgbClr val="000000"/>
                </a:solidFill>
                <a:effectLst/>
                <a:latin typeface="Calibri" panose="020F0502020204030204" pitchFamily="34" charset="0"/>
                <a:ea typeface="Calibri" panose="020F0502020204030204" pitchFamily="34" charset="0"/>
                <a:cs typeface="Calibri" panose="020F0502020204030204" pitchFamily="34" charset="0"/>
              </a:rPr>
              <a:t>We’ve briefly covered network training in previous modules. Here’s a closer look at the process:</a:t>
            </a: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 Pass: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Input data is passed through the network layer by layer, using the current weights and biases to produce a prediction. In the last module, we had a model that could predict the class of a picture fed to it. During the training process, the forward pass was feeding images into the model and letting it guess what it “thought” it was “seeing.”</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Calculation: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network's prediction is compared to the actual target values using a loss function, quantifying how far off the predictions are. In the pizza recognizer example, if the model guessed that a picture of a pizza was a “cat,” the loss function would tell the model it needed to adjust its weights and biases and try again.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Backward Pass (Backpropagation):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loss function concerning each weight and bias is computed. We aren’t going to dive into the details, but this uses partial differential equations (from that Calculus class you may have taken long ago) to find the gradients (or tangents). These gradients indicate the direction and magnitude to adjust each parameter (weights and biases) to minimize the loss calculated by the loss function.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and biases are adjusted to decrease the loss. The learning rate, a hyperparameter, determines the size of the adjustments. This step is the secret sauce for how networks learn: With each backward pass, the network (hopefully) gets a little more accurate with its predictions.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rPr>
              <a:t>Iterative Process:</a:t>
            </a:r>
            <a:r>
              <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forward pass, loss calculation, backpropagation, and optimization steps are repeated multiple times (epochs) on the training data until the network converges to an optimal set of weights and biases or until a set number of epochs is reached.</a:t>
            </a:r>
            <a:r>
              <a:rPr lang="en-US" sz="2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12</a:t>
            </a:fld>
            <a:endParaRPr lang="en-US"/>
          </a:p>
        </p:txBody>
      </p:sp>
    </p:spTree>
    <p:extLst>
      <p:ext uri="{BB962C8B-B14F-4D97-AF65-F5344CB8AC3E}">
        <p14:creationId xmlns:p14="http://schemas.microsoft.com/office/powerpoint/2010/main" val="366880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3D surface in this figure represents the loss surface for different sets of weights. While we draw this in 3D, this surface is highly dimensional, with as many dimensions as there are parameters (millions!). At each epoch, the loss is calculated. Each blue dot is the position on the loss surface at an epoch. The gradient and learning rate are used to calculate the direction and amount each parameter should be adjusted. The training data are re-evaluated, and the new loss is calculated. This process iterates repeatedly until the loss reaches a satisfactory level.</a:t>
            </a:r>
          </a:p>
          <a:p>
            <a:pPr marL="0" marR="0" algn="l">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Once a model is trained with its parameters adjusted, it can be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deployed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made available in a production environment to make predictions on new, unseen data, fed as input to the trained model. This could be on a server in a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Notebook, a cloud platform, a mobile app, or any system where real-time or batch predictions are needed based on the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13</a:t>
            </a:fld>
            <a:endParaRPr lang="en-US"/>
          </a:p>
        </p:txBody>
      </p:sp>
    </p:spTree>
    <p:extLst>
      <p:ext uri="{BB962C8B-B14F-4D97-AF65-F5344CB8AC3E}">
        <p14:creationId xmlns:p14="http://schemas.microsoft.com/office/powerpoint/2010/main" val="125380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neurons' simplicity and adaptability make them incredibly powerful when combined in layers to form neural networks. One of the most remarkable properties of neural networks is their ability to serve as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 approximators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Theoretically, a neural network (even with a single hidden layer, given enough neurons) can approximate </a:t>
            </a:r>
            <a:r>
              <a:rPr lang="en-US" sz="1800" i="1">
                <a:solidFill>
                  <a:srgbClr val="000000"/>
                </a:solidFill>
                <a:effectLst/>
                <a:latin typeface="Calibri" panose="020F0502020204030204" pitchFamily="34" charset="0"/>
                <a:ea typeface="Calibri" panose="020F0502020204030204" pitchFamily="34" charset="0"/>
                <a:cs typeface="Calibri" panose="020F0502020204030204" pitchFamily="34" charset="0"/>
              </a:rPr>
              <a:t>any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 function to a desired level of accuracy. In other words, they can model and represent a vast range of intricate patterns, behaviors, and relationships in data.</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concept of universal approximation underscores the potential and versatility of neural networks. By adjusting the weights and biases during training, a neural network doesn't just adapt—it can model complex, non-linear relationships in the data, making it a tool of choice for numerous applications ranging from image recognition to financial forecasting.</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15</a:t>
            </a:fld>
            <a:endParaRPr lang="en-US"/>
          </a:p>
        </p:txBody>
      </p:sp>
    </p:spTree>
    <p:extLst>
      <p:ext uri="{BB962C8B-B14F-4D97-AF65-F5344CB8AC3E}">
        <p14:creationId xmlns:p14="http://schemas.microsoft.com/office/powerpoint/2010/main" val="3388004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28171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72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7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95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640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03836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27493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396797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36428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4088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78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85513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4" r:id="rId5"/>
    <p:sldLayoutId id="2147483660" r:id="rId6"/>
    <p:sldLayoutId id="2147483663" r:id="rId7"/>
    <p:sldLayoutId id="2147483661" r:id="rId8"/>
    <p:sldLayoutId id="2147483652" r:id="rId9"/>
    <p:sldLayoutId id="2147483653" r:id="rId10"/>
    <p:sldLayoutId id="2147483654" r:id="rId11"/>
    <p:sldLayoutId id="2147483655" r:id="rId12"/>
    <p:sldLayoutId id="2147483657"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7AEA56-28DE-4C7F-B29E-CBA1FAF09F68}"/>
              </a:ext>
            </a:extLst>
          </p:cNvPr>
          <p:cNvSpPr>
            <a:spLocks noGrp="1"/>
          </p:cNvSpPr>
          <p:nvPr>
            <p:ph type="subTitle" idx="1"/>
          </p:nvPr>
        </p:nvSpPr>
        <p:spPr/>
        <p:txBody>
          <a:bodyPr/>
          <a:lstStyle/>
          <a:p>
            <a:r>
              <a:rPr lang="en-US"/>
              <a:t>Neural Network: Advanced</a:t>
            </a:r>
          </a:p>
        </p:txBody>
      </p:sp>
      <p:pic>
        <p:nvPicPr>
          <p:cNvPr id="3" name="Picture 2" descr="A cartoon rocket in space&#10;&#10;Description automatically generated">
            <a:extLst>
              <a:ext uri="{FF2B5EF4-FFF2-40B4-BE49-F238E27FC236}">
                <a16:creationId xmlns:a16="http://schemas.microsoft.com/office/drawing/2014/main" id="{993CBB29-FA93-F473-6076-B6FDE9E8A5B0}"/>
              </a:ext>
            </a:extLst>
          </p:cNvPr>
          <p:cNvPicPr>
            <a:picLocks noChangeAspect="1"/>
          </p:cNvPicPr>
          <p:nvPr/>
        </p:nvPicPr>
        <p:blipFill>
          <a:blip r:embed="rId3"/>
          <a:stretch>
            <a:fillRect/>
          </a:stretch>
        </p:blipFill>
        <p:spPr>
          <a:xfrm>
            <a:off x="10830560" y="5532120"/>
            <a:ext cx="1201927" cy="1201927"/>
          </a:xfrm>
          <a:prstGeom prst="rect">
            <a:avLst/>
          </a:prstGeom>
        </p:spPr>
      </p:pic>
    </p:spTree>
    <p:extLst>
      <p:ext uri="{BB962C8B-B14F-4D97-AF65-F5344CB8AC3E}">
        <p14:creationId xmlns:p14="http://schemas.microsoft.com/office/powerpoint/2010/main" val="8572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We Can Also Use What We’ve “Learned”</a:t>
            </a:r>
          </a:p>
        </p:txBody>
      </p:sp>
      <p:grpSp>
        <p:nvGrpSpPr>
          <p:cNvPr id="2" name="Group 1">
            <a:extLst>
              <a:ext uri="{FF2B5EF4-FFF2-40B4-BE49-F238E27FC236}">
                <a16:creationId xmlns:a16="http://schemas.microsoft.com/office/drawing/2014/main" id="{6740CC10-DBC8-0D45-F5DC-FDE4D26AD644}"/>
              </a:ext>
            </a:extLst>
          </p:cNvPr>
          <p:cNvGrpSpPr/>
          <p:nvPr/>
        </p:nvGrpSpPr>
        <p:grpSpPr>
          <a:xfrm>
            <a:off x="1171822" y="3036693"/>
            <a:ext cx="10181487" cy="2394242"/>
            <a:chOff x="1278098" y="2692137"/>
            <a:chExt cx="10181487" cy="2394242"/>
          </a:xfrm>
          <a:solidFill>
            <a:srgbClr val="DCEBF5"/>
          </a:solidFill>
        </p:grpSpPr>
        <p:sp>
          <p:nvSpPr>
            <p:cNvPr id="5" name="Rounded Rectangle 14">
              <a:extLst>
                <a:ext uri="{FF2B5EF4-FFF2-40B4-BE49-F238E27FC236}">
                  <a16:creationId xmlns:a16="http://schemas.microsoft.com/office/drawing/2014/main" id="{8699D7D8-E409-BFC5-12E1-D5F61336A20C}"/>
                </a:ext>
              </a:extLst>
            </p:cNvPr>
            <p:cNvSpPr/>
            <p:nvPr/>
          </p:nvSpPr>
          <p:spPr>
            <a:xfrm>
              <a:off x="1278098"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6">
              <a:extLst>
                <a:ext uri="{FF2B5EF4-FFF2-40B4-BE49-F238E27FC236}">
                  <a16:creationId xmlns:a16="http://schemas.microsoft.com/office/drawing/2014/main" id="{54B824A2-7F58-46E7-43FC-57F4DF8C2643}"/>
                </a:ext>
              </a:extLst>
            </p:cNvPr>
            <p:cNvSpPr/>
            <p:nvPr/>
          </p:nvSpPr>
          <p:spPr>
            <a:xfrm>
              <a:off x="1278098"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7">
              <a:extLst>
                <a:ext uri="{FF2B5EF4-FFF2-40B4-BE49-F238E27FC236}">
                  <a16:creationId xmlns:a16="http://schemas.microsoft.com/office/drawing/2014/main" id="{08727132-C357-5770-C742-5C84AE69FF90}"/>
                </a:ext>
              </a:extLst>
            </p:cNvPr>
            <p:cNvSpPr/>
            <p:nvPr/>
          </p:nvSpPr>
          <p:spPr>
            <a:xfrm>
              <a:off x="1278098"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E93E93F-6650-6BB4-8439-06BCCBB22699}"/>
                </a:ext>
              </a:extLst>
            </p:cNvPr>
            <p:cNvSpPr/>
            <p:nvPr/>
          </p:nvSpPr>
          <p:spPr>
            <a:xfrm>
              <a:off x="8395543"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D4DAEA22-DC16-87CC-9857-21EEA7793D41}"/>
                </a:ext>
              </a:extLst>
            </p:cNvPr>
            <p:cNvSpPr/>
            <p:nvPr/>
          </p:nvSpPr>
          <p:spPr>
            <a:xfrm>
              <a:off x="8395543"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9">
              <a:extLst>
                <a:ext uri="{FF2B5EF4-FFF2-40B4-BE49-F238E27FC236}">
                  <a16:creationId xmlns:a16="http://schemas.microsoft.com/office/drawing/2014/main" id="{71A83FF1-2557-D035-6CB4-CD81E0104F15}"/>
                </a:ext>
              </a:extLst>
            </p:cNvPr>
            <p:cNvSpPr/>
            <p:nvPr/>
          </p:nvSpPr>
          <p:spPr>
            <a:xfrm>
              <a:off x="8395543"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EF8EAA98-8F14-4EFB-8FC3-22ECE1E76090}"/>
              </a:ext>
            </a:extLst>
          </p:cNvPr>
          <p:cNvSpPr/>
          <p:nvPr/>
        </p:nvSpPr>
        <p:spPr>
          <a:xfrm>
            <a:off x="1171822" y="1480015"/>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451083-CCF8-9D47-D6F2-D1E883CA43D7}"/>
              </a:ext>
            </a:extLst>
          </p:cNvPr>
          <p:cNvSpPr/>
          <p:nvPr/>
        </p:nvSpPr>
        <p:spPr>
          <a:xfrm>
            <a:off x="8289758" y="1480016"/>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34">
            <a:extLst>
              <a:ext uri="{FF2B5EF4-FFF2-40B4-BE49-F238E27FC236}">
                <a16:creationId xmlns:a16="http://schemas.microsoft.com/office/drawing/2014/main" id="{1A134163-D21E-DE70-F249-9D13DF23A83F}"/>
              </a:ext>
            </a:extLst>
          </p:cNvPr>
          <p:cNvSpPr/>
          <p:nvPr/>
        </p:nvSpPr>
        <p:spPr>
          <a:xfrm>
            <a:off x="1171822" y="2258651"/>
            <a:ext cx="306404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35">
            <a:extLst>
              <a:ext uri="{FF2B5EF4-FFF2-40B4-BE49-F238E27FC236}">
                <a16:creationId xmlns:a16="http://schemas.microsoft.com/office/drawing/2014/main" id="{53295065-5411-55E3-FE5D-CFAD24075306}"/>
              </a:ext>
            </a:extLst>
          </p:cNvPr>
          <p:cNvSpPr/>
          <p:nvPr/>
        </p:nvSpPr>
        <p:spPr>
          <a:xfrm>
            <a:off x="8289758" y="2258651"/>
            <a:ext cx="3064042" cy="481263"/>
          </a:xfrm>
          <a:prstGeom prst="roundRect">
            <a:avLst/>
          </a:prstGeom>
          <a:solidFill>
            <a:srgbClr val="F5E7B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36">
            <a:extLst>
              <a:ext uri="{FF2B5EF4-FFF2-40B4-BE49-F238E27FC236}">
                <a16:creationId xmlns:a16="http://schemas.microsoft.com/office/drawing/2014/main" id="{AAA8BAD1-B1B5-9E1A-1FA1-036A5E25588B}"/>
              </a:ext>
            </a:extLst>
          </p:cNvPr>
          <p:cNvSpPr/>
          <p:nvPr/>
        </p:nvSpPr>
        <p:spPr>
          <a:xfrm>
            <a:off x="5508574" y="3355827"/>
            <a:ext cx="1863524" cy="1064499"/>
          </a:xfrm>
          <a:prstGeom prst="rightArrow">
            <a:avLst>
              <a:gd name="adj1" fmla="val 60873"/>
              <a:gd name="adj2" fmla="val 58699"/>
            </a:avLst>
          </a:prstGeom>
          <a:solidFill>
            <a:srgbClr val="DCEB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7" name="Rectangle 16">
            <a:extLst>
              <a:ext uri="{FF2B5EF4-FFF2-40B4-BE49-F238E27FC236}">
                <a16:creationId xmlns:a16="http://schemas.microsoft.com/office/drawing/2014/main" id="{60449193-A396-CCDD-FD2A-89E0B6734E57}"/>
              </a:ext>
            </a:extLst>
          </p:cNvPr>
          <p:cNvSpPr/>
          <p:nvPr/>
        </p:nvSpPr>
        <p:spPr>
          <a:xfrm>
            <a:off x="1171822"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38">
            <a:extLst>
              <a:ext uri="{FF2B5EF4-FFF2-40B4-BE49-F238E27FC236}">
                <a16:creationId xmlns:a16="http://schemas.microsoft.com/office/drawing/2014/main" id="{F90A0190-EC5F-D22F-DF82-774AC3530253}"/>
              </a:ext>
            </a:extLst>
          </p:cNvPr>
          <p:cNvSpPr/>
          <p:nvPr/>
        </p:nvSpPr>
        <p:spPr>
          <a:xfrm rot="10800000">
            <a:off x="2683953" y="1989874"/>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39">
            <a:extLst>
              <a:ext uri="{FF2B5EF4-FFF2-40B4-BE49-F238E27FC236}">
                <a16:creationId xmlns:a16="http://schemas.microsoft.com/office/drawing/2014/main" id="{0CE12ECF-4623-BE0F-17D4-2AA21AE62482}"/>
              </a:ext>
            </a:extLst>
          </p:cNvPr>
          <p:cNvSpPr/>
          <p:nvPr/>
        </p:nvSpPr>
        <p:spPr>
          <a:xfrm rot="10800000">
            <a:off x="2683950" y="2761090"/>
            <a:ext cx="88773" cy="25274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F3BFC3D-6C5E-6D2A-F67B-A18AF52C1B34}"/>
              </a:ext>
            </a:extLst>
          </p:cNvPr>
          <p:cNvCxnSpPr>
            <a:cxnSpLocks/>
          </p:cNvCxnSpPr>
          <p:nvPr/>
        </p:nvCxnSpPr>
        <p:spPr>
          <a:xfrm flipV="1">
            <a:off x="2732320"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own Arrow 41">
            <a:extLst>
              <a:ext uri="{FF2B5EF4-FFF2-40B4-BE49-F238E27FC236}">
                <a16:creationId xmlns:a16="http://schemas.microsoft.com/office/drawing/2014/main" id="{171CCFAB-7714-C97E-584B-9FA3ED78DA0A}"/>
              </a:ext>
            </a:extLst>
          </p:cNvPr>
          <p:cNvSpPr/>
          <p:nvPr/>
        </p:nvSpPr>
        <p:spPr>
          <a:xfrm rot="10800000">
            <a:off x="2683951"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42">
            <a:extLst>
              <a:ext uri="{FF2B5EF4-FFF2-40B4-BE49-F238E27FC236}">
                <a16:creationId xmlns:a16="http://schemas.microsoft.com/office/drawing/2014/main" id="{F6127254-EC88-2930-8125-7E05E8706BB5}"/>
              </a:ext>
            </a:extLst>
          </p:cNvPr>
          <p:cNvSpPr/>
          <p:nvPr/>
        </p:nvSpPr>
        <p:spPr>
          <a:xfrm rot="10800000">
            <a:off x="2683951"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589C21-5086-2C1F-3004-87447F885A30}"/>
              </a:ext>
            </a:extLst>
          </p:cNvPr>
          <p:cNvSpPr txBox="1"/>
          <p:nvPr/>
        </p:nvSpPr>
        <p:spPr>
          <a:xfrm>
            <a:off x="2165502"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24" name="TextBox 23">
            <a:extLst>
              <a:ext uri="{FF2B5EF4-FFF2-40B4-BE49-F238E27FC236}">
                <a16:creationId xmlns:a16="http://schemas.microsoft.com/office/drawing/2014/main" id="{20056306-D61C-434E-6D4F-8F2376A0C0A3}"/>
              </a:ext>
            </a:extLst>
          </p:cNvPr>
          <p:cNvSpPr txBox="1"/>
          <p:nvPr/>
        </p:nvSpPr>
        <p:spPr>
          <a:xfrm>
            <a:off x="1171822" y="2304313"/>
            <a:ext cx="3064041" cy="400110"/>
          </a:xfrm>
          <a:prstGeom prst="rect">
            <a:avLst/>
          </a:prstGeom>
          <a:noFill/>
        </p:spPr>
        <p:txBody>
          <a:bodyPr wrap="square" rtlCol="0">
            <a:spAutoFit/>
          </a:bodyPr>
          <a:lstStyle/>
          <a:p>
            <a:pPr algn="ctr"/>
            <a:r>
              <a:rPr lang="en-US" sz="2000">
                <a:latin typeface="Avenir Medium" panose="02000503020000020003" pitchFamily="2" charset="0"/>
              </a:rPr>
              <a:t>Fully Connected </a:t>
            </a:r>
            <a:r>
              <a:rPr lang="en-US" sz="2000" err="1">
                <a:latin typeface="Avenir Medium" panose="02000503020000020003" pitchFamily="2" charset="0"/>
              </a:rPr>
              <a:t>Softmax</a:t>
            </a:r>
            <a:endParaRPr lang="en-US" sz="2000">
              <a:latin typeface="Avenir Medium" panose="02000503020000020003" pitchFamily="2" charset="0"/>
            </a:endParaRPr>
          </a:p>
        </p:txBody>
      </p:sp>
      <p:sp>
        <p:nvSpPr>
          <p:cNvPr id="25" name="TextBox 24">
            <a:extLst>
              <a:ext uri="{FF2B5EF4-FFF2-40B4-BE49-F238E27FC236}">
                <a16:creationId xmlns:a16="http://schemas.microsoft.com/office/drawing/2014/main" id="{D3B9899E-90C3-4862-95AE-D6FEB63E0045}"/>
              </a:ext>
            </a:extLst>
          </p:cNvPr>
          <p:cNvSpPr txBox="1"/>
          <p:nvPr/>
        </p:nvSpPr>
        <p:spPr>
          <a:xfrm>
            <a:off x="1999768" y="3116149"/>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26" name="TextBox 25">
            <a:extLst>
              <a:ext uri="{FF2B5EF4-FFF2-40B4-BE49-F238E27FC236}">
                <a16:creationId xmlns:a16="http://schemas.microsoft.com/office/drawing/2014/main" id="{F1718BCD-0441-508C-F3AC-511E07A2C6E3}"/>
              </a:ext>
            </a:extLst>
          </p:cNvPr>
          <p:cNvSpPr txBox="1"/>
          <p:nvPr/>
        </p:nvSpPr>
        <p:spPr>
          <a:xfrm>
            <a:off x="1931596"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27" name="TextBox 26">
            <a:extLst>
              <a:ext uri="{FF2B5EF4-FFF2-40B4-BE49-F238E27FC236}">
                <a16:creationId xmlns:a16="http://schemas.microsoft.com/office/drawing/2014/main" id="{828F4C48-A162-B26B-4B44-42A3F509471A}"/>
              </a:ext>
            </a:extLst>
          </p:cNvPr>
          <p:cNvSpPr txBox="1"/>
          <p:nvPr/>
        </p:nvSpPr>
        <p:spPr>
          <a:xfrm>
            <a:off x="1951489"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28" name="TextBox 27">
            <a:extLst>
              <a:ext uri="{FF2B5EF4-FFF2-40B4-BE49-F238E27FC236}">
                <a16:creationId xmlns:a16="http://schemas.microsoft.com/office/drawing/2014/main" id="{BC1ACDDE-6463-7EB1-8D98-649BFDD1CDFD}"/>
              </a:ext>
            </a:extLst>
          </p:cNvPr>
          <p:cNvSpPr txBox="1"/>
          <p:nvPr/>
        </p:nvSpPr>
        <p:spPr>
          <a:xfrm>
            <a:off x="1931596" y="5716725"/>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29" name="TextBox 28">
            <a:extLst>
              <a:ext uri="{FF2B5EF4-FFF2-40B4-BE49-F238E27FC236}">
                <a16:creationId xmlns:a16="http://schemas.microsoft.com/office/drawing/2014/main" id="{14F7E6A0-EFA5-A73C-9904-3F5B0993EC34}"/>
              </a:ext>
            </a:extLst>
          </p:cNvPr>
          <p:cNvSpPr txBox="1"/>
          <p:nvPr/>
        </p:nvSpPr>
        <p:spPr>
          <a:xfrm>
            <a:off x="5450701" y="3703545"/>
            <a:ext cx="1504708" cy="400110"/>
          </a:xfrm>
          <a:prstGeom prst="rect">
            <a:avLst/>
          </a:prstGeom>
          <a:noFill/>
        </p:spPr>
        <p:txBody>
          <a:bodyPr wrap="square" rtlCol="0">
            <a:spAutoFit/>
          </a:bodyPr>
          <a:lstStyle/>
          <a:p>
            <a:pPr algn="ctr"/>
            <a:r>
              <a:rPr lang="en-US" sz="2000" i="1">
                <a:latin typeface="Avenir Medium Oblique" panose="02000503020000020003" pitchFamily="2" charset="0"/>
              </a:rPr>
              <a:t>Transfer</a:t>
            </a:r>
          </a:p>
        </p:txBody>
      </p:sp>
      <p:sp>
        <p:nvSpPr>
          <p:cNvPr id="30" name="TextBox 29">
            <a:extLst>
              <a:ext uri="{FF2B5EF4-FFF2-40B4-BE49-F238E27FC236}">
                <a16:creationId xmlns:a16="http://schemas.microsoft.com/office/drawing/2014/main" id="{44A6A417-BA24-0F46-418C-D1CDCC48997F}"/>
              </a:ext>
            </a:extLst>
          </p:cNvPr>
          <p:cNvSpPr txBox="1"/>
          <p:nvPr/>
        </p:nvSpPr>
        <p:spPr>
          <a:xfrm>
            <a:off x="8289266" y="2309902"/>
            <a:ext cx="3064041" cy="400110"/>
          </a:xfrm>
          <a:prstGeom prst="rect">
            <a:avLst/>
          </a:prstGeom>
          <a:noFill/>
        </p:spPr>
        <p:txBody>
          <a:bodyPr wrap="square" rtlCol="0">
            <a:spAutoFit/>
          </a:bodyPr>
          <a:lstStyle/>
          <a:p>
            <a:pPr algn="ctr"/>
            <a:r>
              <a:rPr lang="en-US" sz="2000">
                <a:ln w="0">
                  <a:noFill/>
                </a:ln>
                <a:latin typeface="Avenir Medium" panose="02000503020000020003" pitchFamily="2" charset="0"/>
              </a:rPr>
              <a:t>New Shallow Classifier</a:t>
            </a:r>
          </a:p>
        </p:txBody>
      </p:sp>
      <p:sp>
        <p:nvSpPr>
          <p:cNvPr id="31" name="Rectangle 30">
            <a:extLst>
              <a:ext uri="{FF2B5EF4-FFF2-40B4-BE49-F238E27FC236}">
                <a16:creationId xmlns:a16="http://schemas.microsoft.com/office/drawing/2014/main" id="{E93F1948-C18E-1336-9E94-38834322FF26}"/>
              </a:ext>
            </a:extLst>
          </p:cNvPr>
          <p:cNvSpPr/>
          <p:nvPr/>
        </p:nvSpPr>
        <p:spPr>
          <a:xfrm>
            <a:off x="8289267"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68">
            <a:extLst>
              <a:ext uri="{FF2B5EF4-FFF2-40B4-BE49-F238E27FC236}">
                <a16:creationId xmlns:a16="http://schemas.microsoft.com/office/drawing/2014/main" id="{BF284227-CA3F-0662-D432-AC92FA1D9829}"/>
              </a:ext>
            </a:extLst>
          </p:cNvPr>
          <p:cNvSpPr/>
          <p:nvPr/>
        </p:nvSpPr>
        <p:spPr>
          <a:xfrm rot="10800000">
            <a:off x="9801396" y="2771281"/>
            <a:ext cx="88772" cy="24255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3C554EC-D239-864D-CABA-F89ABF453C49}"/>
              </a:ext>
            </a:extLst>
          </p:cNvPr>
          <p:cNvCxnSpPr>
            <a:cxnSpLocks/>
          </p:cNvCxnSpPr>
          <p:nvPr/>
        </p:nvCxnSpPr>
        <p:spPr>
          <a:xfrm flipV="1">
            <a:off x="9849765"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Down Arrow 70">
            <a:extLst>
              <a:ext uri="{FF2B5EF4-FFF2-40B4-BE49-F238E27FC236}">
                <a16:creationId xmlns:a16="http://schemas.microsoft.com/office/drawing/2014/main" id="{C2C3D83F-4660-7260-460C-DFD6E949349B}"/>
              </a:ext>
            </a:extLst>
          </p:cNvPr>
          <p:cNvSpPr/>
          <p:nvPr/>
        </p:nvSpPr>
        <p:spPr>
          <a:xfrm rot="10800000">
            <a:off x="9801396"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71">
            <a:extLst>
              <a:ext uri="{FF2B5EF4-FFF2-40B4-BE49-F238E27FC236}">
                <a16:creationId xmlns:a16="http://schemas.microsoft.com/office/drawing/2014/main" id="{083F5EFA-6C1C-3FD7-A2B5-AF7F7DAE40FD}"/>
              </a:ext>
            </a:extLst>
          </p:cNvPr>
          <p:cNvSpPr/>
          <p:nvPr/>
        </p:nvSpPr>
        <p:spPr>
          <a:xfrm rot="10800000">
            <a:off x="9801396"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6492F55-4581-BA53-A395-2F584081B869}"/>
              </a:ext>
            </a:extLst>
          </p:cNvPr>
          <p:cNvSpPr txBox="1"/>
          <p:nvPr/>
        </p:nvSpPr>
        <p:spPr>
          <a:xfrm>
            <a:off x="9354387"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37" name="TextBox 36">
            <a:extLst>
              <a:ext uri="{FF2B5EF4-FFF2-40B4-BE49-F238E27FC236}">
                <a16:creationId xmlns:a16="http://schemas.microsoft.com/office/drawing/2014/main" id="{30D73079-D539-4A1F-816A-6B1DD2C2AF5B}"/>
              </a:ext>
            </a:extLst>
          </p:cNvPr>
          <p:cNvSpPr txBox="1"/>
          <p:nvPr/>
        </p:nvSpPr>
        <p:spPr>
          <a:xfrm>
            <a:off x="9117213" y="3104574"/>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38" name="TextBox 37">
            <a:extLst>
              <a:ext uri="{FF2B5EF4-FFF2-40B4-BE49-F238E27FC236}">
                <a16:creationId xmlns:a16="http://schemas.microsoft.com/office/drawing/2014/main" id="{D17600D4-01FB-3104-FCE8-DE6704A74E43}"/>
              </a:ext>
            </a:extLst>
          </p:cNvPr>
          <p:cNvSpPr txBox="1"/>
          <p:nvPr/>
        </p:nvSpPr>
        <p:spPr>
          <a:xfrm>
            <a:off x="9049041"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39" name="TextBox 38">
            <a:extLst>
              <a:ext uri="{FF2B5EF4-FFF2-40B4-BE49-F238E27FC236}">
                <a16:creationId xmlns:a16="http://schemas.microsoft.com/office/drawing/2014/main" id="{FA0F0F83-739A-0902-FFAB-B9A9EB7D77BB}"/>
              </a:ext>
            </a:extLst>
          </p:cNvPr>
          <p:cNvSpPr txBox="1"/>
          <p:nvPr/>
        </p:nvSpPr>
        <p:spPr>
          <a:xfrm>
            <a:off x="9068934"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40" name="TextBox 39">
            <a:extLst>
              <a:ext uri="{FF2B5EF4-FFF2-40B4-BE49-F238E27FC236}">
                <a16:creationId xmlns:a16="http://schemas.microsoft.com/office/drawing/2014/main" id="{A0FF78CC-CAF4-D7CF-4E06-41471A2ECF63}"/>
              </a:ext>
            </a:extLst>
          </p:cNvPr>
          <p:cNvSpPr txBox="1"/>
          <p:nvPr/>
        </p:nvSpPr>
        <p:spPr>
          <a:xfrm>
            <a:off x="9049041" y="5705574"/>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41" name="Down Arrow 77">
            <a:extLst>
              <a:ext uri="{FF2B5EF4-FFF2-40B4-BE49-F238E27FC236}">
                <a16:creationId xmlns:a16="http://schemas.microsoft.com/office/drawing/2014/main" id="{96630D99-2D97-46AE-308A-9DD68688DF25}"/>
              </a:ext>
            </a:extLst>
          </p:cNvPr>
          <p:cNvSpPr/>
          <p:nvPr/>
        </p:nvSpPr>
        <p:spPr>
          <a:xfrm rot="10800000">
            <a:off x="9846780" y="1980730"/>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2D589EF-F3F7-A735-EDC3-10BE2E015A22}"/>
              </a:ext>
            </a:extLst>
          </p:cNvPr>
          <p:cNvCxnSpPr>
            <a:cxnSpLocks/>
          </p:cNvCxnSpPr>
          <p:nvPr/>
        </p:nvCxnSpPr>
        <p:spPr>
          <a:xfrm>
            <a:off x="726554" y="2921978"/>
            <a:ext cx="4317357" cy="0"/>
          </a:xfrm>
          <a:prstGeom prst="line">
            <a:avLst/>
          </a:prstGeom>
          <a:ln w="6032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A89444-A7EF-15D1-260A-A893200A16EB}"/>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Sarkar, D, et al. (2018). </a:t>
            </a:r>
            <a:r>
              <a:rPr lang="en-US" sz="1400" i="1">
                <a:solidFill>
                  <a:schemeClr val="tx1">
                    <a:lumMod val="65000"/>
                    <a:lumOff val="35000"/>
                  </a:schemeClr>
                </a:solidFill>
                <a:latin typeface="+mj-lt"/>
                <a:ea typeface="Verdana" panose="020B0604030504040204" pitchFamily="34" charset="0"/>
              </a:rPr>
              <a:t>Hands-on transfer learning with Python. </a:t>
            </a:r>
            <a:r>
              <a:rPr lang="en-US" sz="1400" b="0" i="0">
                <a:solidFill>
                  <a:schemeClr val="tx1">
                    <a:lumMod val="65000"/>
                    <a:lumOff val="35000"/>
                  </a:schemeClr>
                </a:solidFill>
                <a:effectLst/>
                <a:latin typeface="+mj-lt"/>
                <a:ea typeface="Verdana" panose="020B0604030504040204" pitchFamily="34" charset="0"/>
              </a:rPr>
              <a:t>Birmingham, UK: Packt Publishing. (Chapter </a:t>
            </a:r>
            <a:r>
              <a:rPr lang="en-US" sz="1400">
                <a:solidFill>
                  <a:schemeClr val="tx1">
                    <a:lumMod val="65000"/>
                    <a:lumOff val="35000"/>
                  </a:schemeClr>
                </a:solidFill>
                <a:latin typeface="+mj-lt"/>
                <a:ea typeface="Verdana" panose="020B0604030504040204" pitchFamily="34" charset="0"/>
              </a:rPr>
              <a:t>4</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44" name="Graphic 43" descr="Scissors outline">
            <a:extLst>
              <a:ext uri="{FF2B5EF4-FFF2-40B4-BE49-F238E27FC236}">
                <a16:creationId xmlns:a16="http://schemas.microsoft.com/office/drawing/2014/main" id="{B3C3D758-D4D1-CFCD-3BC7-3BAF356D0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513896">
            <a:off x="252801" y="2505555"/>
            <a:ext cx="801123" cy="801123"/>
          </a:xfrm>
          <a:prstGeom prst="rect">
            <a:avLst/>
          </a:prstGeom>
        </p:spPr>
      </p:pic>
    </p:spTree>
    <p:extLst>
      <p:ext uri="{BB962C8B-B14F-4D97-AF65-F5344CB8AC3E}">
        <p14:creationId xmlns:p14="http://schemas.microsoft.com/office/powerpoint/2010/main" val="27965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A Closer Look at The Training Process</a:t>
            </a:r>
          </a:p>
        </p:txBody>
      </p:sp>
    </p:spTree>
    <p:extLst>
      <p:ext uri="{BB962C8B-B14F-4D97-AF65-F5344CB8AC3E}">
        <p14:creationId xmlns:p14="http://schemas.microsoft.com/office/powerpoint/2010/main" val="314740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88A615C8-708D-916A-D85C-6F26FF7E6226}"/>
              </a:ext>
            </a:extLst>
          </p:cNvPr>
          <p:cNvGrpSpPr/>
          <p:nvPr/>
        </p:nvGrpSpPr>
        <p:grpSpPr>
          <a:xfrm>
            <a:off x="318939" y="545836"/>
            <a:ext cx="11465760" cy="5947039"/>
            <a:chOff x="318939" y="545836"/>
            <a:chExt cx="11465760" cy="5947039"/>
          </a:xfrm>
        </p:grpSpPr>
        <p:sp>
          <p:nvSpPr>
            <p:cNvPr id="3" name="Text Placeholder 3">
              <a:extLst>
                <a:ext uri="{FF2B5EF4-FFF2-40B4-BE49-F238E27FC236}">
                  <a16:creationId xmlns:a16="http://schemas.microsoft.com/office/drawing/2014/main" id="{998425CF-CE0E-F901-657E-D44EAB3C68C5}"/>
                </a:ext>
              </a:extLst>
            </p:cNvPr>
            <p:cNvSpPr txBox="1">
              <a:spLocks/>
            </p:cNvSpPr>
            <p:nvPr/>
          </p:nvSpPr>
          <p:spPr>
            <a:xfrm>
              <a:off x="3949623" y="5896384"/>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solidFill>
                    <a:schemeClr val="tx1">
                      <a:lumMod val="85000"/>
                      <a:lumOff val="15000"/>
                    </a:schemeClr>
                  </a:solidFill>
                  <a:latin typeface="Sofia Pro" pitchFamily="2" charset="0"/>
                </a:rPr>
                <a:t>Forward Propagation</a:t>
              </a:r>
            </a:p>
          </p:txBody>
        </p:sp>
        <p:sp>
          <p:nvSpPr>
            <p:cNvPr id="7" name="Down Arrow 5">
              <a:extLst>
                <a:ext uri="{FF2B5EF4-FFF2-40B4-BE49-F238E27FC236}">
                  <a16:creationId xmlns:a16="http://schemas.microsoft.com/office/drawing/2014/main" id="{1ED925A5-F2EA-B9A6-962E-CCF362CD6C21}"/>
                </a:ext>
              </a:extLst>
            </p:cNvPr>
            <p:cNvSpPr/>
            <p:nvPr/>
          </p:nvSpPr>
          <p:spPr>
            <a:xfrm rot="16200000">
              <a:off x="5076803" y="3754322"/>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FEB07-69E7-3160-1B27-165C24195790}"/>
                </a:ext>
              </a:extLst>
            </p:cNvPr>
            <p:cNvSpPr/>
            <p:nvPr/>
          </p:nvSpPr>
          <p:spPr>
            <a:xfrm>
              <a:off x="6434473"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p>
          </p:txBody>
        </p:sp>
        <p:sp>
          <p:nvSpPr>
            <p:cNvPr id="46" name="Oval 45">
              <a:extLst>
                <a:ext uri="{FF2B5EF4-FFF2-40B4-BE49-F238E27FC236}">
                  <a16:creationId xmlns:a16="http://schemas.microsoft.com/office/drawing/2014/main" id="{5B89130D-89C1-4687-F8AF-5B8AA49F3E6B}"/>
                </a:ext>
              </a:extLst>
            </p:cNvPr>
            <p:cNvSpPr/>
            <p:nvPr/>
          </p:nvSpPr>
          <p:spPr>
            <a:xfrm>
              <a:off x="4536986"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p>
          </p:txBody>
        </p:sp>
        <p:sp>
          <p:nvSpPr>
            <p:cNvPr id="47" name="Oval 46">
              <a:extLst>
                <a:ext uri="{FF2B5EF4-FFF2-40B4-BE49-F238E27FC236}">
                  <a16:creationId xmlns:a16="http://schemas.microsoft.com/office/drawing/2014/main" id="{990D6AEC-FDE5-01B1-0E47-81F6EC577E6C}"/>
                </a:ext>
              </a:extLst>
            </p:cNvPr>
            <p:cNvSpPr/>
            <p:nvPr/>
          </p:nvSpPr>
          <p:spPr>
            <a:xfrm>
              <a:off x="2625120" y="234906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48" name="Oval 47">
              <a:extLst>
                <a:ext uri="{FF2B5EF4-FFF2-40B4-BE49-F238E27FC236}">
                  <a16:creationId xmlns:a16="http://schemas.microsoft.com/office/drawing/2014/main" id="{9B566EFE-90B4-AB59-D08D-C43935E3A2A0}"/>
                </a:ext>
              </a:extLst>
            </p:cNvPr>
            <p:cNvSpPr/>
            <p:nvPr/>
          </p:nvSpPr>
          <p:spPr>
            <a:xfrm>
              <a:off x="3817564" y="103158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49" name="Oval 48">
              <a:extLst>
                <a:ext uri="{FF2B5EF4-FFF2-40B4-BE49-F238E27FC236}">
                  <a16:creationId xmlns:a16="http://schemas.microsoft.com/office/drawing/2014/main" id="{D345D2E5-8DD4-7C29-F970-0A0099376A6B}"/>
                </a:ext>
              </a:extLst>
            </p:cNvPr>
            <p:cNvSpPr/>
            <p:nvPr/>
          </p:nvSpPr>
          <p:spPr>
            <a:xfrm>
              <a:off x="2587077" y="391727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50" name="Oval 49">
              <a:extLst>
                <a:ext uri="{FF2B5EF4-FFF2-40B4-BE49-F238E27FC236}">
                  <a16:creationId xmlns:a16="http://schemas.microsoft.com/office/drawing/2014/main" id="{81D5EA57-F7D0-87C7-8C8B-0F19D2D153DD}"/>
                </a:ext>
              </a:extLst>
            </p:cNvPr>
            <p:cNvSpPr/>
            <p:nvPr/>
          </p:nvSpPr>
          <p:spPr>
            <a:xfrm>
              <a:off x="5671233" y="1017888"/>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51" name="Oval 50">
              <a:extLst>
                <a:ext uri="{FF2B5EF4-FFF2-40B4-BE49-F238E27FC236}">
                  <a16:creationId xmlns:a16="http://schemas.microsoft.com/office/drawing/2014/main" id="{401E9EE5-8B7C-3B9F-BC76-6BF21EE9A1EF}"/>
                </a:ext>
              </a:extLst>
            </p:cNvPr>
            <p:cNvSpPr/>
            <p:nvPr/>
          </p:nvSpPr>
          <p:spPr>
            <a:xfrm>
              <a:off x="8381072" y="3008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52" name="Text Placeholder 3">
              <a:extLst>
                <a:ext uri="{FF2B5EF4-FFF2-40B4-BE49-F238E27FC236}">
                  <a16:creationId xmlns:a16="http://schemas.microsoft.com/office/drawing/2014/main" id="{798BC3A1-842B-E271-796F-64A50711CB8A}"/>
                </a:ext>
              </a:extLst>
            </p:cNvPr>
            <p:cNvSpPr txBox="1">
              <a:spLocks/>
            </p:cNvSpPr>
            <p:nvPr/>
          </p:nvSpPr>
          <p:spPr>
            <a:xfrm>
              <a:off x="2486784" y="525452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53" name="Text Placeholder 3">
              <a:extLst>
                <a:ext uri="{FF2B5EF4-FFF2-40B4-BE49-F238E27FC236}">
                  <a16:creationId xmlns:a16="http://schemas.microsoft.com/office/drawing/2014/main" id="{3EBEA36E-4857-855E-27A4-749D55A9EAAC}"/>
                </a:ext>
              </a:extLst>
            </p:cNvPr>
            <p:cNvSpPr txBox="1">
              <a:spLocks/>
            </p:cNvSpPr>
            <p:nvPr/>
          </p:nvSpPr>
          <p:spPr>
            <a:xfrm>
              <a:off x="4355327" y="525119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54" name="Text Placeholder 3">
              <a:extLst>
                <a:ext uri="{FF2B5EF4-FFF2-40B4-BE49-F238E27FC236}">
                  <a16:creationId xmlns:a16="http://schemas.microsoft.com/office/drawing/2014/main" id="{BEBE8D32-A9BA-2C52-46A2-3F8DFDA9D9CB}"/>
                </a:ext>
              </a:extLst>
            </p:cNvPr>
            <p:cNvSpPr txBox="1">
              <a:spLocks/>
            </p:cNvSpPr>
            <p:nvPr/>
          </p:nvSpPr>
          <p:spPr>
            <a:xfrm>
              <a:off x="6210524" y="525119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55" name="Text Placeholder 3">
              <a:extLst>
                <a:ext uri="{FF2B5EF4-FFF2-40B4-BE49-F238E27FC236}">
                  <a16:creationId xmlns:a16="http://schemas.microsoft.com/office/drawing/2014/main" id="{E250ED69-99F7-BCCB-2A94-F2C417D8A45E}"/>
                </a:ext>
              </a:extLst>
            </p:cNvPr>
            <p:cNvSpPr txBox="1">
              <a:spLocks/>
            </p:cNvSpPr>
            <p:nvPr/>
          </p:nvSpPr>
          <p:spPr>
            <a:xfrm>
              <a:off x="8157001" y="527503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56" name="Text Placeholder 3">
              <a:extLst>
                <a:ext uri="{FF2B5EF4-FFF2-40B4-BE49-F238E27FC236}">
                  <a16:creationId xmlns:a16="http://schemas.microsoft.com/office/drawing/2014/main" id="{6F30D40D-D125-9D5A-EDAD-6442398C6BBA}"/>
                </a:ext>
              </a:extLst>
            </p:cNvPr>
            <p:cNvSpPr txBox="1">
              <a:spLocks/>
            </p:cNvSpPr>
            <p:nvPr/>
          </p:nvSpPr>
          <p:spPr>
            <a:xfrm>
              <a:off x="1931607" y="54583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Bias Node</a:t>
              </a:r>
            </a:p>
          </p:txBody>
        </p:sp>
        <p:sp>
          <p:nvSpPr>
            <p:cNvPr id="57" name="Text Placeholder 3">
              <a:extLst>
                <a:ext uri="{FF2B5EF4-FFF2-40B4-BE49-F238E27FC236}">
                  <a16:creationId xmlns:a16="http://schemas.microsoft.com/office/drawing/2014/main" id="{995828A9-0CA9-0688-9787-0840120D38C1}"/>
                </a:ext>
              </a:extLst>
            </p:cNvPr>
            <p:cNvSpPr txBox="1">
              <a:spLocks/>
            </p:cNvSpPr>
            <p:nvPr/>
          </p:nvSpPr>
          <p:spPr>
            <a:xfrm>
              <a:off x="7322210" y="183547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Network Output</a:t>
              </a:r>
            </a:p>
          </p:txBody>
        </p:sp>
        <p:sp>
          <p:nvSpPr>
            <p:cNvPr id="58" name="Text Placeholder 3">
              <a:extLst>
                <a:ext uri="{FF2B5EF4-FFF2-40B4-BE49-F238E27FC236}">
                  <a16:creationId xmlns:a16="http://schemas.microsoft.com/office/drawing/2014/main" id="{B1DE1D67-3B2E-1A73-A9F8-0E5349263B22}"/>
                </a:ext>
              </a:extLst>
            </p:cNvPr>
            <p:cNvSpPr txBox="1">
              <a:spLocks/>
            </p:cNvSpPr>
            <p:nvPr/>
          </p:nvSpPr>
          <p:spPr>
            <a:xfrm>
              <a:off x="7104182" y="479958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a:solidFill>
                    <a:schemeClr val="tx1">
                      <a:lumMod val="85000"/>
                      <a:lumOff val="15000"/>
                    </a:schemeClr>
                  </a:solidFill>
                  <a:latin typeface="Sofia Pro" pitchFamily="2" charset="0"/>
                </a:rPr>
                <a:t>y</a:t>
              </a:r>
              <a:r>
                <a:rPr lang="en-US" sz="1800" b="1" baseline="-25000">
                  <a:solidFill>
                    <a:schemeClr val="tx1">
                      <a:lumMod val="85000"/>
                      <a:lumOff val="15000"/>
                    </a:schemeClr>
                  </a:solidFill>
                  <a:latin typeface="Sofia Pro" pitchFamily="2" charset="0"/>
                </a:rPr>
                <a:t>truth</a:t>
              </a:r>
              <a:endParaRPr lang="en-US" sz="1800" b="1">
                <a:solidFill>
                  <a:schemeClr val="tx1">
                    <a:lumMod val="85000"/>
                    <a:lumOff val="15000"/>
                  </a:schemeClr>
                </a:solidFill>
                <a:latin typeface="Sofia Pro" pitchFamily="2" charset="0"/>
              </a:endParaRPr>
            </a:p>
          </p:txBody>
        </p:sp>
        <p:sp>
          <p:nvSpPr>
            <p:cNvPr id="59" name="Text Placeholder 3">
              <a:extLst>
                <a:ext uri="{FF2B5EF4-FFF2-40B4-BE49-F238E27FC236}">
                  <a16:creationId xmlns:a16="http://schemas.microsoft.com/office/drawing/2014/main" id="{BABA3CB4-F23C-51E0-B29B-4C48E1368322}"/>
                </a:ext>
              </a:extLst>
            </p:cNvPr>
            <p:cNvSpPr txBox="1">
              <a:spLocks/>
            </p:cNvSpPr>
            <p:nvPr/>
          </p:nvSpPr>
          <p:spPr>
            <a:xfrm>
              <a:off x="4954768" y="309315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60" name="Text Placeholder 3">
              <a:extLst>
                <a:ext uri="{FF2B5EF4-FFF2-40B4-BE49-F238E27FC236}">
                  <a16:creationId xmlns:a16="http://schemas.microsoft.com/office/drawing/2014/main" id="{BA00A996-4538-366D-EACB-C2B6B2C27D97}"/>
                </a:ext>
              </a:extLst>
            </p:cNvPr>
            <p:cNvSpPr txBox="1">
              <a:spLocks/>
            </p:cNvSpPr>
            <p:nvPr/>
          </p:nvSpPr>
          <p:spPr>
            <a:xfrm>
              <a:off x="5832879" y="216474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sp>
          <p:nvSpPr>
            <p:cNvPr id="61" name="Text Placeholder 3">
              <a:extLst>
                <a:ext uri="{FF2B5EF4-FFF2-40B4-BE49-F238E27FC236}">
                  <a16:creationId xmlns:a16="http://schemas.microsoft.com/office/drawing/2014/main" id="{E9265374-8F42-2B4D-822A-00277D467C0C}"/>
                </a:ext>
              </a:extLst>
            </p:cNvPr>
            <p:cNvSpPr txBox="1">
              <a:spLocks/>
            </p:cNvSpPr>
            <p:nvPr/>
          </p:nvSpPr>
          <p:spPr>
            <a:xfrm>
              <a:off x="3909696" y="216640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62" name="Text Placeholder 3">
              <a:extLst>
                <a:ext uri="{FF2B5EF4-FFF2-40B4-BE49-F238E27FC236}">
                  <a16:creationId xmlns:a16="http://schemas.microsoft.com/office/drawing/2014/main" id="{09E7E21B-D291-822B-0CBD-A1606D5D5A3D}"/>
                </a:ext>
              </a:extLst>
            </p:cNvPr>
            <p:cNvSpPr txBox="1">
              <a:spLocks/>
            </p:cNvSpPr>
            <p:nvPr/>
          </p:nvSpPr>
          <p:spPr>
            <a:xfrm>
              <a:off x="2945028" y="27930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63" name="Text Placeholder 3">
              <a:extLst>
                <a:ext uri="{FF2B5EF4-FFF2-40B4-BE49-F238E27FC236}">
                  <a16:creationId xmlns:a16="http://schemas.microsoft.com/office/drawing/2014/main" id="{A7B848A1-AC09-CB43-1D1E-940B1A2C7DAF}"/>
                </a:ext>
              </a:extLst>
            </p:cNvPr>
            <p:cNvSpPr txBox="1">
              <a:spLocks/>
            </p:cNvSpPr>
            <p:nvPr/>
          </p:nvSpPr>
          <p:spPr>
            <a:xfrm>
              <a:off x="3074478" y="4126223"/>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cxnSp>
          <p:nvCxnSpPr>
            <p:cNvPr id="64" name="Straight Arrow Connector 63">
              <a:extLst>
                <a:ext uri="{FF2B5EF4-FFF2-40B4-BE49-F238E27FC236}">
                  <a16:creationId xmlns:a16="http://schemas.microsoft.com/office/drawing/2014/main" id="{E67D5BB8-0590-9218-04B7-A0DA36BC7CA9}"/>
                </a:ext>
              </a:extLst>
            </p:cNvPr>
            <p:cNvCxnSpPr>
              <a:cxnSpLocks/>
              <a:endCxn id="45" idx="2"/>
            </p:cNvCxnSpPr>
            <p:nvPr/>
          </p:nvCxnSpPr>
          <p:spPr>
            <a:xfrm>
              <a:off x="5601857" y="3540547"/>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033339-8ED8-2225-5335-80F220ED7FAA}"/>
                </a:ext>
              </a:extLst>
            </p:cNvPr>
            <p:cNvCxnSpPr>
              <a:cxnSpLocks/>
              <a:endCxn id="51" idx="2"/>
            </p:cNvCxnSpPr>
            <p:nvPr/>
          </p:nvCxnSpPr>
          <p:spPr>
            <a:xfrm>
              <a:off x="7502961" y="353036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5DEDDE8-E571-B487-EA80-94243DCAA130}"/>
                </a:ext>
              </a:extLst>
            </p:cNvPr>
            <p:cNvCxnSpPr>
              <a:cxnSpLocks/>
            </p:cNvCxnSpPr>
            <p:nvPr/>
          </p:nvCxnSpPr>
          <p:spPr>
            <a:xfrm>
              <a:off x="9445943" y="354054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F00211-86E1-4D87-E96B-3875AA6656D6}"/>
                </a:ext>
              </a:extLst>
            </p:cNvPr>
            <p:cNvCxnSpPr>
              <a:cxnSpLocks/>
            </p:cNvCxnSpPr>
            <p:nvPr/>
          </p:nvCxnSpPr>
          <p:spPr>
            <a:xfrm>
              <a:off x="4535179" y="2067184"/>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FE5C0D5-8782-2C6B-BBE3-1536E9B98978}"/>
                </a:ext>
              </a:extLst>
            </p:cNvPr>
            <p:cNvCxnSpPr>
              <a:cxnSpLocks/>
            </p:cNvCxnSpPr>
            <p:nvPr/>
          </p:nvCxnSpPr>
          <p:spPr>
            <a:xfrm>
              <a:off x="6414183" y="2038738"/>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E4FB3A-4668-D3E3-CCB2-4390D0A597EF}"/>
                </a:ext>
              </a:extLst>
            </p:cNvPr>
            <p:cNvCxnSpPr>
              <a:cxnSpLocks/>
              <a:stCxn id="58" idx="0"/>
            </p:cNvCxnSpPr>
            <p:nvPr/>
          </p:nvCxnSpPr>
          <p:spPr>
            <a:xfrm flipV="1">
              <a:off x="8166049" y="3988433"/>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477A68-707D-4E8D-3FA6-F508CBCF9186}"/>
                </a:ext>
              </a:extLst>
            </p:cNvPr>
            <p:cNvCxnSpPr>
              <a:cxnSpLocks/>
            </p:cNvCxnSpPr>
            <p:nvPr/>
          </p:nvCxnSpPr>
          <p:spPr>
            <a:xfrm flipV="1">
              <a:off x="3628476" y="3765936"/>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BD7E90-ABB5-86A9-2620-46F81EA3D907}"/>
                </a:ext>
              </a:extLst>
            </p:cNvPr>
            <p:cNvCxnSpPr>
              <a:cxnSpLocks/>
            </p:cNvCxnSpPr>
            <p:nvPr/>
          </p:nvCxnSpPr>
          <p:spPr>
            <a:xfrm>
              <a:off x="3649070" y="3093157"/>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F4D148-87C5-B5A7-F9EF-04F761764647}"/>
                </a:ext>
              </a:extLst>
            </p:cNvPr>
            <p:cNvCxnSpPr>
              <a:cxnSpLocks/>
            </p:cNvCxnSpPr>
            <p:nvPr/>
          </p:nvCxnSpPr>
          <p:spPr>
            <a:xfrm>
              <a:off x="2960018" y="957015"/>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FBF9B5-4720-7739-0685-6C1034368DF3}"/>
                </a:ext>
              </a:extLst>
            </p:cNvPr>
            <p:cNvCxnSpPr>
              <a:cxnSpLocks/>
            </p:cNvCxnSpPr>
            <p:nvPr/>
          </p:nvCxnSpPr>
          <p:spPr>
            <a:xfrm flipH="1">
              <a:off x="7926629" y="2237102"/>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28B3E38-CA2E-80EF-0B4C-B9B3D1A5E138}"/>
                </a:ext>
              </a:extLst>
            </p:cNvPr>
            <p:cNvGrpSpPr/>
            <p:nvPr/>
          </p:nvGrpSpPr>
          <p:grpSpPr>
            <a:xfrm>
              <a:off x="2169597" y="2799887"/>
              <a:ext cx="332371" cy="1725722"/>
              <a:chOff x="2275615" y="2810278"/>
              <a:chExt cx="332371" cy="1725722"/>
            </a:xfrm>
          </p:grpSpPr>
          <p:cxnSp>
            <p:nvCxnSpPr>
              <p:cNvPr id="75" name="Straight Arrow Connector 74">
                <a:extLst>
                  <a:ext uri="{FF2B5EF4-FFF2-40B4-BE49-F238E27FC236}">
                    <a16:creationId xmlns:a16="http://schemas.microsoft.com/office/drawing/2014/main" id="{B3068FBE-8878-BA72-C4B6-C802BF39F001}"/>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4B644F-F5D6-6E35-6693-0E51C65FFB0F}"/>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4DA051C-DF2B-7870-E58D-FEA1BED2AF10}"/>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a:extLst>
                <a:ext uri="{FF2B5EF4-FFF2-40B4-BE49-F238E27FC236}">
                  <a16:creationId xmlns:a16="http://schemas.microsoft.com/office/drawing/2014/main" id="{EFDB2568-7E88-CDAD-0310-071491D8177F}"/>
                </a:ext>
              </a:extLst>
            </p:cNvPr>
            <p:cNvSpPr txBox="1">
              <a:spLocks/>
            </p:cNvSpPr>
            <p:nvPr/>
          </p:nvSpPr>
          <p:spPr>
            <a:xfrm>
              <a:off x="9660966" y="335815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a:t>
              </a:r>
            </a:p>
          </p:txBody>
        </p:sp>
        <p:sp>
          <p:nvSpPr>
            <p:cNvPr id="116" name="Text Placeholder 3">
              <a:extLst>
                <a:ext uri="{FF2B5EF4-FFF2-40B4-BE49-F238E27FC236}">
                  <a16:creationId xmlns:a16="http://schemas.microsoft.com/office/drawing/2014/main" id="{71DE4111-DD9F-12D9-6317-70484E277C64}"/>
                </a:ext>
              </a:extLst>
            </p:cNvPr>
            <p:cNvSpPr txBox="1">
              <a:spLocks/>
            </p:cNvSpPr>
            <p:nvPr/>
          </p:nvSpPr>
          <p:spPr>
            <a:xfrm>
              <a:off x="318939" y="3406279"/>
              <a:ext cx="2123733" cy="4218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Input Features</a:t>
              </a:r>
            </a:p>
          </p:txBody>
        </p:sp>
      </p:grpSp>
      <p:grpSp>
        <p:nvGrpSpPr>
          <p:cNvPr id="151" name="Group 150">
            <a:extLst>
              <a:ext uri="{FF2B5EF4-FFF2-40B4-BE49-F238E27FC236}">
                <a16:creationId xmlns:a16="http://schemas.microsoft.com/office/drawing/2014/main" id="{418B6B2B-0810-D1A9-35FC-A8087FEFAC15}"/>
              </a:ext>
            </a:extLst>
          </p:cNvPr>
          <p:cNvGrpSpPr/>
          <p:nvPr/>
        </p:nvGrpSpPr>
        <p:grpSpPr>
          <a:xfrm>
            <a:off x="2384730" y="995434"/>
            <a:ext cx="9393968" cy="5508545"/>
            <a:chOff x="2384730" y="995434"/>
            <a:chExt cx="9393968" cy="5508545"/>
          </a:xfrm>
        </p:grpSpPr>
        <p:cxnSp>
          <p:nvCxnSpPr>
            <p:cNvPr id="119" name="Straight Arrow Connector 118">
              <a:extLst>
                <a:ext uri="{FF2B5EF4-FFF2-40B4-BE49-F238E27FC236}">
                  <a16:creationId xmlns:a16="http://schemas.microsoft.com/office/drawing/2014/main" id="{04FAC5AC-6670-1118-5624-B9C6FF620019}"/>
                </a:ext>
              </a:extLst>
            </p:cNvPr>
            <p:cNvCxnSpPr>
              <a:cxnSpLocks/>
            </p:cNvCxnSpPr>
            <p:nvPr/>
          </p:nvCxnSpPr>
          <p:spPr>
            <a:xfrm>
              <a:off x="6321249" y="2076762"/>
              <a:ext cx="364714" cy="9706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Text Placeholder 3">
              <a:extLst>
                <a:ext uri="{FF2B5EF4-FFF2-40B4-BE49-F238E27FC236}">
                  <a16:creationId xmlns:a16="http://schemas.microsoft.com/office/drawing/2014/main" id="{09C33FCA-3B45-D569-929B-D82B11777F6C}"/>
                </a:ext>
              </a:extLst>
            </p:cNvPr>
            <p:cNvSpPr txBox="1">
              <a:spLocks/>
            </p:cNvSpPr>
            <p:nvPr/>
          </p:nvSpPr>
          <p:spPr>
            <a:xfrm>
              <a:off x="2580725" y="553267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121" name="Text Placeholder 3">
              <a:extLst>
                <a:ext uri="{FF2B5EF4-FFF2-40B4-BE49-F238E27FC236}">
                  <a16:creationId xmlns:a16="http://schemas.microsoft.com/office/drawing/2014/main" id="{CDD4E073-95E5-008C-E46A-334C29DA6CB2}"/>
                </a:ext>
              </a:extLst>
            </p:cNvPr>
            <p:cNvSpPr txBox="1">
              <a:spLocks/>
            </p:cNvSpPr>
            <p:nvPr/>
          </p:nvSpPr>
          <p:spPr>
            <a:xfrm>
              <a:off x="4386785" y="556054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122" name="Text Placeholder 3">
              <a:extLst>
                <a:ext uri="{FF2B5EF4-FFF2-40B4-BE49-F238E27FC236}">
                  <a16:creationId xmlns:a16="http://schemas.microsoft.com/office/drawing/2014/main" id="{037EAC37-E839-7B7C-D50B-B2D0DDA1056D}"/>
                </a:ext>
              </a:extLst>
            </p:cNvPr>
            <p:cNvSpPr txBox="1">
              <a:spLocks/>
            </p:cNvSpPr>
            <p:nvPr/>
          </p:nvSpPr>
          <p:spPr>
            <a:xfrm>
              <a:off x="6241982" y="556054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123" name="Text Placeholder 3">
              <a:extLst>
                <a:ext uri="{FF2B5EF4-FFF2-40B4-BE49-F238E27FC236}">
                  <a16:creationId xmlns:a16="http://schemas.microsoft.com/office/drawing/2014/main" id="{B7A179C4-150A-9048-A31E-7B6DA101B6DE}"/>
                </a:ext>
              </a:extLst>
            </p:cNvPr>
            <p:cNvSpPr txBox="1">
              <a:spLocks/>
            </p:cNvSpPr>
            <p:nvPr/>
          </p:nvSpPr>
          <p:spPr>
            <a:xfrm>
              <a:off x="9654965" y="5560539"/>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124" name="Text Placeholder 3">
              <a:extLst>
                <a:ext uri="{FF2B5EF4-FFF2-40B4-BE49-F238E27FC236}">
                  <a16:creationId xmlns:a16="http://schemas.microsoft.com/office/drawing/2014/main" id="{41C62350-D21A-19A5-B42F-DCB434ECF8A1}"/>
                </a:ext>
              </a:extLst>
            </p:cNvPr>
            <p:cNvSpPr txBox="1">
              <a:spLocks/>
            </p:cNvSpPr>
            <p:nvPr/>
          </p:nvSpPr>
          <p:spPr>
            <a:xfrm>
              <a:off x="7663368" y="556053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Optimizer</a:t>
              </a:r>
            </a:p>
          </p:txBody>
        </p:sp>
        <p:sp>
          <p:nvSpPr>
            <p:cNvPr id="125" name="Text Placeholder 3">
              <a:extLst>
                <a:ext uri="{FF2B5EF4-FFF2-40B4-BE49-F238E27FC236}">
                  <a16:creationId xmlns:a16="http://schemas.microsoft.com/office/drawing/2014/main" id="{3849FE8E-0468-4F62-CD18-CF03B68221BC}"/>
                </a:ext>
              </a:extLst>
            </p:cNvPr>
            <p:cNvSpPr txBox="1">
              <a:spLocks/>
            </p:cNvSpPr>
            <p:nvPr/>
          </p:nvSpPr>
          <p:spPr>
            <a:xfrm>
              <a:off x="4001896" y="590748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Back Propagation</a:t>
              </a:r>
            </a:p>
          </p:txBody>
        </p:sp>
        <p:sp>
          <p:nvSpPr>
            <p:cNvPr id="126" name="Down Arrow 14">
              <a:extLst>
                <a:ext uri="{FF2B5EF4-FFF2-40B4-BE49-F238E27FC236}">
                  <a16:creationId xmlns:a16="http://schemas.microsoft.com/office/drawing/2014/main" id="{8FE0F904-3024-DD84-3F11-E5260726FB4E}"/>
                </a:ext>
              </a:extLst>
            </p:cNvPr>
            <p:cNvSpPr/>
            <p:nvPr/>
          </p:nvSpPr>
          <p:spPr>
            <a:xfrm rot="16200000" flipV="1">
              <a:off x="4998675" y="3720892"/>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6044A7-6494-2CBF-489A-5291DF89B24B}"/>
                </a:ext>
              </a:extLst>
            </p:cNvPr>
            <p:cNvSpPr/>
            <p:nvPr/>
          </p:nvSpPr>
          <p:spPr>
            <a:xfrm>
              <a:off x="2611868" y="2326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128" name="Oval 127">
              <a:extLst>
                <a:ext uri="{FF2B5EF4-FFF2-40B4-BE49-F238E27FC236}">
                  <a16:creationId xmlns:a16="http://schemas.microsoft.com/office/drawing/2014/main" id="{E9C3984F-4A92-EF9A-C731-715D624027E4}"/>
                </a:ext>
              </a:extLst>
            </p:cNvPr>
            <p:cNvSpPr/>
            <p:nvPr/>
          </p:nvSpPr>
          <p:spPr>
            <a:xfrm>
              <a:off x="3804312" y="100912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29" name="Oval 128">
              <a:extLst>
                <a:ext uri="{FF2B5EF4-FFF2-40B4-BE49-F238E27FC236}">
                  <a16:creationId xmlns:a16="http://schemas.microsoft.com/office/drawing/2014/main" id="{9A4063AD-6844-15C6-90DC-E2A72283A178}"/>
                </a:ext>
              </a:extLst>
            </p:cNvPr>
            <p:cNvSpPr/>
            <p:nvPr/>
          </p:nvSpPr>
          <p:spPr>
            <a:xfrm>
              <a:off x="2573825" y="389482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130" name="Oval 129">
              <a:extLst>
                <a:ext uri="{FF2B5EF4-FFF2-40B4-BE49-F238E27FC236}">
                  <a16:creationId xmlns:a16="http://schemas.microsoft.com/office/drawing/2014/main" id="{EE59F8B1-DB42-A4B2-35AF-B475DD04634E}"/>
                </a:ext>
              </a:extLst>
            </p:cNvPr>
            <p:cNvSpPr/>
            <p:nvPr/>
          </p:nvSpPr>
          <p:spPr>
            <a:xfrm>
              <a:off x="5657981" y="995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31" name="Oval 130">
              <a:extLst>
                <a:ext uri="{FF2B5EF4-FFF2-40B4-BE49-F238E27FC236}">
                  <a16:creationId xmlns:a16="http://schemas.microsoft.com/office/drawing/2014/main" id="{0F0987F6-3858-735E-F068-1FB085150CCE}"/>
                </a:ext>
              </a:extLst>
            </p:cNvPr>
            <p:cNvSpPr/>
            <p:nvPr/>
          </p:nvSpPr>
          <p:spPr>
            <a:xfrm>
              <a:off x="10017420" y="3019093"/>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132" name="Oval 131">
              <a:extLst>
                <a:ext uri="{FF2B5EF4-FFF2-40B4-BE49-F238E27FC236}">
                  <a16:creationId xmlns:a16="http://schemas.microsoft.com/office/drawing/2014/main" id="{6B6B6D16-225F-82E5-BD2F-95849997DBF8}"/>
                </a:ext>
              </a:extLst>
            </p:cNvPr>
            <p:cNvSpPr/>
            <p:nvPr/>
          </p:nvSpPr>
          <p:spPr>
            <a:xfrm>
              <a:off x="8373986" y="300672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Q</a:t>
              </a:r>
            </a:p>
          </p:txBody>
        </p:sp>
        <mc:AlternateContent xmlns:mc="http://schemas.openxmlformats.org/markup-compatibility/2006" xmlns:a14="http://schemas.microsoft.com/office/drawing/2010/main">
          <mc:Choice Requires="a14">
            <p:sp>
              <p:nvSpPr>
                <p:cNvPr id="133" name="Oval 132">
                  <a:extLst>
                    <a:ext uri="{FF2B5EF4-FFF2-40B4-BE49-F238E27FC236}">
                      <a16:creationId xmlns:a16="http://schemas.microsoft.com/office/drawing/2014/main" id="{52E1DE6E-F1E2-0A16-5D8D-F0AD522CB798}"/>
                    </a:ext>
                  </a:extLst>
                </p:cNvPr>
                <p:cNvSpPr/>
                <p:nvPr/>
              </p:nvSpPr>
              <p:spPr>
                <a:xfrm>
                  <a:off x="6451469"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3" name="Oval 132">
                  <a:extLst>
                    <a:ext uri="{FF2B5EF4-FFF2-40B4-BE49-F238E27FC236}">
                      <a16:creationId xmlns:a16="http://schemas.microsoft.com/office/drawing/2014/main" id="{52E1DE6E-F1E2-0A16-5D8D-F0AD522CB798}"/>
                    </a:ext>
                  </a:extLst>
                </p:cNvPr>
                <p:cNvSpPr>
                  <a:spLocks noRot="1" noChangeAspect="1" noMove="1" noResize="1" noEditPoints="1" noAdjustHandles="1" noChangeArrowheads="1" noChangeShapeType="1" noTextEdit="1"/>
                </p:cNvSpPr>
                <p:nvPr/>
              </p:nvSpPr>
              <p:spPr>
                <a:xfrm>
                  <a:off x="6451469" y="3014955"/>
                  <a:ext cx="1064871" cy="1067636"/>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133">
                  <a:extLst>
                    <a:ext uri="{FF2B5EF4-FFF2-40B4-BE49-F238E27FC236}">
                      <a16:creationId xmlns:a16="http://schemas.microsoft.com/office/drawing/2014/main" id="{758FD162-9BBA-727D-6048-31193C2DC0BF}"/>
                    </a:ext>
                  </a:extLst>
                </p:cNvPr>
                <p:cNvSpPr/>
                <p:nvPr/>
              </p:nvSpPr>
              <p:spPr>
                <a:xfrm>
                  <a:off x="4493919" y="3016442"/>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4" name="Oval 133">
                  <a:extLst>
                    <a:ext uri="{FF2B5EF4-FFF2-40B4-BE49-F238E27FC236}">
                      <a16:creationId xmlns:a16="http://schemas.microsoft.com/office/drawing/2014/main" id="{758FD162-9BBA-727D-6048-31193C2DC0BF}"/>
                    </a:ext>
                  </a:extLst>
                </p:cNvPr>
                <p:cNvSpPr>
                  <a:spLocks noRot="1" noChangeAspect="1" noMove="1" noResize="1" noEditPoints="1" noAdjustHandles="1" noChangeArrowheads="1" noChangeShapeType="1" noTextEdit="1"/>
                </p:cNvSpPr>
                <p:nvPr/>
              </p:nvSpPr>
              <p:spPr>
                <a:xfrm>
                  <a:off x="4493919" y="3016442"/>
                  <a:ext cx="1064871" cy="106763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35" name="Text Placeholder 3">
              <a:extLst>
                <a:ext uri="{FF2B5EF4-FFF2-40B4-BE49-F238E27FC236}">
                  <a16:creationId xmlns:a16="http://schemas.microsoft.com/office/drawing/2014/main" id="{12190F90-8205-D25E-F0B3-CB901285FBAE}"/>
                </a:ext>
              </a:extLst>
            </p:cNvPr>
            <p:cNvSpPr txBox="1">
              <a:spLocks/>
            </p:cNvSpPr>
            <p:nvPr/>
          </p:nvSpPr>
          <p:spPr>
            <a:xfrm>
              <a:off x="4869183" y="30975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136" name="Text Placeholder 3">
              <a:extLst>
                <a:ext uri="{FF2B5EF4-FFF2-40B4-BE49-F238E27FC236}">
                  <a16:creationId xmlns:a16="http://schemas.microsoft.com/office/drawing/2014/main" id="{8A3B9154-91BC-AA90-B57C-B50D6178F456}"/>
                </a:ext>
              </a:extLst>
            </p:cNvPr>
            <p:cNvSpPr txBox="1">
              <a:spLocks/>
            </p:cNvSpPr>
            <p:nvPr/>
          </p:nvSpPr>
          <p:spPr>
            <a:xfrm>
              <a:off x="3899072" y="2311351"/>
              <a:ext cx="2123733" cy="38591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137" name="Text Placeholder 3">
              <a:extLst>
                <a:ext uri="{FF2B5EF4-FFF2-40B4-BE49-F238E27FC236}">
                  <a16:creationId xmlns:a16="http://schemas.microsoft.com/office/drawing/2014/main" id="{4C1B7F66-DA81-C498-9AEF-2E7BB7AF2CAB}"/>
                </a:ext>
              </a:extLst>
            </p:cNvPr>
            <p:cNvSpPr txBox="1">
              <a:spLocks/>
            </p:cNvSpPr>
            <p:nvPr/>
          </p:nvSpPr>
          <p:spPr>
            <a:xfrm rot="931672">
              <a:off x="3094671" y="2868869"/>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138" name="Text Placeholder 3">
              <a:extLst>
                <a:ext uri="{FF2B5EF4-FFF2-40B4-BE49-F238E27FC236}">
                  <a16:creationId xmlns:a16="http://schemas.microsoft.com/office/drawing/2014/main" id="{B364A241-5BD9-E087-6B55-A28D87DA1E58}"/>
                </a:ext>
              </a:extLst>
            </p:cNvPr>
            <p:cNvSpPr txBox="1">
              <a:spLocks/>
            </p:cNvSpPr>
            <p:nvPr/>
          </p:nvSpPr>
          <p:spPr>
            <a:xfrm rot="19871385">
              <a:off x="2842277" y="3609470"/>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sp>
          <p:nvSpPr>
            <p:cNvPr id="139" name="Text Placeholder 3">
              <a:extLst>
                <a:ext uri="{FF2B5EF4-FFF2-40B4-BE49-F238E27FC236}">
                  <a16:creationId xmlns:a16="http://schemas.microsoft.com/office/drawing/2014/main" id="{C1FEA1ED-53F6-AABE-A06A-AD519F6C62C3}"/>
                </a:ext>
              </a:extLst>
            </p:cNvPr>
            <p:cNvSpPr txBox="1">
              <a:spLocks/>
            </p:cNvSpPr>
            <p:nvPr/>
          </p:nvSpPr>
          <p:spPr>
            <a:xfrm>
              <a:off x="8527299" y="317169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a:solidFill>
                    <a:schemeClr val="tx1">
                      <a:lumMod val="85000"/>
                      <a:lumOff val="15000"/>
                    </a:schemeClr>
                  </a:solidFill>
                  <a:latin typeface="Sofia Pro" pitchFamily="2" charset="0"/>
                </a:rPr>
                <a:t>Error</a:t>
              </a:r>
            </a:p>
          </p:txBody>
        </p:sp>
        <p:cxnSp>
          <p:nvCxnSpPr>
            <p:cNvPr id="140" name="Straight Arrow Connector 139">
              <a:extLst>
                <a:ext uri="{FF2B5EF4-FFF2-40B4-BE49-F238E27FC236}">
                  <a16:creationId xmlns:a16="http://schemas.microsoft.com/office/drawing/2014/main" id="{D5CD2C0E-2785-961A-67D7-7B71B10038DE}"/>
                </a:ext>
              </a:extLst>
            </p:cNvPr>
            <p:cNvCxnSpPr>
              <a:cxnSpLocks/>
              <a:stCxn id="133" idx="6"/>
              <a:endCxn id="132" idx="2"/>
            </p:cNvCxnSpPr>
            <p:nvPr/>
          </p:nvCxnSpPr>
          <p:spPr>
            <a:xfrm flipV="1">
              <a:off x="7516340" y="3540547"/>
              <a:ext cx="857646" cy="822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E6B65D1-2F76-29CC-DB09-07CCEA73F2FF}"/>
                </a:ext>
              </a:extLst>
            </p:cNvPr>
            <p:cNvCxnSpPr>
              <a:cxnSpLocks/>
              <a:stCxn id="132" idx="6"/>
            </p:cNvCxnSpPr>
            <p:nvPr/>
          </p:nvCxnSpPr>
          <p:spPr>
            <a:xfrm flipV="1">
              <a:off x="9438857" y="3501896"/>
              <a:ext cx="578563" cy="3865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8C812C-1EE3-2E74-1085-B66BF622F5CD}"/>
                </a:ext>
              </a:extLst>
            </p:cNvPr>
            <p:cNvCxnSpPr>
              <a:cxnSpLocks/>
              <a:endCxn id="133" idx="2"/>
            </p:cNvCxnSpPr>
            <p:nvPr/>
          </p:nvCxnSpPr>
          <p:spPr>
            <a:xfrm>
              <a:off x="5558790" y="3495377"/>
              <a:ext cx="892679" cy="5339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DB567A2-A18E-6DF5-63B8-C4075C2BEE9D}"/>
                </a:ext>
              </a:extLst>
            </p:cNvPr>
            <p:cNvCxnSpPr>
              <a:cxnSpLocks/>
            </p:cNvCxnSpPr>
            <p:nvPr/>
          </p:nvCxnSpPr>
          <p:spPr>
            <a:xfrm flipV="1">
              <a:off x="3578232" y="3772264"/>
              <a:ext cx="964057" cy="49533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361E3F1-7ABB-C5E1-645B-E6EB662C069E}"/>
                </a:ext>
              </a:extLst>
            </p:cNvPr>
            <p:cNvCxnSpPr>
              <a:cxnSpLocks/>
            </p:cNvCxnSpPr>
            <p:nvPr/>
          </p:nvCxnSpPr>
          <p:spPr>
            <a:xfrm>
              <a:off x="4542289" y="2063070"/>
              <a:ext cx="313366" cy="9848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06C919A-9016-0CA6-19A0-A6A899C4DC0C}"/>
                </a:ext>
              </a:extLst>
            </p:cNvPr>
            <p:cNvCxnSpPr>
              <a:cxnSpLocks/>
            </p:cNvCxnSpPr>
            <p:nvPr/>
          </p:nvCxnSpPr>
          <p:spPr>
            <a:xfrm>
              <a:off x="3578232" y="3118486"/>
              <a:ext cx="944328" cy="25323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 Placeholder 3">
              <a:extLst>
                <a:ext uri="{FF2B5EF4-FFF2-40B4-BE49-F238E27FC236}">
                  <a16:creationId xmlns:a16="http://schemas.microsoft.com/office/drawing/2014/main" id="{C6FA8FB6-C075-AC75-F5D5-8ED2D475E608}"/>
                </a:ext>
              </a:extLst>
            </p:cNvPr>
            <p:cNvSpPr txBox="1">
              <a:spLocks/>
            </p:cNvSpPr>
            <p:nvPr/>
          </p:nvSpPr>
          <p:spPr>
            <a:xfrm>
              <a:off x="5682975" y="2289155"/>
              <a:ext cx="2123733" cy="37193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grpSp>
    </p:spTree>
    <p:extLst>
      <p:ext uri="{BB962C8B-B14F-4D97-AF65-F5344CB8AC3E}">
        <p14:creationId xmlns:p14="http://schemas.microsoft.com/office/powerpoint/2010/main" val="2686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Low Down</a:t>
            </a:r>
          </a:p>
        </p:txBody>
      </p:sp>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pic>
        <p:nvPicPr>
          <p:cNvPr id="2" name="Picture 1" descr="A diagram of a mountain&#10;&#10;Description automatically generated">
            <a:extLst>
              <a:ext uri="{FF2B5EF4-FFF2-40B4-BE49-F238E27FC236}">
                <a16:creationId xmlns:a16="http://schemas.microsoft.com/office/drawing/2014/main" id="{0837334D-7C81-D2AF-9318-3F7E0167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341" y="1470459"/>
            <a:ext cx="5207317" cy="4721574"/>
          </a:xfrm>
          <a:prstGeom prst="rect">
            <a:avLst/>
          </a:prstGeom>
        </p:spPr>
      </p:pic>
    </p:spTree>
    <p:extLst>
      <p:ext uri="{BB962C8B-B14F-4D97-AF65-F5344CB8AC3E}">
        <p14:creationId xmlns:p14="http://schemas.microsoft.com/office/powerpoint/2010/main" val="372644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WHY do we use Neural Networks?</a:t>
            </a:r>
          </a:p>
        </p:txBody>
      </p:sp>
    </p:spTree>
    <p:extLst>
      <p:ext uri="{BB962C8B-B14F-4D97-AF65-F5344CB8AC3E}">
        <p14:creationId xmlns:p14="http://schemas.microsoft.com/office/powerpoint/2010/main" val="211567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Universal Approximation!</a:t>
            </a:r>
          </a:p>
        </p:txBody>
      </p:sp>
      <p:pic>
        <p:nvPicPr>
          <p:cNvPr id="1026" name="Picture 2">
            <a:extLst>
              <a:ext uri="{FF2B5EF4-FFF2-40B4-BE49-F238E27FC236}">
                <a16:creationId xmlns:a16="http://schemas.microsoft.com/office/drawing/2014/main" id="{3881E90C-8184-7B9D-D726-C4CF8AC1C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80" y="1564481"/>
            <a:ext cx="8182840" cy="3729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08041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2340032"/>
            <a:ext cx="10515600" cy="2177935"/>
          </a:xfrm>
        </p:spPr>
        <p:txBody>
          <a:bodyPr>
            <a:normAutofit/>
          </a:bodyPr>
          <a:lstStyle/>
          <a:p>
            <a:r>
              <a:rPr lang="en-US"/>
              <a:t>The Perceptron</a:t>
            </a:r>
            <a:br>
              <a:rPr lang="en-US"/>
            </a:br>
            <a:r>
              <a:rPr lang="en-US"/>
              <a:t>or</a:t>
            </a:r>
            <a:br>
              <a:rPr lang="en-US"/>
            </a:br>
            <a:r>
              <a:rPr lang="en-US"/>
              <a:t> AI’s Humble Beginnings</a:t>
            </a:r>
          </a:p>
        </p:txBody>
      </p:sp>
    </p:spTree>
    <p:extLst>
      <p:ext uri="{BB962C8B-B14F-4D97-AF65-F5344CB8AC3E}">
        <p14:creationId xmlns:p14="http://schemas.microsoft.com/office/powerpoint/2010/main" val="226171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Lonely Node</a:t>
            </a:r>
          </a:p>
        </p:txBody>
      </p:sp>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pic>
        <p:nvPicPr>
          <p:cNvPr id="2" name="Picture 1" descr="A person working on a machine&#10;&#10;Description automatically generated">
            <a:extLst>
              <a:ext uri="{FF2B5EF4-FFF2-40B4-BE49-F238E27FC236}">
                <a16:creationId xmlns:a16="http://schemas.microsoft.com/office/drawing/2014/main" id="{FD87ABEA-A82F-1A5F-5C99-C61C73B4C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7037" y="1595675"/>
            <a:ext cx="6257925" cy="4897200"/>
          </a:xfrm>
          <a:prstGeom prst="rect">
            <a:avLst/>
          </a:prstGeom>
        </p:spPr>
      </p:pic>
    </p:spTree>
    <p:extLst>
      <p:ext uri="{BB962C8B-B14F-4D97-AF65-F5344CB8AC3E}">
        <p14:creationId xmlns:p14="http://schemas.microsoft.com/office/powerpoint/2010/main" val="58553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The Perceptron</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02_code_a_perceptron.ipynb</a:t>
            </a:r>
          </a:p>
          <a:p>
            <a:endParaRPr lang="en-US"/>
          </a:p>
          <a:p>
            <a:r>
              <a:rPr lang="en-US" dirty="0"/>
              <a:t>This notebook will walk you through building and training your own binary classification model, then using it to make predictions!</a:t>
            </a:r>
          </a:p>
        </p:txBody>
      </p:sp>
    </p:spTree>
    <p:extLst>
      <p:ext uri="{BB962C8B-B14F-4D97-AF65-F5344CB8AC3E}">
        <p14:creationId xmlns:p14="http://schemas.microsoft.com/office/powerpoint/2010/main" val="393708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3040380"/>
            <a:ext cx="10515600" cy="777240"/>
          </a:xfrm>
        </p:spPr>
        <p:txBody>
          <a:bodyPr>
            <a:normAutofit/>
          </a:bodyPr>
          <a:lstStyle/>
          <a:p>
            <a:r>
              <a:rPr lang="en-US"/>
              <a:t>Network Capacity</a:t>
            </a:r>
          </a:p>
        </p:txBody>
      </p:sp>
    </p:spTree>
    <p:extLst>
      <p:ext uri="{BB962C8B-B14F-4D97-AF65-F5344CB8AC3E}">
        <p14:creationId xmlns:p14="http://schemas.microsoft.com/office/powerpoint/2010/main" val="62324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Look at This</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03_mnist_classifier.ipynb</a:t>
            </a:r>
          </a:p>
          <a:p>
            <a:endParaRPr lang="en-US"/>
          </a:p>
          <a:p>
            <a:r>
              <a:rPr lang="en-US" dirty="0"/>
              <a:t>This notebook will walk you through training an image classification model using a full neural network. </a:t>
            </a:r>
          </a:p>
        </p:txBody>
      </p:sp>
    </p:spTree>
    <p:extLst>
      <p:ext uri="{BB962C8B-B14F-4D97-AF65-F5344CB8AC3E}">
        <p14:creationId xmlns:p14="http://schemas.microsoft.com/office/powerpoint/2010/main" val="2480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97F6F-EDB5-4767-902C-8C8E790772D7}"/>
              </a:ext>
            </a:extLst>
          </p:cNvPr>
          <p:cNvSpPr>
            <a:spLocks noGrp="1"/>
          </p:cNvSpPr>
          <p:nvPr>
            <p:ph type="title"/>
          </p:nvPr>
        </p:nvSpPr>
        <p:spPr>
          <a:xfrm>
            <a:off x="831850" y="1709739"/>
            <a:ext cx="10515600" cy="1185862"/>
          </a:xfrm>
        </p:spPr>
        <p:txBody>
          <a:bodyPr>
            <a:normAutofit/>
          </a:bodyPr>
          <a:lstStyle/>
          <a:p>
            <a:r>
              <a:rPr lang="en-US" sz="4800"/>
              <a:t>Questions?</a:t>
            </a:r>
          </a:p>
        </p:txBody>
      </p:sp>
      <p:sp>
        <p:nvSpPr>
          <p:cNvPr id="5" name="Text Placeholder 4">
            <a:extLst>
              <a:ext uri="{FF2B5EF4-FFF2-40B4-BE49-F238E27FC236}">
                <a16:creationId xmlns:a16="http://schemas.microsoft.com/office/drawing/2014/main" id="{CC620DE2-5507-4A03-9868-FD932CE4FBC3}"/>
              </a:ext>
            </a:extLst>
          </p:cNvPr>
          <p:cNvSpPr>
            <a:spLocks noGrp="1"/>
          </p:cNvSpPr>
          <p:nvPr>
            <p:ph type="body" idx="1"/>
          </p:nvPr>
        </p:nvSpPr>
        <p:spPr/>
        <p:txBody>
          <a:bodyPr/>
          <a:lstStyle/>
          <a:p>
            <a:pPr algn="ctr"/>
            <a:r>
              <a:rPr lang="en-US">
                <a:highlight>
                  <a:srgbClr val="FFFF00"/>
                </a:highlight>
              </a:rPr>
              <a:t>(QR CODE FOR SURVEY!)</a:t>
            </a:r>
          </a:p>
        </p:txBody>
      </p:sp>
    </p:spTree>
    <p:extLst>
      <p:ext uri="{BB962C8B-B14F-4D97-AF65-F5344CB8AC3E}">
        <p14:creationId xmlns:p14="http://schemas.microsoft.com/office/powerpoint/2010/main" val="1441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36663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Remember The Node?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836BF-7EF6-094C-4193-E078950F1BBF}"/>
                  </a:ext>
                </a:extLst>
              </p:cNvPr>
              <p:cNvSpPr txBox="1"/>
              <p:nvPr/>
            </p:nvSpPr>
            <p:spPr>
              <a:xfrm>
                <a:off x="5834252" y="224973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𝑆𝑢𝑚</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2</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2</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0">
                          <a:latin typeface="Cambria Math" panose="02040503050406030204" pitchFamily="18" charset="0"/>
                        </a:rPr>
                        <m:t>+</m:t>
                      </m:r>
                      <m:r>
                        <a:rPr lang="en-US" sz="2000" i="1">
                          <a:latin typeface="Cambria Math" panose="02040503050406030204" pitchFamily="18" charset="0"/>
                        </a:rPr>
                        <m:t>𝑏𝑖𝑎𝑠</m:t>
                      </m:r>
                    </m:oMath>
                  </m:oMathPara>
                </a14:m>
                <a:endParaRPr lang="en-US" sz="2000" dirty="0"/>
              </a:p>
            </p:txBody>
          </p:sp>
        </mc:Choice>
        <mc:Fallback xmlns="">
          <p:sp>
            <p:nvSpPr>
              <p:cNvPr id="3" name="TextBox 2">
                <a:extLst>
                  <a:ext uri="{FF2B5EF4-FFF2-40B4-BE49-F238E27FC236}">
                    <a16:creationId xmlns:a16="http://schemas.microsoft.com/office/drawing/2014/main" id="{E84836BF-7EF6-094C-4193-E078950F1BBF}"/>
                  </a:ext>
                </a:extLst>
              </p:cNvPr>
              <p:cNvSpPr txBox="1">
                <a:spLocks noRot="1" noChangeAspect="1" noMove="1" noResize="1" noEditPoints="1" noAdjustHandles="1" noChangeArrowheads="1" noChangeShapeType="1" noTextEdit="1"/>
              </p:cNvSpPr>
              <p:nvPr/>
            </p:nvSpPr>
            <p:spPr>
              <a:xfrm>
                <a:off x="5834252" y="2249738"/>
                <a:ext cx="609600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D67E4F-6970-19B6-8991-79560E7BABA2}"/>
              </a:ext>
            </a:extLst>
          </p:cNvPr>
          <p:cNvSpPr txBox="1"/>
          <p:nvPr/>
        </p:nvSpPr>
        <p:spPr>
          <a:xfrm>
            <a:off x="5689600" y="1690688"/>
            <a:ext cx="2530764" cy="369332"/>
          </a:xfrm>
          <a:prstGeom prst="rect">
            <a:avLst/>
          </a:prstGeom>
          <a:noFill/>
        </p:spPr>
        <p:txBody>
          <a:bodyPr wrap="square">
            <a:spAutoFit/>
          </a:bodyPr>
          <a:lstStyle/>
          <a:p>
            <a:r>
              <a:rPr lang="en-US">
                <a:solidFill>
                  <a:srgbClr val="30335D"/>
                </a:solidFill>
              </a:rPr>
              <a:t>1. Linear Transformation</a:t>
            </a:r>
          </a:p>
        </p:txBody>
      </p:sp>
      <p:sp>
        <p:nvSpPr>
          <p:cNvPr id="7" name="TextBox 6">
            <a:extLst>
              <a:ext uri="{FF2B5EF4-FFF2-40B4-BE49-F238E27FC236}">
                <a16:creationId xmlns:a16="http://schemas.microsoft.com/office/drawing/2014/main" id="{50637492-02F9-DD1E-2E46-372569F0872C}"/>
              </a:ext>
            </a:extLst>
          </p:cNvPr>
          <p:cNvSpPr txBox="1"/>
          <p:nvPr/>
        </p:nvSpPr>
        <p:spPr>
          <a:xfrm>
            <a:off x="5689600" y="2921207"/>
            <a:ext cx="2530764" cy="369332"/>
          </a:xfrm>
          <a:prstGeom prst="rect">
            <a:avLst/>
          </a:prstGeom>
          <a:noFill/>
        </p:spPr>
        <p:txBody>
          <a:bodyPr wrap="square">
            <a:spAutoFit/>
          </a:bodyPr>
          <a:lstStyle/>
          <a:p>
            <a:r>
              <a:rPr lang="en-US">
                <a:solidFill>
                  <a:srgbClr val="30335D"/>
                </a:solidFill>
              </a:rPr>
              <a:t>2. Activation Function</a:t>
            </a:r>
          </a:p>
        </p:txBody>
      </p:sp>
      <p:pic>
        <p:nvPicPr>
          <p:cNvPr id="5" name="Picture 4">
            <a:extLst>
              <a:ext uri="{FF2B5EF4-FFF2-40B4-BE49-F238E27FC236}">
                <a16:creationId xmlns:a16="http://schemas.microsoft.com/office/drawing/2014/main" id="{3BE8079E-E028-60CA-85CF-6B9FB74A6C30}"/>
              </a:ext>
            </a:extLst>
          </p:cNvPr>
          <p:cNvPicPr>
            <a:picLocks noChangeAspect="1"/>
          </p:cNvPicPr>
          <p:nvPr/>
        </p:nvPicPr>
        <p:blipFill>
          <a:blip r:embed="rId4"/>
          <a:stretch>
            <a:fillRect/>
          </a:stretch>
        </p:blipFill>
        <p:spPr>
          <a:xfrm>
            <a:off x="0" y="1422400"/>
            <a:ext cx="5556850" cy="5151755"/>
          </a:xfrm>
          <a:prstGeom prst="rect">
            <a:avLst/>
          </a:prstGeom>
        </p:spPr>
      </p:pic>
      <p:grpSp>
        <p:nvGrpSpPr>
          <p:cNvPr id="15" name="Group 14">
            <a:extLst>
              <a:ext uri="{FF2B5EF4-FFF2-40B4-BE49-F238E27FC236}">
                <a16:creationId xmlns:a16="http://schemas.microsoft.com/office/drawing/2014/main" id="{3E380B92-9A53-7729-8F9C-69CD3CD64EDA}"/>
              </a:ext>
            </a:extLst>
          </p:cNvPr>
          <p:cNvGrpSpPr/>
          <p:nvPr/>
        </p:nvGrpSpPr>
        <p:grpSpPr>
          <a:xfrm>
            <a:off x="6316269" y="3511035"/>
            <a:ext cx="3549719" cy="3194628"/>
            <a:chOff x="5915577" y="3564193"/>
            <a:chExt cx="3549719" cy="3194628"/>
          </a:xfrm>
        </p:grpSpPr>
        <p:pic>
          <p:nvPicPr>
            <p:cNvPr id="10" name="Picture 9">
              <a:extLst>
                <a:ext uri="{FF2B5EF4-FFF2-40B4-BE49-F238E27FC236}">
                  <a16:creationId xmlns:a16="http://schemas.microsoft.com/office/drawing/2014/main" id="{74CCF7FE-C4D0-E3FA-432B-F75BA0093585}"/>
                </a:ext>
              </a:extLst>
            </p:cNvPr>
            <p:cNvPicPr>
              <a:picLocks noChangeAspect="1"/>
            </p:cNvPicPr>
            <p:nvPr/>
          </p:nvPicPr>
          <p:blipFill>
            <a:blip r:embed="rId5"/>
            <a:stretch>
              <a:fillRect/>
            </a:stretch>
          </p:blipFill>
          <p:spPr>
            <a:xfrm>
              <a:off x="6975431" y="3705484"/>
              <a:ext cx="2489865" cy="2508218"/>
            </a:xfrm>
            <a:prstGeom prst="rect">
              <a:avLst/>
            </a:prstGeom>
          </p:spPr>
        </p:pic>
        <p:sp>
          <p:nvSpPr>
            <p:cNvPr id="11" name="TextBox 10">
              <a:extLst>
                <a:ext uri="{FF2B5EF4-FFF2-40B4-BE49-F238E27FC236}">
                  <a16:creationId xmlns:a16="http://schemas.microsoft.com/office/drawing/2014/main" id="{6F4B5FBE-3A1D-F67E-2BE6-3AF2D4924C33}"/>
                </a:ext>
              </a:extLst>
            </p:cNvPr>
            <p:cNvSpPr txBox="1"/>
            <p:nvPr/>
          </p:nvSpPr>
          <p:spPr>
            <a:xfrm>
              <a:off x="7226565" y="6389489"/>
              <a:ext cx="1987595" cy="369332"/>
            </a:xfrm>
            <a:prstGeom prst="rect">
              <a:avLst/>
            </a:prstGeom>
            <a:noFill/>
          </p:spPr>
          <p:txBody>
            <a:bodyPr wrap="none" rtlCol="0">
              <a:spAutoFit/>
            </a:bodyPr>
            <a:lstStyle/>
            <a:p>
              <a:r>
                <a:rPr lang="en-US" dirty="0"/>
                <a:t>Neuron raw output</a:t>
              </a:r>
            </a:p>
          </p:txBody>
        </p:sp>
        <p:sp>
          <p:nvSpPr>
            <p:cNvPr id="12" name="TextBox 11">
              <a:extLst>
                <a:ext uri="{FF2B5EF4-FFF2-40B4-BE49-F238E27FC236}">
                  <a16:creationId xmlns:a16="http://schemas.microsoft.com/office/drawing/2014/main" id="{54CFCEDF-7D8D-286D-C09F-BA4BF5B74B47}"/>
                </a:ext>
              </a:extLst>
            </p:cNvPr>
            <p:cNvSpPr txBox="1"/>
            <p:nvPr/>
          </p:nvSpPr>
          <p:spPr>
            <a:xfrm rot="16200000">
              <a:off x="4843343" y="4636427"/>
              <a:ext cx="2790799" cy="646331"/>
            </a:xfrm>
            <a:prstGeom prst="rect">
              <a:avLst/>
            </a:prstGeom>
            <a:noFill/>
          </p:spPr>
          <p:txBody>
            <a:bodyPr wrap="square" rtlCol="0">
              <a:spAutoFit/>
            </a:bodyPr>
            <a:lstStyle/>
            <a:p>
              <a:pPr algn="ctr"/>
              <a:r>
                <a:rPr lang="en-US" dirty="0"/>
                <a:t>Neuron output after applying activation function</a:t>
              </a:r>
            </a:p>
          </p:txBody>
        </p:sp>
        <p:sp>
          <p:nvSpPr>
            <p:cNvPr id="13" name="TextBox 12">
              <a:extLst>
                <a:ext uri="{FF2B5EF4-FFF2-40B4-BE49-F238E27FC236}">
                  <a16:creationId xmlns:a16="http://schemas.microsoft.com/office/drawing/2014/main" id="{058B2BDE-C9D7-C629-09A9-97863BA1EA33}"/>
                </a:ext>
              </a:extLst>
            </p:cNvPr>
            <p:cNvSpPr txBox="1"/>
            <p:nvPr/>
          </p:nvSpPr>
          <p:spPr>
            <a:xfrm>
              <a:off x="8086799" y="6153187"/>
              <a:ext cx="301686" cy="369332"/>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A8239009-8D6F-1652-810F-62B03B0454DB}"/>
                </a:ext>
              </a:extLst>
            </p:cNvPr>
            <p:cNvSpPr txBox="1"/>
            <p:nvPr/>
          </p:nvSpPr>
          <p:spPr>
            <a:xfrm rot="16200000">
              <a:off x="6688891" y="4774926"/>
              <a:ext cx="301686"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19806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Functions, ACTIVATE!</a:t>
            </a:r>
          </a:p>
        </p:txBody>
      </p:sp>
    </p:spTree>
    <p:extLst>
      <p:ext uri="{BB962C8B-B14F-4D97-AF65-F5344CB8AC3E}">
        <p14:creationId xmlns:p14="http://schemas.microsoft.com/office/powerpoint/2010/main" val="1153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dirty="0"/>
              <a:t>What do Activation Functions do?</a:t>
            </a:r>
          </a:p>
        </p:txBody>
      </p:sp>
      <p:pic>
        <p:nvPicPr>
          <p:cNvPr id="2" name="Picture 1" descr="Chart, histogram">
            <a:extLst>
              <a:ext uri="{FF2B5EF4-FFF2-40B4-BE49-F238E27FC236}">
                <a16:creationId xmlns:a16="http://schemas.microsoft.com/office/drawing/2014/main" id="{E93A5525-DFB7-1A32-195D-DE2846F2A265}"/>
              </a:ext>
            </a:extLst>
          </p:cNvPr>
          <p:cNvPicPr>
            <a:picLocks noChangeAspect="1"/>
          </p:cNvPicPr>
          <p:nvPr/>
        </p:nvPicPr>
        <p:blipFill rotWithShape="1">
          <a:blip r:embed="rId3">
            <a:extLst>
              <a:ext uri="{28A0092B-C50C-407E-A947-70E740481C1C}">
                <a14:useLocalDpi xmlns:a14="http://schemas.microsoft.com/office/drawing/2010/main" val="0"/>
              </a:ext>
            </a:extLst>
          </a:blip>
          <a:srcRect t="10932" b="10000"/>
          <a:stretch/>
        </p:blipFill>
        <p:spPr>
          <a:xfrm>
            <a:off x="2830880" y="1690688"/>
            <a:ext cx="6530240" cy="4766149"/>
          </a:xfrm>
          <a:prstGeom prst="rect">
            <a:avLst/>
          </a:prstGeom>
        </p:spPr>
      </p:pic>
      <p:sp>
        <p:nvSpPr>
          <p:cNvPr id="3" name="Rectangle 2">
            <a:extLst>
              <a:ext uri="{FF2B5EF4-FFF2-40B4-BE49-F238E27FC236}">
                <a16:creationId xmlns:a16="http://schemas.microsoft.com/office/drawing/2014/main" id="{823242D5-2B8D-DB82-96DC-C2B347D24597}"/>
              </a:ext>
            </a:extLst>
          </p:cNvPr>
          <p:cNvSpPr/>
          <p:nvPr/>
        </p:nvSpPr>
        <p:spPr>
          <a:xfrm>
            <a:off x="5343525" y="1690688"/>
            <a:ext cx="1943100" cy="5238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23D433-77E3-9F08-11A1-120D3CBCD20E}"/>
              </a:ext>
            </a:extLst>
          </p:cNvPr>
          <p:cNvSpPr txBox="1"/>
          <p:nvPr/>
        </p:nvSpPr>
        <p:spPr>
          <a:xfrm>
            <a:off x="5174676" y="1690688"/>
            <a:ext cx="2177647" cy="523220"/>
          </a:xfrm>
          <a:prstGeom prst="rect">
            <a:avLst/>
          </a:prstGeom>
          <a:noFill/>
        </p:spPr>
        <p:txBody>
          <a:bodyPr wrap="none" rtlCol="0">
            <a:spAutoFit/>
          </a:bodyPr>
          <a:lstStyle/>
          <a:p>
            <a:r>
              <a:rPr lang="en-US" sz="2800" b="1" dirty="0">
                <a:solidFill>
                  <a:srgbClr val="5A5AA8"/>
                </a:solidFill>
                <a:latin typeface="Avenir Heavy"/>
              </a:rPr>
              <a:t>Step function</a:t>
            </a:r>
          </a:p>
        </p:txBody>
      </p:sp>
    </p:spTree>
    <p:extLst>
      <p:ext uri="{BB962C8B-B14F-4D97-AF65-F5344CB8AC3E}">
        <p14:creationId xmlns:p14="http://schemas.microsoft.com/office/powerpoint/2010/main" val="2433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10;&#10;Description automatically generated with medium confidence">
            <a:extLst>
              <a:ext uri="{FF2B5EF4-FFF2-40B4-BE49-F238E27FC236}">
                <a16:creationId xmlns:a16="http://schemas.microsoft.com/office/drawing/2014/main" id="{DF0DC23B-98DC-1B78-83DC-83F83A376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0" y="943044"/>
            <a:ext cx="10267680" cy="4360473"/>
          </a:xfrm>
          <a:prstGeom prst="rect">
            <a:avLst/>
          </a:prstGeom>
        </p:spPr>
      </p:pic>
    </p:spTree>
    <p:extLst>
      <p:ext uri="{BB962C8B-B14F-4D97-AF65-F5344CB8AC3E}">
        <p14:creationId xmlns:p14="http://schemas.microsoft.com/office/powerpoint/2010/main" val="17344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Where Do Initial Weights and Biases Come From?</a:t>
            </a:r>
          </a:p>
        </p:txBody>
      </p:sp>
    </p:spTree>
    <p:extLst>
      <p:ext uri="{BB962C8B-B14F-4D97-AF65-F5344CB8AC3E}">
        <p14:creationId xmlns:p14="http://schemas.microsoft.com/office/powerpoint/2010/main" val="21280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They’re Random (Usually…)</a:t>
            </a:r>
          </a:p>
        </p:txBody>
      </p:sp>
      <p:pic>
        <p:nvPicPr>
          <p:cNvPr id="7" name="Picture 6">
            <a:extLst>
              <a:ext uri="{FF2B5EF4-FFF2-40B4-BE49-F238E27FC236}">
                <a16:creationId xmlns:a16="http://schemas.microsoft.com/office/drawing/2014/main" id="{1D7302FD-2BB3-7A16-D003-CF093D9EB454}"/>
              </a:ext>
            </a:extLst>
          </p:cNvPr>
          <p:cNvPicPr>
            <a:picLocks noChangeAspect="1"/>
          </p:cNvPicPr>
          <p:nvPr/>
        </p:nvPicPr>
        <p:blipFill>
          <a:blip r:embed="rId3"/>
          <a:stretch>
            <a:fillRect/>
          </a:stretch>
        </p:blipFill>
        <p:spPr>
          <a:xfrm>
            <a:off x="3750635" y="1690688"/>
            <a:ext cx="4690730" cy="4690730"/>
          </a:xfrm>
          <a:prstGeom prst="rect">
            <a:avLst/>
          </a:prstGeom>
        </p:spPr>
      </p:pic>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spTree>
    <p:extLst>
      <p:ext uri="{BB962C8B-B14F-4D97-AF65-F5344CB8AC3E}">
        <p14:creationId xmlns:p14="http://schemas.microsoft.com/office/powerpoint/2010/main" val="28340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2" ma:contentTypeDescription="Create a new document." ma:contentTypeScope="" ma:versionID="2d0cdc45aa52ba79b5d28286212a08c0">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6b234d4cfa38415ea246b4997f2e87fc"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8677FA-F138-428B-9820-6F102A8FC0B0}">
  <ds:schemaRefs>
    <ds:schemaRef ds:uri="457672a9-2aae-4e32-9c0c-21a1a727485c"/>
    <ds:schemaRef ds:uri="dab19d59-310d-4ad5-9870-435903295c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73469ae3-3789-4a7f-87ef-b4423e3499cf"/>
    <ds:schemaRef ds:uri="370954b4-d60e-43df-a72f-328730ed82f8"/>
  </ds:schemaRefs>
</ds:datastoreItem>
</file>

<file path=customXml/itemProps2.xml><?xml version="1.0" encoding="utf-8"?>
<ds:datastoreItem xmlns:ds="http://schemas.openxmlformats.org/officeDocument/2006/customXml" ds:itemID="{93501DFE-0FF9-4FFA-81C3-66D5D7742E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69ae3-3789-4a7f-87ef-b4423e3499cf"/>
    <ds:schemaRef ds:uri="370954b4-d60e-43df-a72f-328730ed82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8D0B54-EA8A-470E-AA56-47CC8CFEFA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2209</Words>
  <Application>Microsoft Office PowerPoint</Application>
  <PresentationFormat>Widescreen</PresentationFormat>
  <Paragraphs>152</Paragraphs>
  <Slides>21</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Avenir</vt:lpstr>
      <vt:lpstr>Avenir Black</vt:lpstr>
      <vt:lpstr>Avenir Heavy</vt:lpstr>
      <vt:lpstr>Avenir Light Oblique</vt:lpstr>
      <vt:lpstr>Avenir Medium</vt:lpstr>
      <vt:lpstr>Avenir Medium Oblique</vt:lpstr>
      <vt:lpstr>Calibri</vt:lpstr>
      <vt:lpstr>Calibri Light</vt:lpstr>
      <vt:lpstr>Cambria Math</vt:lpstr>
      <vt:lpstr>Courier New</vt:lpstr>
      <vt:lpstr>Sofia Pro</vt:lpstr>
      <vt:lpstr>Sofia Pro Medium</vt:lpstr>
      <vt:lpstr>Symbol</vt:lpstr>
      <vt:lpstr>Office Theme</vt:lpstr>
      <vt:lpstr>PowerPoint Presentation</vt:lpstr>
      <vt:lpstr>Module 2 Objectives</vt:lpstr>
      <vt:lpstr>Neural Network Neurons</vt:lpstr>
      <vt:lpstr>Remember The Node?</vt:lpstr>
      <vt:lpstr>Functions, ACTIVATE!</vt:lpstr>
      <vt:lpstr>What do Activation Functions do?</vt:lpstr>
      <vt:lpstr>PowerPoint Presentation</vt:lpstr>
      <vt:lpstr>Where Do Initial Weights and Biases Come From?</vt:lpstr>
      <vt:lpstr>They’re Random (Usually…)</vt:lpstr>
      <vt:lpstr>We Can Also Use What We’ve “Learned”</vt:lpstr>
      <vt:lpstr>A Closer Look at The Training Process</vt:lpstr>
      <vt:lpstr>PowerPoint Presentation</vt:lpstr>
      <vt:lpstr>The Low Down</vt:lpstr>
      <vt:lpstr>WHY do we use Neural Networks?</vt:lpstr>
      <vt:lpstr>Universal Approximation!</vt:lpstr>
      <vt:lpstr>The Perceptron or  AI’s Humble Beginnings</vt:lpstr>
      <vt:lpstr>The Lonely Node</vt:lpstr>
      <vt:lpstr>The Perceptron</vt:lpstr>
      <vt:lpstr>Network Capacity</vt:lpstr>
      <vt:lpstr>Look at This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Rhodes,Elizabeth A</dc:creator>
  <cp:lastModifiedBy>Gitzendanner, Matt</cp:lastModifiedBy>
  <cp:revision>11</cp:revision>
  <dcterms:created xsi:type="dcterms:W3CDTF">2022-10-29T18:14:49Z</dcterms:created>
  <dcterms:modified xsi:type="dcterms:W3CDTF">2024-01-04T17:50:02Z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