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3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1B1EE-B933-49A8-89AA-3C98E15BD6A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16E3AE-D567-4694-8867-58019422386B}">
      <dgm:prSet/>
      <dgm:spPr/>
      <dgm:t>
        <a:bodyPr/>
        <a:lstStyle/>
        <a:p>
          <a:r>
            <a:rPr lang="en-FI"/>
            <a:t>The company should work on getting good grades for the houses( 8 upwards)</a:t>
          </a:r>
          <a:endParaRPr lang="en-US"/>
        </a:p>
      </dgm:t>
    </dgm:pt>
    <dgm:pt modelId="{E4719F73-EBC4-41A3-BB35-0A4057342FC2}" type="parTrans" cxnId="{5CD47895-5393-4B31-AE5C-C539BDCBD5D2}">
      <dgm:prSet/>
      <dgm:spPr/>
      <dgm:t>
        <a:bodyPr/>
        <a:lstStyle/>
        <a:p>
          <a:endParaRPr lang="en-US"/>
        </a:p>
      </dgm:t>
    </dgm:pt>
    <dgm:pt modelId="{4956EB6B-4B61-4E97-93B9-BD95C7CFA4D0}" type="sibTrans" cxnId="{5CD47895-5393-4B31-AE5C-C539BDCBD5D2}">
      <dgm:prSet/>
      <dgm:spPr/>
      <dgm:t>
        <a:bodyPr/>
        <a:lstStyle/>
        <a:p>
          <a:endParaRPr lang="en-US"/>
        </a:p>
      </dgm:t>
    </dgm:pt>
    <dgm:pt modelId="{0A63C0C9-E8D2-4339-817A-AC194E087EC8}">
      <dgm:prSet/>
      <dgm:spPr/>
      <dgm:t>
        <a:bodyPr/>
        <a:lstStyle/>
        <a:p>
          <a:r>
            <a:rPr lang="en-FI"/>
            <a:t>If there is a waterfront, its more economical if the house is expensive( above 540,000) </a:t>
          </a:r>
          <a:endParaRPr lang="en-US"/>
        </a:p>
      </dgm:t>
    </dgm:pt>
    <dgm:pt modelId="{42492BCB-22DB-4B24-9922-1FDB98F21C9A}" type="parTrans" cxnId="{046506C5-FFC0-4226-9465-D4927A7E8244}">
      <dgm:prSet/>
      <dgm:spPr/>
      <dgm:t>
        <a:bodyPr/>
        <a:lstStyle/>
        <a:p>
          <a:endParaRPr lang="en-US"/>
        </a:p>
      </dgm:t>
    </dgm:pt>
    <dgm:pt modelId="{7E1B8716-D5FB-4121-834F-CAEEA9E2FD3D}" type="sibTrans" cxnId="{046506C5-FFC0-4226-9465-D4927A7E8244}">
      <dgm:prSet/>
      <dgm:spPr/>
      <dgm:t>
        <a:bodyPr/>
        <a:lstStyle/>
        <a:p>
          <a:endParaRPr lang="en-US"/>
        </a:p>
      </dgm:t>
    </dgm:pt>
    <dgm:pt modelId="{76F5195E-5961-4DC4-9F21-794FDA2B1368}">
      <dgm:prSet/>
      <dgm:spPr/>
      <dgm:t>
        <a:bodyPr/>
        <a:lstStyle/>
        <a:p>
          <a:r>
            <a:rPr lang="en-FI"/>
            <a:t>Aim for house condition of atleast 3</a:t>
          </a:r>
          <a:endParaRPr lang="en-US"/>
        </a:p>
      </dgm:t>
    </dgm:pt>
    <dgm:pt modelId="{9ED4AAC7-BE03-4A00-960D-D250080AC2DB}" type="parTrans" cxnId="{6385B6AD-8E25-4F2A-805F-48CD4DA21604}">
      <dgm:prSet/>
      <dgm:spPr/>
      <dgm:t>
        <a:bodyPr/>
        <a:lstStyle/>
        <a:p>
          <a:endParaRPr lang="en-US"/>
        </a:p>
      </dgm:t>
    </dgm:pt>
    <dgm:pt modelId="{FB22D425-34BB-43F5-91E0-31BD05822BBF}" type="sibTrans" cxnId="{6385B6AD-8E25-4F2A-805F-48CD4DA21604}">
      <dgm:prSet/>
      <dgm:spPr/>
      <dgm:t>
        <a:bodyPr/>
        <a:lstStyle/>
        <a:p>
          <a:endParaRPr lang="en-US"/>
        </a:p>
      </dgm:t>
    </dgm:pt>
    <dgm:pt modelId="{8F4FBEEF-4402-4B41-9CD0-05E7F67CF444}">
      <dgm:prSet/>
      <dgm:spPr/>
      <dgm:t>
        <a:bodyPr/>
        <a:lstStyle/>
        <a:p>
          <a:r>
            <a:rPr lang="en-FI"/>
            <a:t>Cheaper houses have more returns per unit increase in sqft living area. Invest more in those</a:t>
          </a:r>
          <a:endParaRPr lang="en-US"/>
        </a:p>
      </dgm:t>
    </dgm:pt>
    <dgm:pt modelId="{0E71314B-060A-446D-A7F9-491F329FF11E}" type="parTrans" cxnId="{89F4D566-9D8A-4818-8AFC-1B50EFAD4172}">
      <dgm:prSet/>
      <dgm:spPr/>
      <dgm:t>
        <a:bodyPr/>
        <a:lstStyle/>
        <a:p>
          <a:endParaRPr lang="en-US"/>
        </a:p>
      </dgm:t>
    </dgm:pt>
    <dgm:pt modelId="{F9B26214-CCDF-49B5-97B4-6B275F2AE17F}" type="sibTrans" cxnId="{89F4D566-9D8A-4818-8AFC-1B50EFAD4172}">
      <dgm:prSet/>
      <dgm:spPr/>
      <dgm:t>
        <a:bodyPr/>
        <a:lstStyle/>
        <a:p>
          <a:endParaRPr lang="en-US"/>
        </a:p>
      </dgm:t>
    </dgm:pt>
    <dgm:pt modelId="{F9C1FDF8-B570-44A2-B9D2-F3C3E9128F50}">
      <dgm:prSet/>
      <dgm:spPr/>
      <dgm:t>
        <a:bodyPr/>
        <a:lstStyle/>
        <a:p>
          <a:r>
            <a:rPr lang="en-FI"/>
            <a:t>Renovations increases price, if a renovation is due, it should be done</a:t>
          </a:r>
          <a:endParaRPr lang="en-US"/>
        </a:p>
      </dgm:t>
    </dgm:pt>
    <dgm:pt modelId="{E38AA0D4-2FEB-463A-9BDC-6E195FAC1B31}" type="parTrans" cxnId="{7C5552AF-ADC6-443A-8B61-B84CB6D8FDE0}">
      <dgm:prSet/>
      <dgm:spPr/>
      <dgm:t>
        <a:bodyPr/>
        <a:lstStyle/>
        <a:p>
          <a:endParaRPr lang="en-US"/>
        </a:p>
      </dgm:t>
    </dgm:pt>
    <dgm:pt modelId="{8D6A0633-16CE-42E8-89AA-6482585F29F2}" type="sibTrans" cxnId="{7C5552AF-ADC6-443A-8B61-B84CB6D8FDE0}">
      <dgm:prSet/>
      <dgm:spPr/>
      <dgm:t>
        <a:bodyPr/>
        <a:lstStyle/>
        <a:p>
          <a:endParaRPr lang="en-US"/>
        </a:p>
      </dgm:t>
    </dgm:pt>
    <dgm:pt modelId="{61FBCE01-B09B-4C14-A5ED-4AE33B95ACF3}" type="pres">
      <dgm:prSet presAssocID="{AC11B1EE-B933-49A8-89AA-3C98E15BD6A2}" presName="root" presStyleCnt="0">
        <dgm:presLayoutVars>
          <dgm:dir/>
          <dgm:resizeHandles val="exact"/>
        </dgm:presLayoutVars>
      </dgm:prSet>
      <dgm:spPr/>
    </dgm:pt>
    <dgm:pt modelId="{72323CFC-1318-4292-8C7D-31596C5ADF0B}" type="pres">
      <dgm:prSet presAssocID="{1716E3AE-D567-4694-8867-58019422386B}" presName="compNode" presStyleCnt="0"/>
      <dgm:spPr/>
    </dgm:pt>
    <dgm:pt modelId="{2298A707-36B0-4CB5-83E4-ECB77BC89D83}" type="pres">
      <dgm:prSet presAssocID="{1716E3AE-D567-4694-8867-58019422386B}" presName="bgRect" presStyleLbl="bgShp" presStyleIdx="0" presStyleCnt="5"/>
      <dgm:spPr/>
    </dgm:pt>
    <dgm:pt modelId="{58AB0544-E160-4473-9B6E-3C42EBD5F39E}" type="pres">
      <dgm:prSet presAssocID="{1716E3AE-D567-4694-8867-58019422386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697AE8A3-2B87-4CBF-888C-4EAC6E0F1D2E}" type="pres">
      <dgm:prSet presAssocID="{1716E3AE-D567-4694-8867-58019422386B}" presName="spaceRect" presStyleCnt="0"/>
      <dgm:spPr/>
    </dgm:pt>
    <dgm:pt modelId="{D0D811C7-4E2E-480D-B82D-AA27CF7BD79F}" type="pres">
      <dgm:prSet presAssocID="{1716E3AE-D567-4694-8867-58019422386B}" presName="parTx" presStyleLbl="revTx" presStyleIdx="0" presStyleCnt="5">
        <dgm:presLayoutVars>
          <dgm:chMax val="0"/>
          <dgm:chPref val="0"/>
        </dgm:presLayoutVars>
      </dgm:prSet>
      <dgm:spPr/>
    </dgm:pt>
    <dgm:pt modelId="{EC1270CC-3024-4283-9186-31D8D1E0044B}" type="pres">
      <dgm:prSet presAssocID="{4956EB6B-4B61-4E97-93B9-BD95C7CFA4D0}" presName="sibTrans" presStyleCnt="0"/>
      <dgm:spPr/>
    </dgm:pt>
    <dgm:pt modelId="{33920BFC-39DD-4BAE-B39E-414A3A0F64C5}" type="pres">
      <dgm:prSet presAssocID="{0A63C0C9-E8D2-4339-817A-AC194E087EC8}" presName="compNode" presStyleCnt="0"/>
      <dgm:spPr/>
    </dgm:pt>
    <dgm:pt modelId="{B396A475-A7F2-482D-8CC0-E1F942C9AD32}" type="pres">
      <dgm:prSet presAssocID="{0A63C0C9-E8D2-4339-817A-AC194E087EC8}" presName="bgRect" presStyleLbl="bgShp" presStyleIdx="1" presStyleCnt="5"/>
      <dgm:spPr/>
    </dgm:pt>
    <dgm:pt modelId="{07BFC50E-92E3-400A-9876-288D0055FF71}" type="pres">
      <dgm:prSet presAssocID="{0A63C0C9-E8D2-4339-817A-AC194E087EC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0FEDB80F-9CF4-4CB1-B783-5B8310F4E960}" type="pres">
      <dgm:prSet presAssocID="{0A63C0C9-E8D2-4339-817A-AC194E087EC8}" presName="spaceRect" presStyleCnt="0"/>
      <dgm:spPr/>
    </dgm:pt>
    <dgm:pt modelId="{A10451CE-7AB4-42D5-8B7D-3A394EFBE976}" type="pres">
      <dgm:prSet presAssocID="{0A63C0C9-E8D2-4339-817A-AC194E087EC8}" presName="parTx" presStyleLbl="revTx" presStyleIdx="1" presStyleCnt="5">
        <dgm:presLayoutVars>
          <dgm:chMax val="0"/>
          <dgm:chPref val="0"/>
        </dgm:presLayoutVars>
      </dgm:prSet>
      <dgm:spPr/>
    </dgm:pt>
    <dgm:pt modelId="{3AD7C098-65A5-4B14-9D07-D789042F02CA}" type="pres">
      <dgm:prSet presAssocID="{7E1B8716-D5FB-4121-834F-CAEEA9E2FD3D}" presName="sibTrans" presStyleCnt="0"/>
      <dgm:spPr/>
    </dgm:pt>
    <dgm:pt modelId="{F50F849F-70CB-4F0E-A00F-DC75235F931B}" type="pres">
      <dgm:prSet presAssocID="{76F5195E-5961-4DC4-9F21-794FDA2B1368}" presName="compNode" presStyleCnt="0"/>
      <dgm:spPr/>
    </dgm:pt>
    <dgm:pt modelId="{937F63B7-1C3B-402E-BB6C-6515C3825802}" type="pres">
      <dgm:prSet presAssocID="{76F5195E-5961-4DC4-9F21-794FDA2B1368}" presName="bgRect" presStyleLbl="bgShp" presStyleIdx="2" presStyleCnt="5"/>
      <dgm:spPr/>
    </dgm:pt>
    <dgm:pt modelId="{E89284D2-2790-4626-9AA3-A340B37C7C7E}" type="pres">
      <dgm:prSet presAssocID="{76F5195E-5961-4DC4-9F21-794FDA2B136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F3E6076D-EE93-4ED1-A1E9-A4F6F9212402}" type="pres">
      <dgm:prSet presAssocID="{76F5195E-5961-4DC4-9F21-794FDA2B1368}" presName="spaceRect" presStyleCnt="0"/>
      <dgm:spPr/>
    </dgm:pt>
    <dgm:pt modelId="{F84FAFDD-6EB2-4E70-9D5C-22C1DF442CCE}" type="pres">
      <dgm:prSet presAssocID="{76F5195E-5961-4DC4-9F21-794FDA2B1368}" presName="parTx" presStyleLbl="revTx" presStyleIdx="2" presStyleCnt="5">
        <dgm:presLayoutVars>
          <dgm:chMax val="0"/>
          <dgm:chPref val="0"/>
        </dgm:presLayoutVars>
      </dgm:prSet>
      <dgm:spPr/>
    </dgm:pt>
    <dgm:pt modelId="{3A618409-D12C-4683-89BF-C7C67B126187}" type="pres">
      <dgm:prSet presAssocID="{FB22D425-34BB-43F5-91E0-31BD05822BBF}" presName="sibTrans" presStyleCnt="0"/>
      <dgm:spPr/>
    </dgm:pt>
    <dgm:pt modelId="{1FC07F2F-02E6-4110-A61A-38CCFB9CEEB0}" type="pres">
      <dgm:prSet presAssocID="{8F4FBEEF-4402-4B41-9CD0-05E7F67CF444}" presName="compNode" presStyleCnt="0"/>
      <dgm:spPr/>
    </dgm:pt>
    <dgm:pt modelId="{64EE0AAC-1544-4720-B93E-8C21B8CC9E8C}" type="pres">
      <dgm:prSet presAssocID="{8F4FBEEF-4402-4B41-9CD0-05E7F67CF444}" presName="bgRect" presStyleLbl="bgShp" presStyleIdx="3" presStyleCnt="5"/>
      <dgm:spPr/>
    </dgm:pt>
    <dgm:pt modelId="{EDA86696-C9DA-4D61-B862-5255999CECDD}" type="pres">
      <dgm:prSet presAssocID="{8F4FBEEF-4402-4B41-9CD0-05E7F67CF44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4BB2F770-F309-4E4C-95FF-CAF7192D4394}" type="pres">
      <dgm:prSet presAssocID="{8F4FBEEF-4402-4B41-9CD0-05E7F67CF444}" presName="spaceRect" presStyleCnt="0"/>
      <dgm:spPr/>
    </dgm:pt>
    <dgm:pt modelId="{B45CBC45-DAB3-41BC-8E19-F126927F64BC}" type="pres">
      <dgm:prSet presAssocID="{8F4FBEEF-4402-4B41-9CD0-05E7F67CF444}" presName="parTx" presStyleLbl="revTx" presStyleIdx="3" presStyleCnt="5">
        <dgm:presLayoutVars>
          <dgm:chMax val="0"/>
          <dgm:chPref val="0"/>
        </dgm:presLayoutVars>
      </dgm:prSet>
      <dgm:spPr/>
    </dgm:pt>
    <dgm:pt modelId="{7D7475E1-076E-402C-94BE-D620516BBF5F}" type="pres">
      <dgm:prSet presAssocID="{F9B26214-CCDF-49B5-97B4-6B275F2AE17F}" presName="sibTrans" presStyleCnt="0"/>
      <dgm:spPr/>
    </dgm:pt>
    <dgm:pt modelId="{46332163-7334-4898-BFD4-A1ACE9538310}" type="pres">
      <dgm:prSet presAssocID="{F9C1FDF8-B570-44A2-B9D2-F3C3E9128F50}" presName="compNode" presStyleCnt="0"/>
      <dgm:spPr/>
    </dgm:pt>
    <dgm:pt modelId="{583F6198-E97B-4BFD-813A-9A810D37D01D}" type="pres">
      <dgm:prSet presAssocID="{F9C1FDF8-B570-44A2-B9D2-F3C3E9128F50}" presName="bgRect" presStyleLbl="bgShp" presStyleIdx="4" presStyleCnt="5"/>
      <dgm:spPr/>
    </dgm:pt>
    <dgm:pt modelId="{7D962356-6A75-4B25-8947-4DC2A24D3082}" type="pres">
      <dgm:prSet presAssocID="{F9C1FDF8-B570-44A2-B9D2-F3C3E9128F5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dozer"/>
        </a:ext>
      </dgm:extLst>
    </dgm:pt>
    <dgm:pt modelId="{BEBD0B4C-B1EC-4B0D-BE50-085DB6D9BE15}" type="pres">
      <dgm:prSet presAssocID="{F9C1FDF8-B570-44A2-B9D2-F3C3E9128F50}" presName="spaceRect" presStyleCnt="0"/>
      <dgm:spPr/>
    </dgm:pt>
    <dgm:pt modelId="{882DDC65-5CC0-42D9-9932-197DC0A41FD9}" type="pres">
      <dgm:prSet presAssocID="{F9C1FDF8-B570-44A2-B9D2-F3C3E9128F50}" presName="parTx" presStyleLbl="revTx" presStyleIdx="4" presStyleCnt="5">
        <dgm:presLayoutVars>
          <dgm:chMax val="0"/>
          <dgm:chPref val="0"/>
        </dgm:presLayoutVars>
      </dgm:prSet>
      <dgm:spPr/>
    </dgm:pt>
  </dgm:ptLst>
  <dgm:cxnLst>
    <dgm:cxn modelId="{33560342-FA45-4266-8DF4-E3F0B661DCAD}" type="presOf" srcId="{F9C1FDF8-B570-44A2-B9D2-F3C3E9128F50}" destId="{882DDC65-5CC0-42D9-9932-197DC0A41FD9}" srcOrd="0" destOrd="0" presId="urn:microsoft.com/office/officeart/2018/2/layout/IconVerticalSolidList"/>
    <dgm:cxn modelId="{89F4D566-9D8A-4818-8AFC-1B50EFAD4172}" srcId="{AC11B1EE-B933-49A8-89AA-3C98E15BD6A2}" destId="{8F4FBEEF-4402-4B41-9CD0-05E7F67CF444}" srcOrd="3" destOrd="0" parTransId="{0E71314B-060A-446D-A7F9-491F329FF11E}" sibTransId="{F9B26214-CCDF-49B5-97B4-6B275F2AE17F}"/>
    <dgm:cxn modelId="{BAE44158-9C64-4591-97C1-8FD5276A8645}" type="presOf" srcId="{1716E3AE-D567-4694-8867-58019422386B}" destId="{D0D811C7-4E2E-480D-B82D-AA27CF7BD79F}" srcOrd="0" destOrd="0" presId="urn:microsoft.com/office/officeart/2018/2/layout/IconVerticalSolidList"/>
    <dgm:cxn modelId="{8B162488-7F97-4674-A8FB-FA9E38ADD1CB}" type="presOf" srcId="{76F5195E-5961-4DC4-9F21-794FDA2B1368}" destId="{F84FAFDD-6EB2-4E70-9D5C-22C1DF442CCE}" srcOrd="0" destOrd="0" presId="urn:microsoft.com/office/officeart/2018/2/layout/IconVerticalSolidList"/>
    <dgm:cxn modelId="{13393292-2D46-4FE0-9FA7-3E485BAC9C55}" type="presOf" srcId="{AC11B1EE-B933-49A8-89AA-3C98E15BD6A2}" destId="{61FBCE01-B09B-4C14-A5ED-4AE33B95ACF3}" srcOrd="0" destOrd="0" presId="urn:microsoft.com/office/officeart/2018/2/layout/IconVerticalSolidList"/>
    <dgm:cxn modelId="{5CD47895-5393-4B31-AE5C-C539BDCBD5D2}" srcId="{AC11B1EE-B933-49A8-89AA-3C98E15BD6A2}" destId="{1716E3AE-D567-4694-8867-58019422386B}" srcOrd="0" destOrd="0" parTransId="{E4719F73-EBC4-41A3-BB35-0A4057342FC2}" sibTransId="{4956EB6B-4B61-4E97-93B9-BD95C7CFA4D0}"/>
    <dgm:cxn modelId="{6385B6AD-8E25-4F2A-805F-48CD4DA21604}" srcId="{AC11B1EE-B933-49A8-89AA-3C98E15BD6A2}" destId="{76F5195E-5961-4DC4-9F21-794FDA2B1368}" srcOrd="2" destOrd="0" parTransId="{9ED4AAC7-BE03-4A00-960D-D250080AC2DB}" sibTransId="{FB22D425-34BB-43F5-91E0-31BD05822BBF}"/>
    <dgm:cxn modelId="{7C5552AF-ADC6-443A-8B61-B84CB6D8FDE0}" srcId="{AC11B1EE-B933-49A8-89AA-3C98E15BD6A2}" destId="{F9C1FDF8-B570-44A2-B9D2-F3C3E9128F50}" srcOrd="4" destOrd="0" parTransId="{E38AA0D4-2FEB-463A-9BDC-6E195FAC1B31}" sibTransId="{8D6A0633-16CE-42E8-89AA-6482585F29F2}"/>
    <dgm:cxn modelId="{046506C5-FFC0-4226-9465-D4927A7E8244}" srcId="{AC11B1EE-B933-49A8-89AA-3C98E15BD6A2}" destId="{0A63C0C9-E8D2-4339-817A-AC194E087EC8}" srcOrd="1" destOrd="0" parTransId="{42492BCB-22DB-4B24-9922-1FDB98F21C9A}" sibTransId="{7E1B8716-D5FB-4121-834F-CAEEA9E2FD3D}"/>
    <dgm:cxn modelId="{8231D8E0-7DAD-4ECB-866A-8EE0D64CF02D}" type="presOf" srcId="{0A63C0C9-E8D2-4339-817A-AC194E087EC8}" destId="{A10451CE-7AB4-42D5-8B7D-3A394EFBE976}" srcOrd="0" destOrd="0" presId="urn:microsoft.com/office/officeart/2018/2/layout/IconVerticalSolidList"/>
    <dgm:cxn modelId="{56C604E2-65A4-4730-83D2-0AF5C70F1F9F}" type="presOf" srcId="{8F4FBEEF-4402-4B41-9CD0-05E7F67CF444}" destId="{B45CBC45-DAB3-41BC-8E19-F126927F64BC}" srcOrd="0" destOrd="0" presId="urn:microsoft.com/office/officeart/2018/2/layout/IconVerticalSolidList"/>
    <dgm:cxn modelId="{E07D5244-D19A-4128-9C66-A322E0DED24D}" type="presParOf" srcId="{61FBCE01-B09B-4C14-A5ED-4AE33B95ACF3}" destId="{72323CFC-1318-4292-8C7D-31596C5ADF0B}" srcOrd="0" destOrd="0" presId="urn:microsoft.com/office/officeart/2018/2/layout/IconVerticalSolidList"/>
    <dgm:cxn modelId="{0313DE87-540A-4F60-8FD3-40A407E1157F}" type="presParOf" srcId="{72323CFC-1318-4292-8C7D-31596C5ADF0B}" destId="{2298A707-36B0-4CB5-83E4-ECB77BC89D83}" srcOrd="0" destOrd="0" presId="urn:microsoft.com/office/officeart/2018/2/layout/IconVerticalSolidList"/>
    <dgm:cxn modelId="{1D98B121-45B4-4B35-8501-C28FA0EC7D11}" type="presParOf" srcId="{72323CFC-1318-4292-8C7D-31596C5ADF0B}" destId="{58AB0544-E160-4473-9B6E-3C42EBD5F39E}" srcOrd="1" destOrd="0" presId="urn:microsoft.com/office/officeart/2018/2/layout/IconVerticalSolidList"/>
    <dgm:cxn modelId="{88867278-1FE2-4D20-8D5C-27A44B427369}" type="presParOf" srcId="{72323CFC-1318-4292-8C7D-31596C5ADF0B}" destId="{697AE8A3-2B87-4CBF-888C-4EAC6E0F1D2E}" srcOrd="2" destOrd="0" presId="urn:microsoft.com/office/officeart/2018/2/layout/IconVerticalSolidList"/>
    <dgm:cxn modelId="{F48E059F-9E5C-431C-97E5-56385B71B057}" type="presParOf" srcId="{72323CFC-1318-4292-8C7D-31596C5ADF0B}" destId="{D0D811C7-4E2E-480D-B82D-AA27CF7BD79F}" srcOrd="3" destOrd="0" presId="urn:microsoft.com/office/officeart/2018/2/layout/IconVerticalSolidList"/>
    <dgm:cxn modelId="{22B76E5D-4055-497B-A120-6774091E34BF}" type="presParOf" srcId="{61FBCE01-B09B-4C14-A5ED-4AE33B95ACF3}" destId="{EC1270CC-3024-4283-9186-31D8D1E0044B}" srcOrd="1" destOrd="0" presId="urn:microsoft.com/office/officeart/2018/2/layout/IconVerticalSolidList"/>
    <dgm:cxn modelId="{6DDD24FE-6F90-41DA-81A4-FF53DEB69BE1}" type="presParOf" srcId="{61FBCE01-B09B-4C14-A5ED-4AE33B95ACF3}" destId="{33920BFC-39DD-4BAE-B39E-414A3A0F64C5}" srcOrd="2" destOrd="0" presId="urn:microsoft.com/office/officeart/2018/2/layout/IconVerticalSolidList"/>
    <dgm:cxn modelId="{52D60B74-566E-47E4-91C8-1777DA95A95A}" type="presParOf" srcId="{33920BFC-39DD-4BAE-B39E-414A3A0F64C5}" destId="{B396A475-A7F2-482D-8CC0-E1F942C9AD32}" srcOrd="0" destOrd="0" presId="urn:microsoft.com/office/officeart/2018/2/layout/IconVerticalSolidList"/>
    <dgm:cxn modelId="{B48D2A9C-251C-40E9-85FE-D8E2C6136BD8}" type="presParOf" srcId="{33920BFC-39DD-4BAE-B39E-414A3A0F64C5}" destId="{07BFC50E-92E3-400A-9876-288D0055FF71}" srcOrd="1" destOrd="0" presId="urn:microsoft.com/office/officeart/2018/2/layout/IconVerticalSolidList"/>
    <dgm:cxn modelId="{D567FFCD-156D-403C-9B99-4ED296F2389A}" type="presParOf" srcId="{33920BFC-39DD-4BAE-B39E-414A3A0F64C5}" destId="{0FEDB80F-9CF4-4CB1-B783-5B8310F4E960}" srcOrd="2" destOrd="0" presId="urn:microsoft.com/office/officeart/2018/2/layout/IconVerticalSolidList"/>
    <dgm:cxn modelId="{4A00B90F-3900-4FFB-AEC2-1D4831776BCC}" type="presParOf" srcId="{33920BFC-39DD-4BAE-B39E-414A3A0F64C5}" destId="{A10451CE-7AB4-42D5-8B7D-3A394EFBE976}" srcOrd="3" destOrd="0" presId="urn:microsoft.com/office/officeart/2018/2/layout/IconVerticalSolidList"/>
    <dgm:cxn modelId="{A29F9F2F-F211-4015-93D4-A4A90E20F1B0}" type="presParOf" srcId="{61FBCE01-B09B-4C14-A5ED-4AE33B95ACF3}" destId="{3AD7C098-65A5-4B14-9D07-D789042F02CA}" srcOrd="3" destOrd="0" presId="urn:microsoft.com/office/officeart/2018/2/layout/IconVerticalSolidList"/>
    <dgm:cxn modelId="{CEB989C0-B568-4D35-AEF5-279CD12B77F9}" type="presParOf" srcId="{61FBCE01-B09B-4C14-A5ED-4AE33B95ACF3}" destId="{F50F849F-70CB-4F0E-A00F-DC75235F931B}" srcOrd="4" destOrd="0" presId="urn:microsoft.com/office/officeart/2018/2/layout/IconVerticalSolidList"/>
    <dgm:cxn modelId="{1F30DEB6-6515-4B28-8AE5-1DED3772779B}" type="presParOf" srcId="{F50F849F-70CB-4F0E-A00F-DC75235F931B}" destId="{937F63B7-1C3B-402E-BB6C-6515C3825802}" srcOrd="0" destOrd="0" presId="urn:microsoft.com/office/officeart/2018/2/layout/IconVerticalSolidList"/>
    <dgm:cxn modelId="{1BFFCBBE-2494-4609-BFD2-76DAE9B17FE7}" type="presParOf" srcId="{F50F849F-70CB-4F0E-A00F-DC75235F931B}" destId="{E89284D2-2790-4626-9AA3-A340B37C7C7E}" srcOrd="1" destOrd="0" presId="urn:microsoft.com/office/officeart/2018/2/layout/IconVerticalSolidList"/>
    <dgm:cxn modelId="{ABF9B0F6-EC4F-4517-A7C7-BA8A1F90952E}" type="presParOf" srcId="{F50F849F-70CB-4F0E-A00F-DC75235F931B}" destId="{F3E6076D-EE93-4ED1-A1E9-A4F6F9212402}" srcOrd="2" destOrd="0" presId="urn:microsoft.com/office/officeart/2018/2/layout/IconVerticalSolidList"/>
    <dgm:cxn modelId="{7A26AA1F-8AAA-4A7A-91C0-E1D976F57059}" type="presParOf" srcId="{F50F849F-70CB-4F0E-A00F-DC75235F931B}" destId="{F84FAFDD-6EB2-4E70-9D5C-22C1DF442CCE}" srcOrd="3" destOrd="0" presId="urn:microsoft.com/office/officeart/2018/2/layout/IconVerticalSolidList"/>
    <dgm:cxn modelId="{EE45F3F8-D93C-49BF-8EF2-C1BE1D52F767}" type="presParOf" srcId="{61FBCE01-B09B-4C14-A5ED-4AE33B95ACF3}" destId="{3A618409-D12C-4683-89BF-C7C67B126187}" srcOrd="5" destOrd="0" presId="urn:microsoft.com/office/officeart/2018/2/layout/IconVerticalSolidList"/>
    <dgm:cxn modelId="{7A6BECA3-9E26-420A-8AEE-765CA2EDF3C7}" type="presParOf" srcId="{61FBCE01-B09B-4C14-A5ED-4AE33B95ACF3}" destId="{1FC07F2F-02E6-4110-A61A-38CCFB9CEEB0}" srcOrd="6" destOrd="0" presId="urn:microsoft.com/office/officeart/2018/2/layout/IconVerticalSolidList"/>
    <dgm:cxn modelId="{6A0354BC-71E1-4FD7-96A2-2A786913D6BC}" type="presParOf" srcId="{1FC07F2F-02E6-4110-A61A-38CCFB9CEEB0}" destId="{64EE0AAC-1544-4720-B93E-8C21B8CC9E8C}" srcOrd="0" destOrd="0" presId="urn:microsoft.com/office/officeart/2018/2/layout/IconVerticalSolidList"/>
    <dgm:cxn modelId="{661AEBFD-47EB-4997-A17F-1D91803E1156}" type="presParOf" srcId="{1FC07F2F-02E6-4110-A61A-38CCFB9CEEB0}" destId="{EDA86696-C9DA-4D61-B862-5255999CECDD}" srcOrd="1" destOrd="0" presId="urn:microsoft.com/office/officeart/2018/2/layout/IconVerticalSolidList"/>
    <dgm:cxn modelId="{70C37C7B-BE21-4639-9207-A7AA4F151720}" type="presParOf" srcId="{1FC07F2F-02E6-4110-A61A-38CCFB9CEEB0}" destId="{4BB2F770-F309-4E4C-95FF-CAF7192D4394}" srcOrd="2" destOrd="0" presId="urn:microsoft.com/office/officeart/2018/2/layout/IconVerticalSolidList"/>
    <dgm:cxn modelId="{BB2F2619-CF1A-4611-A4B2-7DD7F0873AC3}" type="presParOf" srcId="{1FC07F2F-02E6-4110-A61A-38CCFB9CEEB0}" destId="{B45CBC45-DAB3-41BC-8E19-F126927F64BC}" srcOrd="3" destOrd="0" presId="urn:microsoft.com/office/officeart/2018/2/layout/IconVerticalSolidList"/>
    <dgm:cxn modelId="{FAEFA235-1761-4D0E-97F7-EE199592C0E4}" type="presParOf" srcId="{61FBCE01-B09B-4C14-A5ED-4AE33B95ACF3}" destId="{7D7475E1-076E-402C-94BE-D620516BBF5F}" srcOrd="7" destOrd="0" presId="urn:microsoft.com/office/officeart/2018/2/layout/IconVerticalSolidList"/>
    <dgm:cxn modelId="{CEEAAB62-DA66-4007-9C49-F439AAC30C9F}" type="presParOf" srcId="{61FBCE01-B09B-4C14-A5ED-4AE33B95ACF3}" destId="{46332163-7334-4898-BFD4-A1ACE9538310}" srcOrd="8" destOrd="0" presId="urn:microsoft.com/office/officeart/2018/2/layout/IconVerticalSolidList"/>
    <dgm:cxn modelId="{0B511828-618C-4E6A-9515-CDA57049F33B}" type="presParOf" srcId="{46332163-7334-4898-BFD4-A1ACE9538310}" destId="{583F6198-E97B-4BFD-813A-9A810D37D01D}" srcOrd="0" destOrd="0" presId="urn:microsoft.com/office/officeart/2018/2/layout/IconVerticalSolidList"/>
    <dgm:cxn modelId="{31EDB6A7-2EF0-462D-97CF-794DC26466CD}" type="presParOf" srcId="{46332163-7334-4898-BFD4-A1ACE9538310}" destId="{7D962356-6A75-4B25-8947-4DC2A24D3082}" srcOrd="1" destOrd="0" presId="urn:microsoft.com/office/officeart/2018/2/layout/IconVerticalSolidList"/>
    <dgm:cxn modelId="{6BF02045-DF81-4D92-A94F-3F7F1E6C57C2}" type="presParOf" srcId="{46332163-7334-4898-BFD4-A1ACE9538310}" destId="{BEBD0B4C-B1EC-4B0D-BE50-085DB6D9BE15}" srcOrd="2" destOrd="0" presId="urn:microsoft.com/office/officeart/2018/2/layout/IconVerticalSolidList"/>
    <dgm:cxn modelId="{03208260-3D28-4B09-B669-FB99C94CE1B6}" type="presParOf" srcId="{46332163-7334-4898-BFD4-A1ACE9538310}" destId="{882DDC65-5CC0-42D9-9932-197DC0A41F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8A707-36B0-4CB5-83E4-ECB77BC89D83}">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B0544-E160-4473-9B6E-3C42EBD5F39E}">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D811C7-4E2E-480D-B82D-AA27CF7BD79F}">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FI" sz="1900" kern="1200"/>
            <a:t>The company should work on getting good grades for the houses( 8 upwards)</a:t>
          </a:r>
          <a:endParaRPr lang="en-US" sz="1900" kern="1200"/>
        </a:p>
      </dsp:txBody>
      <dsp:txXfrm>
        <a:off x="1129902" y="4592"/>
        <a:ext cx="5171698" cy="978270"/>
      </dsp:txXfrm>
    </dsp:sp>
    <dsp:sp modelId="{B396A475-A7F2-482D-8CC0-E1F942C9AD32}">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FC50E-92E3-400A-9876-288D0055FF71}">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0451CE-7AB4-42D5-8B7D-3A394EFBE976}">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FI" sz="1900" kern="1200"/>
            <a:t>If there is a waterfront, its more economical if the house is expensive( above 540,000) </a:t>
          </a:r>
          <a:endParaRPr lang="en-US" sz="1900" kern="1200"/>
        </a:p>
      </dsp:txBody>
      <dsp:txXfrm>
        <a:off x="1129902" y="1227431"/>
        <a:ext cx="5171698" cy="978270"/>
      </dsp:txXfrm>
    </dsp:sp>
    <dsp:sp modelId="{937F63B7-1C3B-402E-BB6C-6515C3825802}">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284D2-2790-4626-9AA3-A340B37C7C7E}">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4FAFDD-6EB2-4E70-9D5C-22C1DF442CCE}">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FI" sz="1900" kern="1200"/>
            <a:t>Aim for house condition of atleast 3</a:t>
          </a:r>
          <a:endParaRPr lang="en-US" sz="1900" kern="1200"/>
        </a:p>
      </dsp:txBody>
      <dsp:txXfrm>
        <a:off x="1129902" y="2450269"/>
        <a:ext cx="5171698" cy="978270"/>
      </dsp:txXfrm>
    </dsp:sp>
    <dsp:sp modelId="{64EE0AAC-1544-4720-B93E-8C21B8CC9E8C}">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86696-C9DA-4D61-B862-5255999CECDD}">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5CBC45-DAB3-41BC-8E19-F126927F64BC}">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FI" sz="1900" kern="1200"/>
            <a:t>Cheaper houses have more returns per unit increase in sqft living area. Invest more in those</a:t>
          </a:r>
          <a:endParaRPr lang="en-US" sz="1900" kern="1200"/>
        </a:p>
      </dsp:txBody>
      <dsp:txXfrm>
        <a:off x="1129902" y="3673107"/>
        <a:ext cx="5171698" cy="978270"/>
      </dsp:txXfrm>
    </dsp:sp>
    <dsp:sp modelId="{583F6198-E97B-4BFD-813A-9A810D37D01D}">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62356-6A75-4B25-8947-4DC2A24D3082}">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2DDC65-5CC0-42D9-9932-197DC0A41FD9}">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FI" sz="1900" kern="1200"/>
            <a:t>Renovations increases price, if a renovation is due, it should be done</a:t>
          </a:r>
          <a:endParaRPr lang="en-US" sz="1900" kern="1200"/>
        </a:p>
      </dsp:txBody>
      <dsp:txXfrm>
        <a:off x="1129902" y="4895945"/>
        <a:ext cx="5171698" cy="9782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84DF-B1AE-C11C-0791-BB51BDB1D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FI"/>
          </a:p>
        </p:txBody>
      </p:sp>
      <p:sp>
        <p:nvSpPr>
          <p:cNvPr id="3" name="Subtitle 2">
            <a:extLst>
              <a:ext uri="{FF2B5EF4-FFF2-40B4-BE49-F238E27FC236}">
                <a16:creationId xmlns:a16="http://schemas.microsoft.com/office/drawing/2014/main" id="{AC8CE397-57CD-00FF-F022-51C7D9878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FI"/>
          </a:p>
        </p:txBody>
      </p:sp>
      <p:sp>
        <p:nvSpPr>
          <p:cNvPr id="4" name="Date Placeholder 3">
            <a:extLst>
              <a:ext uri="{FF2B5EF4-FFF2-40B4-BE49-F238E27FC236}">
                <a16:creationId xmlns:a16="http://schemas.microsoft.com/office/drawing/2014/main" id="{5D6721EB-6376-4436-BC05-2254E5B991E0}"/>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5" name="Footer Placeholder 4">
            <a:extLst>
              <a:ext uri="{FF2B5EF4-FFF2-40B4-BE49-F238E27FC236}">
                <a16:creationId xmlns:a16="http://schemas.microsoft.com/office/drawing/2014/main" id="{431CE11E-91A5-6081-F9C1-B52764C4ACE0}"/>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C8E5CB49-6CEB-B26F-F42E-00E1C1735E71}"/>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175942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E5DA-E83B-17A6-FEAD-9008C08E2984}"/>
              </a:ext>
            </a:extLst>
          </p:cNvPr>
          <p:cNvSpPr>
            <a:spLocks noGrp="1"/>
          </p:cNvSpPr>
          <p:nvPr>
            <p:ph type="title"/>
          </p:nvPr>
        </p:nvSpPr>
        <p:spPr/>
        <p:txBody>
          <a:bodyPr/>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17DB4E31-1F78-6E60-B91A-D918ADE539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881E66FD-10B0-CA60-FA54-DE22C0017960}"/>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5" name="Footer Placeholder 4">
            <a:extLst>
              <a:ext uri="{FF2B5EF4-FFF2-40B4-BE49-F238E27FC236}">
                <a16:creationId xmlns:a16="http://schemas.microsoft.com/office/drawing/2014/main" id="{AED69234-BCD8-1B48-EBAF-62A7B174C0C5}"/>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DC9866CA-E399-51BD-225B-E5F70F28B557}"/>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151196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A286C-DDED-19A6-9464-6DEF7BC6FF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96ADE6C3-C41C-3350-6DC7-308E1837E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6EA3911F-6B82-473B-BE28-C3880A5DF042}"/>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5" name="Footer Placeholder 4">
            <a:extLst>
              <a:ext uri="{FF2B5EF4-FFF2-40B4-BE49-F238E27FC236}">
                <a16:creationId xmlns:a16="http://schemas.microsoft.com/office/drawing/2014/main" id="{3BCE3FFB-AF5A-B0D2-E1F8-CFC3C40CBDE0}"/>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88ED1C89-9B49-835F-A1D3-8D26320F7C1C}"/>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23103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2FE2-91E9-6123-3B56-72F0293E0A7D}"/>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EAD76C05-16C5-0267-4CF8-6BE9980410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22BA82BF-1EB6-6257-8676-1610C0998635}"/>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5" name="Footer Placeholder 4">
            <a:extLst>
              <a:ext uri="{FF2B5EF4-FFF2-40B4-BE49-F238E27FC236}">
                <a16:creationId xmlns:a16="http://schemas.microsoft.com/office/drawing/2014/main" id="{E1A0B965-0C6F-0C00-A08B-04192CFBB133}"/>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70B3CD60-8B7A-5AD3-8DB9-CE82720F4843}"/>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353277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452B-39EF-7614-BDEA-4534F440F2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FI"/>
          </a:p>
        </p:txBody>
      </p:sp>
      <p:sp>
        <p:nvSpPr>
          <p:cNvPr id="3" name="Text Placeholder 2">
            <a:extLst>
              <a:ext uri="{FF2B5EF4-FFF2-40B4-BE49-F238E27FC236}">
                <a16:creationId xmlns:a16="http://schemas.microsoft.com/office/drawing/2014/main" id="{C51F2857-2816-89F9-8572-4BCAD0CA01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75EE5-13D5-7FE2-B4CD-0E24B8682FFB}"/>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5" name="Footer Placeholder 4">
            <a:extLst>
              <a:ext uri="{FF2B5EF4-FFF2-40B4-BE49-F238E27FC236}">
                <a16:creationId xmlns:a16="http://schemas.microsoft.com/office/drawing/2014/main" id="{ABDF477E-99FD-8866-526F-FDFEE224FF41}"/>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4B2FA112-FC7A-975F-6C64-57A2291CFD26}"/>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345262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CAAD-0277-94C1-C516-7A0286ACDBD6}"/>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EC6FA9C6-1121-9B1E-B293-653A00F49E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Content Placeholder 3">
            <a:extLst>
              <a:ext uri="{FF2B5EF4-FFF2-40B4-BE49-F238E27FC236}">
                <a16:creationId xmlns:a16="http://schemas.microsoft.com/office/drawing/2014/main" id="{19E508BB-A757-EF6A-370A-9717901E9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Date Placeholder 4">
            <a:extLst>
              <a:ext uri="{FF2B5EF4-FFF2-40B4-BE49-F238E27FC236}">
                <a16:creationId xmlns:a16="http://schemas.microsoft.com/office/drawing/2014/main" id="{29D5293E-0A17-B83F-0499-652E89D44F35}"/>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6" name="Footer Placeholder 5">
            <a:extLst>
              <a:ext uri="{FF2B5EF4-FFF2-40B4-BE49-F238E27FC236}">
                <a16:creationId xmlns:a16="http://schemas.microsoft.com/office/drawing/2014/main" id="{F2E9AE6A-7B01-E0F8-F041-D4FD052B20A5}"/>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5AEA7A31-147C-1176-4F09-C2B6FDF0DEA0}"/>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319143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3EA3-9B00-A3D2-C78C-64604DBDDEA5}"/>
              </a:ext>
            </a:extLst>
          </p:cNvPr>
          <p:cNvSpPr>
            <a:spLocks noGrp="1"/>
          </p:cNvSpPr>
          <p:nvPr>
            <p:ph type="title"/>
          </p:nvPr>
        </p:nvSpPr>
        <p:spPr>
          <a:xfrm>
            <a:off x="839788" y="365125"/>
            <a:ext cx="10515600" cy="1325563"/>
          </a:xfrm>
        </p:spPr>
        <p:txBody>
          <a:bodyPr/>
          <a:lstStyle/>
          <a:p>
            <a:r>
              <a:rPr lang="en-US"/>
              <a:t>Click to edit Master title style</a:t>
            </a:r>
            <a:endParaRPr lang="en-FI"/>
          </a:p>
        </p:txBody>
      </p:sp>
      <p:sp>
        <p:nvSpPr>
          <p:cNvPr id="3" name="Text Placeholder 2">
            <a:extLst>
              <a:ext uri="{FF2B5EF4-FFF2-40B4-BE49-F238E27FC236}">
                <a16:creationId xmlns:a16="http://schemas.microsoft.com/office/drawing/2014/main" id="{4E0C77B0-8718-7C82-D6E8-9A9BD4A33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523D7A-E907-0845-D712-C1B0268850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Text Placeholder 4">
            <a:extLst>
              <a:ext uri="{FF2B5EF4-FFF2-40B4-BE49-F238E27FC236}">
                <a16:creationId xmlns:a16="http://schemas.microsoft.com/office/drawing/2014/main" id="{175D74B2-3542-F8A2-8222-AB2D9D7B8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8EDBFF-09E1-C87B-516E-DF2EF8FF5C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7" name="Date Placeholder 6">
            <a:extLst>
              <a:ext uri="{FF2B5EF4-FFF2-40B4-BE49-F238E27FC236}">
                <a16:creationId xmlns:a16="http://schemas.microsoft.com/office/drawing/2014/main" id="{A7CA43B6-B7AE-F4C0-8EA3-E69908F79909}"/>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8" name="Footer Placeholder 7">
            <a:extLst>
              <a:ext uri="{FF2B5EF4-FFF2-40B4-BE49-F238E27FC236}">
                <a16:creationId xmlns:a16="http://schemas.microsoft.com/office/drawing/2014/main" id="{4944FA1C-0314-8C78-4BBF-E7218852F8D9}"/>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355C2FA9-8B9D-FD27-20BF-9574468A8C5C}"/>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233603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4CC3-EA80-0086-0E87-FE5B435E6675}"/>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7DAD4607-3CBB-106A-682A-631F3D664ADA}"/>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4" name="Footer Placeholder 3">
            <a:extLst>
              <a:ext uri="{FF2B5EF4-FFF2-40B4-BE49-F238E27FC236}">
                <a16:creationId xmlns:a16="http://schemas.microsoft.com/office/drawing/2014/main" id="{49B41C6F-BAAF-90B5-689F-75BEE68C86C9}"/>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0E96D1F5-8C3C-7DD2-C8C7-A9DBEE122A29}"/>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361251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08B8A5-DD91-D683-7602-CBE2651F8F12}"/>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3" name="Footer Placeholder 2">
            <a:extLst>
              <a:ext uri="{FF2B5EF4-FFF2-40B4-BE49-F238E27FC236}">
                <a16:creationId xmlns:a16="http://schemas.microsoft.com/office/drawing/2014/main" id="{C7E60E9B-968F-54C7-1AC1-A7DEDF3B3632}"/>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9235BBAE-CBE3-3521-E8E9-294B2C85312C}"/>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6881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C5FD-3A21-F44E-52FC-4BA0C3462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Content Placeholder 2">
            <a:extLst>
              <a:ext uri="{FF2B5EF4-FFF2-40B4-BE49-F238E27FC236}">
                <a16:creationId xmlns:a16="http://schemas.microsoft.com/office/drawing/2014/main" id="{242365A9-E13A-A857-3E04-E81F21EBE5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Text Placeholder 3">
            <a:extLst>
              <a:ext uri="{FF2B5EF4-FFF2-40B4-BE49-F238E27FC236}">
                <a16:creationId xmlns:a16="http://schemas.microsoft.com/office/drawing/2014/main" id="{FFA328C6-B469-6F43-0286-D73F51234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4ADD9-FD23-CA72-25BD-BBF00B8F3D6A}"/>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6" name="Footer Placeholder 5">
            <a:extLst>
              <a:ext uri="{FF2B5EF4-FFF2-40B4-BE49-F238E27FC236}">
                <a16:creationId xmlns:a16="http://schemas.microsoft.com/office/drawing/2014/main" id="{3F72B330-39E3-6423-3561-F71284C3F9BB}"/>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DDB5B983-1285-B440-520A-211F4DB14D03}"/>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14536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BD03-CFD9-B890-19A3-BB16E4814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Picture Placeholder 2">
            <a:extLst>
              <a:ext uri="{FF2B5EF4-FFF2-40B4-BE49-F238E27FC236}">
                <a16:creationId xmlns:a16="http://schemas.microsoft.com/office/drawing/2014/main" id="{EF505715-8C97-998C-16EC-412BC7DEB2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7FE606C6-1CD0-8D07-2121-B1DF44F08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2D030-E33A-3AE6-07D5-F4C2D67A51BD}"/>
              </a:ext>
            </a:extLst>
          </p:cNvPr>
          <p:cNvSpPr>
            <a:spLocks noGrp="1"/>
          </p:cNvSpPr>
          <p:nvPr>
            <p:ph type="dt" sz="half" idx="10"/>
          </p:nvPr>
        </p:nvSpPr>
        <p:spPr/>
        <p:txBody>
          <a:bodyPr/>
          <a:lstStyle/>
          <a:p>
            <a:fld id="{D53357EE-6E3B-49E5-83BA-6A89421D22A5}" type="datetimeFigureOut">
              <a:rPr lang="en-FI" smtClean="0"/>
              <a:t>02/07/2022</a:t>
            </a:fld>
            <a:endParaRPr lang="en-FI"/>
          </a:p>
        </p:txBody>
      </p:sp>
      <p:sp>
        <p:nvSpPr>
          <p:cNvPr id="6" name="Footer Placeholder 5">
            <a:extLst>
              <a:ext uri="{FF2B5EF4-FFF2-40B4-BE49-F238E27FC236}">
                <a16:creationId xmlns:a16="http://schemas.microsoft.com/office/drawing/2014/main" id="{851EBDF9-416B-111B-8C88-23732B4CB76B}"/>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7E8A8CD8-F662-B1BE-2566-A81EB3E88A5E}"/>
              </a:ext>
            </a:extLst>
          </p:cNvPr>
          <p:cNvSpPr>
            <a:spLocks noGrp="1"/>
          </p:cNvSpPr>
          <p:nvPr>
            <p:ph type="sldNum" sz="quarter" idx="12"/>
          </p:nvPr>
        </p:nvSpPr>
        <p:spPr/>
        <p:txBody>
          <a:bodyPr/>
          <a:lstStyle/>
          <a:p>
            <a:fld id="{D94C79F7-4814-454C-858E-58C594970FF1}" type="slidenum">
              <a:rPr lang="en-FI" smtClean="0"/>
              <a:t>‹#›</a:t>
            </a:fld>
            <a:endParaRPr lang="en-FI"/>
          </a:p>
        </p:txBody>
      </p:sp>
    </p:spTree>
    <p:extLst>
      <p:ext uri="{BB962C8B-B14F-4D97-AF65-F5344CB8AC3E}">
        <p14:creationId xmlns:p14="http://schemas.microsoft.com/office/powerpoint/2010/main" val="391048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77D3C-CF67-F84C-3E7C-767AF5BF9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FI"/>
          </a:p>
        </p:txBody>
      </p:sp>
      <p:sp>
        <p:nvSpPr>
          <p:cNvPr id="3" name="Text Placeholder 2">
            <a:extLst>
              <a:ext uri="{FF2B5EF4-FFF2-40B4-BE49-F238E27FC236}">
                <a16:creationId xmlns:a16="http://schemas.microsoft.com/office/drawing/2014/main" id="{E0F9AD17-E93E-E220-AC78-F01BCBCC1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C00C2373-ECE1-CC8F-8ADF-158ED7971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357EE-6E3B-49E5-83BA-6A89421D22A5}" type="datetimeFigureOut">
              <a:rPr lang="en-FI" smtClean="0"/>
              <a:t>02/07/2022</a:t>
            </a:fld>
            <a:endParaRPr lang="en-FI"/>
          </a:p>
        </p:txBody>
      </p:sp>
      <p:sp>
        <p:nvSpPr>
          <p:cNvPr id="5" name="Footer Placeholder 4">
            <a:extLst>
              <a:ext uri="{FF2B5EF4-FFF2-40B4-BE49-F238E27FC236}">
                <a16:creationId xmlns:a16="http://schemas.microsoft.com/office/drawing/2014/main" id="{9691652B-E18E-1148-478E-D7FB68FB0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669E36F9-5E80-0AED-5FA1-3DC4085F5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C79F7-4814-454C-858E-58C594970FF1}" type="slidenum">
              <a:rPr lang="en-FI" smtClean="0"/>
              <a:t>‹#›</a:t>
            </a:fld>
            <a:endParaRPr lang="en-FI"/>
          </a:p>
        </p:txBody>
      </p:sp>
    </p:spTree>
    <p:extLst>
      <p:ext uri="{BB962C8B-B14F-4D97-AF65-F5344CB8AC3E}">
        <p14:creationId xmlns:p14="http://schemas.microsoft.com/office/powerpoint/2010/main" val="3634119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ED51-448A-E2D1-256F-CB2CC2DD174C}"/>
              </a:ext>
            </a:extLst>
          </p:cNvPr>
          <p:cNvSpPr>
            <a:spLocks noGrp="1"/>
          </p:cNvSpPr>
          <p:nvPr>
            <p:ph type="ctrTitle"/>
          </p:nvPr>
        </p:nvSpPr>
        <p:spPr>
          <a:xfrm>
            <a:off x="7677806" y="882260"/>
            <a:ext cx="4087306" cy="2889114"/>
          </a:xfrm>
        </p:spPr>
        <p:txBody>
          <a:bodyPr anchor="b">
            <a:normAutofit fontScale="90000"/>
          </a:bodyPr>
          <a:lstStyle/>
          <a:p>
            <a:pPr algn="l"/>
            <a:r>
              <a:rPr lang="en-FI" sz="5400" b="1" dirty="0">
                <a:latin typeface="Congenial Light" panose="020B0604020202020204" pitchFamily="2" charset="0"/>
              </a:rPr>
              <a:t>KING COUNTY HOUSE SALE ANALYSIS</a:t>
            </a:r>
          </a:p>
        </p:txBody>
      </p:sp>
      <p:sp>
        <p:nvSpPr>
          <p:cNvPr id="3" name="Subtitle 2">
            <a:extLst>
              <a:ext uri="{FF2B5EF4-FFF2-40B4-BE49-F238E27FC236}">
                <a16:creationId xmlns:a16="http://schemas.microsoft.com/office/drawing/2014/main" id="{6A58AE57-DBC8-853E-CDB8-468A9B55C2F7}"/>
              </a:ext>
            </a:extLst>
          </p:cNvPr>
          <p:cNvSpPr>
            <a:spLocks noGrp="1"/>
          </p:cNvSpPr>
          <p:nvPr>
            <p:ph type="subTitle" idx="1"/>
          </p:nvPr>
        </p:nvSpPr>
        <p:spPr>
          <a:xfrm>
            <a:off x="7464612" y="4750893"/>
            <a:ext cx="4087305" cy="2107107"/>
          </a:xfrm>
        </p:spPr>
        <p:txBody>
          <a:bodyPr anchor="t">
            <a:normAutofit/>
          </a:bodyPr>
          <a:lstStyle/>
          <a:p>
            <a:pPr algn="l"/>
            <a:r>
              <a:rPr lang="en-FI" sz="2000" dirty="0"/>
              <a:t>Helping a construction/real estate company in King County know which house features would likely increase the price of a house</a:t>
            </a:r>
          </a:p>
          <a:p>
            <a:pPr algn="l"/>
            <a:r>
              <a:rPr lang="en-FI" sz="2000" dirty="0"/>
              <a:t>Data used: kc_house_data.csv</a:t>
            </a:r>
          </a:p>
          <a:p>
            <a:pPr algn="l"/>
            <a:endParaRPr lang="en-FI" sz="2000" dirty="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outdoor, tree, building, road&#10;&#10;Description automatically generated">
            <a:extLst>
              <a:ext uri="{FF2B5EF4-FFF2-40B4-BE49-F238E27FC236}">
                <a16:creationId xmlns:a16="http://schemas.microsoft.com/office/drawing/2014/main" id="{CCC86E48-78DA-A312-4746-2EAFB3D628BC}"/>
              </a:ext>
            </a:extLst>
          </p:cNvPr>
          <p:cNvPicPr>
            <a:picLocks noChangeAspect="1"/>
          </p:cNvPicPr>
          <p:nvPr/>
        </p:nvPicPr>
        <p:blipFill rotWithShape="1">
          <a:blip r:embed="rId2">
            <a:extLst>
              <a:ext uri="{28A0092B-C50C-407E-A947-70E740481C1C}">
                <a14:useLocalDpi xmlns:a14="http://schemas.microsoft.com/office/drawing/2010/main" val="0"/>
              </a:ext>
            </a:extLst>
          </a:blip>
          <a:srcRect l="17719" r="5416"/>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90277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05446-B5B1-2DB4-C63D-AB97BC4611E4}"/>
              </a:ext>
            </a:extLst>
          </p:cNvPr>
          <p:cNvSpPr>
            <a:spLocks noGrp="1"/>
          </p:cNvSpPr>
          <p:nvPr>
            <p:ph type="title"/>
          </p:nvPr>
        </p:nvSpPr>
        <p:spPr>
          <a:xfrm>
            <a:off x="838200" y="585216"/>
            <a:ext cx="10515600" cy="1325563"/>
          </a:xfrm>
        </p:spPr>
        <p:txBody>
          <a:bodyPr>
            <a:normAutofit/>
          </a:bodyPr>
          <a:lstStyle/>
          <a:p>
            <a:r>
              <a:rPr lang="en-FI">
                <a:solidFill>
                  <a:schemeClr val="bg1"/>
                </a:solidFill>
              </a:rPr>
              <a:t>Area of house vs price</a:t>
            </a:r>
          </a:p>
        </p:txBody>
      </p:sp>
      <p:pic>
        <p:nvPicPr>
          <p:cNvPr id="5" name="Content Placeholder 4" descr="Scatter chart&#10;&#10;Description automatically generated">
            <a:extLst>
              <a:ext uri="{FF2B5EF4-FFF2-40B4-BE49-F238E27FC236}">
                <a16:creationId xmlns:a16="http://schemas.microsoft.com/office/drawing/2014/main" id="{B7280361-C771-7773-8C34-D9603D85A24D}"/>
              </a:ext>
            </a:extLst>
          </p:cNvPr>
          <p:cNvPicPr>
            <a:picLocks noChangeAspect="1"/>
          </p:cNvPicPr>
          <p:nvPr/>
        </p:nvPicPr>
        <p:blipFill rotWithShape="1">
          <a:blip r:embed="rId2">
            <a:extLst>
              <a:ext uri="{28A0092B-C50C-407E-A947-70E740481C1C}">
                <a14:useLocalDpi xmlns:a14="http://schemas.microsoft.com/office/drawing/2010/main" val="0"/>
              </a:ext>
            </a:extLst>
          </a:blip>
          <a:srcRect l="15763" r="16084" b="-1"/>
          <a:stretch/>
        </p:blipFill>
        <p:spPr>
          <a:xfrm>
            <a:off x="841247" y="2516777"/>
            <a:ext cx="6610801" cy="3660185"/>
          </a:xfrm>
          <a:prstGeom prst="rect">
            <a:avLst/>
          </a:prstGeom>
        </p:spPr>
      </p:pic>
      <p:sp>
        <p:nvSpPr>
          <p:cNvPr id="9" name="Content Placeholder 8">
            <a:extLst>
              <a:ext uri="{FF2B5EF4-FFF2-40B4-BE49-F238E27FC236}">
                <a16:creationId xmlns:a16="http://schemas.microsoft.com/office/drawing/2014/main" id="{654E2F7E-A275-A8CC-59FD-B8E5F50B6C80}"/>
              </a:ext>
            </a:extLst>
          </p:cNvPr>
          <p:cNvSpPr>
            <a:spLocks noGrp="1"/>
          </p:cNvSpPr>
          <p:nvPr>
            <p:ph idx="1"/>
          </p:nvPr>
        </p:nvSpPr>
        <p:spPr>
          <a:xfrm>
            <a:off x="7738188" y="2516777"/>
            <a:ext cx="3612564" cy="3660185"/>
          </a:xfrm>
        </p:spPr>
        <p:txBody>
          <a:bodyPr anchor="ctr">
            <a:normAutofit/>
          </a:bodyPr>
          <a:lstStyle/>
          <a:p>
            <a:r>
              <a:rPr lang="en-FI" sz="2200" dirty="0"/>
              <a:t>There was a very strong linear relationship between the area of the house and the price for the cheaper houses. A small change in area had a huge change in price</a:t>
            </a:r>
          </a:p>
          <a:p>
            <a:r>
              <a:rPr lang="en-FI" sz="2200" dirty="0"/>
              <a:t>For the expensive houses, there is also a linear relationship, though not as strong</a:t>
            </a:r>
            <a:endParaRPr lang="en-US" sz="2200" dirty="0"/>
          </a:p>
        </p:txBody>
      </p:sp>
    </p:spTree>
    <p:extLst>
      <p:ext uri="{BB962C8B-B14F-4D97-AF65-F5344CB8AC3E}">
        <p14:creationId xmlns:p14="http://schemas.microsoft.com/office/powerpoint/2010/main" val="236911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5063A-BF19-A92B-8D93-C1BF9FB0D73D}"/>
              </a:ext>
            </a:extLst>
          </p:cNvPr>
          <p:cNvSpPr>
            <a:spLocks noGrp="1"/>
          </p:cNvSpPr>
          <p:nvPr>
            <p:ph type="title"/>
          </p:nvPr>
        </p:nvSpPr>
        <p:spPr>
          <a:xfrm>
            <a:off x="838200" y="585216"/>
            <a:ext cx="10515600" cy="1325563"/>
          </a:xfrm>
        </p:spPr>
        <p:txBody>
          <a:bodyPr>
            <a:normAutofit/>
          </a:bodyPr>
          <a:lstStyle/>
          <a:p>
            <a:r>
              <a:rPr lang="en-FI" dirty="0">
                <a:solidFill>
                  <a:schemeClr val="bg1"/>
                </a:solidFill>
              </a:rPr>
              <a:t>Renovations vs price</a:t>
            </a:r>
          </a:p>
        </p:txBody>
      </p:sp>
      <p:pic>
        <p:nvPicPr>
          <p:cNvPr id="7" name="Content Placeholder 6" descr="Logo&#10;&#10;Description automatically generated with low confidence">
            <a:extLst>
              <a:ext uri="{FF2B5EF4-FFF2-40B4-BE49-F238E27FC236}">
                <a16:creationId xmlns:a16="http://schemas.microsoft.com/office/drawing/2014/main" id="{9223A56F-059C-BADE-8A58-1A76723538B8}"/>
              </a:ext>
            </a:extLst>
          </p:cNvPr>
          <p:cNvPicPr>
            <a:picLocks noChangeAspect="1"/>
          </p:cNvPicPr>
          <p:nvPr/>
        </p:nvPicPr>
        <p:blipFill rotWithShape="1">
          <a:blip r:embed="rId2">
            <a:extLst>
              <a:ext uri="{28A0092B-C50C-407E-A947-70E740481C1C}">
                <a14:useLocalDpi xmlns:a14="http://schemas.microsoft.com/office/drawing/2010/main" val="0"/>
              </a:ext>
            </a:extLst>
          </a:blip>
          <a:srcRect t="3978" r="3" b="8096"/>
          <a:stretch/>
        </p:blipFill>
        <p:spPr>
          <a:xfrm>
            <a:off x="841248" y="2516777"/>
            <a:ext cx="6236208" cy="3660185"/>
          </a:xfrm>
          <a:prstGeom prst="rect">
            <a:avLst/>
          </a:prstGeom>
        </p:spPr>
      </p:pic>
      <p:sp>
        <p:nvSpPr>
          <p:cNvPr id="11" name="Content Placeholder 10">
            <a:extLst>
              <a:ext uri="{FF2B5EF4-FFF2-40B4-BE49-F238E27FC236}">
                <a16:creationId xmlns:a16="http://schemas.microsoft.com/office/drawing/2014/main" id="{BCBB73D5-F375-0412-BEB5-2BF832D50255}"/>
              </a:ext>
            </a:extLst>
          </p:cNvPr>
          <p:cNvSpPr>
            <a:spLocks noGrp="1"/>
          </p:cNvSpPr>
          <p:nvPr>
            <p:ph idx="1"/>
          </p:nvPr>
        </p:nvSpPr>
        <p:spPr>
          <a:xfrm>
            <a:off x="7546848" y="2516777"/>
            <a:ext cx="3803904" cy="3660185"/>
          </a:xfrm>
        </p:spPr>
        <p:txBody>
          <a:bodyPr anchor="ctr">
            <a:normAutofit/>
          </a:bodyPr>
          <a:lstStyle/>
          <a:p>
            <a:r>
              <a:rPr lang="en-GB" sz="2200" dirty="0"/>
              <a:t>R</a:t>
            </a:r>
            <a:r>
              <a:rPr lang="en-FI" sz="2200" dirty="0" err="1"/>
              <a:t>enovations</a:t>
            </a:r>
            <a:r>
              <a:rPr lang="en-FI" sz="2200" dirty="0"/>
              <a:t> definitely increase the price of the house</a:t>
            </a:r>
            <a:endParaRPr lang="en-US" sz="2200" dirty="0"/>
          </a:p>
        </p:txBody>
      </p:sp>
    </p:spTree>
    <p:extLst>
      <p:ext uri="{BB962C8B-B14F-4D97-AF65-F5344CB8AC3E}">
        <p14:creationId xmlns:p14="http://schemas.microsoft.com/office/powerpoint/2010/main" val="166116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85682-70E2-2387-EF7C-77F9998B5275}"/>
              </a:ext>
            </a:extLst>
          </p:cNvPr>
          <p:cNvSpPr>
            <a:spLocks noGrp="1"/>
          </p:cNvSpPr>
          <p:nvPr>
            <p:ph type="title"/>
          </p:nvPr>
        </p:nvSpPr>
        <p:spPr>
          <a:xfrm>
            <a:off x="838200" y="585216"/>
            <a:ext cx="10515600" cy="1325563"/>
          </a:xfrm>
        </p:spPr>
        <p:txBody>
          <a:bodyPr>
            <a:normAutofit/>
          </a:bodyPr>
          <a:lstStyle/>
          <a:p>
            <a:r>
              <a:rPr lang="en-FI" dirty="0">
                <a:solidFill>
                  <a:schemeClr val="bg1"/>
                </a:solidFill>
              </a:rPr>
              <a:t>Older house(&gt;12 </a:t>
            </a:r>
            <a:r>
              <a:rPr lang="en-FI" dirty="0" err="1">
                <a:solidFill>
                  <a:schemeClr val="bg1"/>
                </a:solidFill>
              </a:rPr>
              <a:t>yrs</a:t>
            </a:r>
            <a:r>
              <a:rPr lang="en-FI" dirty="0">
                <a:solidFill>
                  <a:schemeClr val="bg1"/>
                </a:solidFill>
              </a:rPr>
              <a:t>) vs newer houses price</a:t>
            </a:r>
          </a:p>
        </p:txBody>
      </p:sp>
      <p:pic>
        <p:nvPicPr>
          <p:cNvPr id="5" name="Content Placeholder 4" descr="Chart, histogram&#10;&#10;Description automatically generated">
            <a:extLst>
              <a:ext uri="{FF2B5EF4-FFF2-40B4-BE49-F238E27FC236}">
                <a16:creationId xmlns:a16="http://schemas.microsoft.com/office/drawing/2014/main" id="{BDE2A104-F91D-71E6-1F5B-E3D7BF75875C}"/>
              </a:ext>
            </a:extLst>
          </p:cNvPr>
          <p:cNvPicPr>
            <a:picLocks noChangeAspect="1"/>
          </p:cNvPicPr>
          <p:nvPr/>
        </p:nvPicPr>
        <p:blipFill rotWithShape="1">
          <a:blip r:embed="rId2">
            <a:extLst>
              <a:ext uri="{28A0092B-C50C-407E-A947-70E740481C1C}">
                <a14:useLocalDpi xmlns:a14="http://schemas.microsoft.com/office/drawing/2010/main" val="0"/>
              </a:ext>
            </a:extLst>
          </a:blip>
          <a:srcRect t="564" r="3" b="1619"/>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30BC4824-A026-5E21-4F4F-066B884F3C12}"/>
              </a:ext>
            </a:extLst>
          </p:cNvPr>
          <p:cNvSpPr>
            <a:spLocks noGrp="1"/>
          </p:cNvSpPr>
          <p:nvPr>
            <p:ph idx="1"/>
          </p:nvPr>
        </p:nvSpPr>
        <p:spPr>
          <a:xfrm>
            <a:off x="7546848" y="2516777"/>
            <a:ext cx="3803904" cy="3660185"/>
          </a:xfrm>
        </p:spPr>
        <p:txBody>
          <a:bodyPr anchor="ctr">
            <a:normAutofit/>
          </a:bodyPr>
          <a:lstStyle/>
          <a:p>
            <a:r>
              <a:rPr lang="en-FI" sz="2200" dirty="0"/>
              <a:t>For the same price range, there was a preference for newer houses than older houses</a:t>
            </a:r>
            <a:endParaRPr lang="en-US" sz="2200" dirty="0"/>
          </a:p>
        </p:txBody>
      </p:sp>
    </p:spTree>
    <p:extLst>
      <p:ext uri="{BB962C8B-B14F-4D97-AF65-F5344CB8AC3E}">
        <p14:creationId xmlns:p14="http://schemas.microsoft.com/office/powerpoint/2010/main" val="8135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B8A6984-1230-49D7-B72E-DE41BBFCC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7466C-8B5D-BBD3-2E36-3499C4F7B49F}"/>
              </a:ext>
            </a:extLst>
          </p:cNvPr>
          <p:cNvSpPr>
            <a:spLocks noGrp="1"/>
          </p:cNvSpPr>
          <p:nvPr>
            <p:ph type="title"/>
          </p:nvPr>
        </p:nvSpPr>
        <p:spPr>
          <a:xfrm>
            <a:off x="838200" y="365760"/>
            <a:ext cx="10515600" cy="1325563"/>
          </a:xfrm>
        </p:spPr>
        <p:txBody>
          <a:bodyPr>
            <a:normAutofit/>
          </a:bodyPr>
          <a:lstStyle/>
          <a:p>
            <a:r>
              <a:rPr lang="en-FI" dirty="0">
                <a:solidFill>
                  <a:schemeClr val="bg1"/>
                </a:solidFill>
              </a:rPr>
              <a:t>Grading for newer vs older houses</a:t>
            </a:r>
          </a:p>
        </p:txBody>
      </p:sp>
      <p:pic>
        <p:nvPicPr>
          <p:cNvPr id="5" name="Content Placeholder 4" descr="Chart, histogram&#10;&#10;Description automatically generated">
            <a:extLst>
              <a:ext uri="{FF2B5EF4-FFF2-40B4-BE49-F238E27FC236}">
                <a16:creationId xmlns:a16="http://schemas.microsoft.com/office/drawing/2014/main" id="{5F216A31-42B5-CE6A-E5B2-089BF8C590B1}"/>
              </a:ext>
            </a:extLst>
          </p:cNvPr>
          <p:cNvPicPr>
            <a:picLocks noChangeAspect="1"/>
          </p:cNvPicPr>
          <p:nvPr/>
        </p:nvPicPr>
        <p:blipFill rotWithShape="1">
          <a:blip r:embed="rId2">
            <a:extLst>
              <a:ext uri="{28A0092B-C50C-407E-A947-70E740481C1C}">
                <a14:useLocalDpi xmlns:a14="http://schemas.microsoft.com/office/drawing/2010/main" val="0"/>
              </a:ext>
            </a:extLst>
          </a:blip>
          <a:srcRect l="1774" r="1774" b="-3"/>
          <a:stretch/>
        </p:blipFill>
        <p:spPr>
          <a:xfrm>
            <a:off x="841248" y="2276857"/>
            <a:ext cx="5015484" cy="3900106"/>
          </a:xfrm>
          <a:prstGeom prst="rect">
            <a:avLst/>
          </a:prstGeom>
        </p:spPr>
      </p:pic>
      <p:sp>
        <p:nvSpPr>
          <p:cNvPr id="9" name="Content Placeholder 8">
            <a:extLst>
              <a:ext uri="{FF2B5EF4-FFF2-40B4-BE49-F238E27FC236}">
                <a16:creationId xmlns:a16="http://schemas.microsoft.com/office/drawing/2014/main" id="{E35A13B5-9016-932D-CA18-E3F4A6E63EC8}"/>
              </a:ext>
            </a:extLst>
          </p:cNvPr>
          <p:cNvSpPr>
            <a:spLocks noGrp="1"/>
          </p:cNvSpPr>
          <p:nvPr>
            <p:ph idx="1"/>
          </p:nvPr>
        </p:nvSpPr>
        <p:spPr>
          <a:xfrm>
            <a:off x="6335270" y="2276857"/>
            <a:ext cx="5015484" cy="3900106"/>
          </a:xfrm>
        </p:spPr>
        <p:txBody>
          <a:bodyPr anchor="ctr">
            <a:normAutofit/>
          </a:bodyPr>
          <a:lstStyle/>
          <a:p>
            <a:r>
              <a:rPr lang="en-FI" sz="2200" dirty="0"/>
              <a:t>The prefer</a:t>
            </a:r>
            <a:r>
              <a:rPr lang="en-GB" sz="2200" dirty="0"/>
              <a:t>e</a:t>
            </a:r>
            <a:r>
              <a:rPr lang="en-FI" sz="2200" dirty="0" err="1"/>
              <a:t>nce</a:t>
            </a:r>
            <a:r>
              <a:rPr lang="en-FI" sz="2200" dirty="0"/>
              <a:t> for the newer houses that was seen above could be from the fact that newer houses had better grading than older houses. </a:t>
            </a:r>
          </a:p>
          <a:p>
            <a:r>
              <a:rPr lang="en-FI" sz="2200" dirty="0"/>
              <a:t>Newer houses were graded from 6 onwards with many at 7.5-8.3 and 9-10, while older ones were starting from 5 with lots of them at 7-9</a:t>
            </a:r>
            <a:endParaRPr lang="en-US" sz="2200" dirty="0"/>
          </a:p>
        </p:txBody>
      </p:sp>
    </p:spTree>
    <p:extLst>
      <p:ext uri="{BB962C8B-B14F-4D97-AF65-F5344CB8AC3E}">
        <p14:creationId xmlns:p14="http://schemas.microsoft.com/office/powerpoint/2010/main" val="2862835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EF2CA-A000-78EB-1FC1-A375061F173D}"/>
              </a:ext>
            </a:extLst>
          </p:cNvPr>
          <p:cNvSpPr>
            <a:spLocks noGrp="1"/>
          </p:cNvSpPr>
          <p:nvPr>
            <p:ph type="title"/>
          </p:nvPr>
        </p:nvSpPr>
        <p:spPr>
          <a:xfrm>
            <a:off x="838200" y="365125"/>
            <a:ext cx="10515600" cy="1325563"/>
          </a:xfrm>
        </p:spPr>
        <p:txBody>
          <a:bodyPr>
            <a:normAutofit/>
          </a:bodyPr>
          <a:lstStyle/>
          <a:p>
            <a:r>
              <a:rPr lang="en-FI" sz="5400" dirty="0"/>
              <a:t>Statistical inference</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FA950EA0-A491-C23B-3B34-3914D6A8C9CE}"/>
              </a:ext>
            </a:extLst>
          </p:cNvPr>
          <p:cNvSpPr>
            <a:spLocks noGrp="1"/>
          </p:cNvSpPr>
          <p:nvPr>
            <p:ph idx="1"/>
          </p:nvPr>
        </p:nvSpPr>
        <p:spPr>
          <a:xfrm>
            <a:off x="838200" y="1929384"/>
            <a:ext cx="10515600" cy="4251960"/>
          </a:xfrm>
        </p:spPr>
        <p:txBody>
          <a:bodyPr>
            <a:normAutofit/>
          </a:bodyPr>
          <a:lstStyle/>
          <a:p>
            <a:r>
              <a:rPr lang="en-FI" sz="2200"/>
              <a:t>Drop</a:t>
            </a:r>
            <a:r>
              <a:rPr lang="en-GB" sz="2200"/>
              <a:t>p</a:t>
            </a:r>
            <a:r>
              <a:rPr lang="en-FI" sz="2200"/>
              <a:t>ing collerated features and doing inference , the features that most positively influenced the price were:</a:t>
            </a:r>
          </a:p>
          <a:p>
            <a:pPr lvl="2"/>
            <a:r>
              <a:rPr lang="en-FI" sz="2200"/>
              <a:t>Sqft_above- the area above the basement</a:t>
            </a:r>
          </a:p>
          <a:p>
            <a:pPr lvl="2"/>
            <a:r>
              <a:rPr lang="en-FI" sz="2200"/>
              <a:t>grade</a:t>
            </a:r>
          </a:p>
          <a:p>
            <a:pPr lvl="2"/>
            <a:r>
              <a:rPr lang="en-FI" sz="2200"/>
              <a:t>House Location(latitude)</a:t>
            </a:r>
          </a:p>
          <a:p>
            <a:pPr lvl="2"/>
            <a:r>
              <a:rPr lang="en-FI" sz="2200"/>
              <a:t>waterfront</a:t>
            </a:r>
          </a:p>
          <a:p>
            <a:pPr lvl="2"/>
            <a:r>
              <a:rPr lang="en-GB" sz="2200"/>
              <a:t>S</a:t>
            </a:r>
            <a:r>
              <a:rPr lang="en-FI" sz="2200"/>
              <a:t>qft_basement( size of the basement)</a:t>
            </a:r>
          </a:p>
          <a:p>
            <a:r>
              <a:rPr lang="en-FI" sz="2200"/>
              <a:t>The features that most negatively influenced the price were:</a:t>
            </a:r>
          </a:p>
          <a:p>
            <a:pPr lvl="2"/>
            <a:r>
              <a:rPr lang="en-FI" sz="2200"/>
              <a:t>Number of bedrooms</a:t>
            </a:r>
          </a:p>
          <a:p>
            <a:pPr lvl="2"/>
            <a:r>
              <a:rPr lang="en-FI" sz="2200"/>
              <a:t>Year the house was built</a:t>
            </a:r>
          </a:p>
          <a:p>
            <a:pPr marL="914400" lvl="2" indent="0">
              <a:buNone/>
            </a:pPr>
            <a:endParaRPr lang="en-FI" sz="2200"/>
          </a:p>
        </p:txBody>
      </p:sp>
    </p:spTree>
    <p:extLst>
      <p:ext uri="{BB962C8B-B14F-4D97-AF65-F5344CB8AC3E}">
        <p14:creationId xmlns:p14="http://schemas.microsoft.com/office/powerpoint/2010/main" val="391280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A9AEF-31DB-76C0-77A8-54DE34FAC95B}"/>
              </a:ext>
            </a:extLst>
          </p:cNvPr>
          <p:cNvSpPr>
            <a:spLocks noGrp="1"/>
          </p:cNvSpPr>
          <p:nvPr>
            <p:ph type="title"/>
          </p:nvPr>
        </p:nvSpPr>
        <p:spPr>
          <a:xfrm>
            <a:off x="838200" y="1195697"/>
            <a:ext cx="3200400" cy="4238118"/>
          </a:xfrm>
        </p:spPr>
        <p:txBody>
          <a:bodyPr>
            <a:normAutofit/>
          </a:bodyPr>
          <a:lstStyle/>
          <a:p>
            <a:r>
              <a:rPr lang="en-FI" sz="3100">
                <a:solidFill>
                  <a:schemeClr val="bg1"/>
                </a:solidFill>
              </a:rPr>
              <a:t>Recommendations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20" name="Content Placeholder 2">
            <a:extLst>
              <a:ext uri="{FF2B5EF4-FFF2-40B4-BE49-F238E27FC236}">
                <a16:creationId xmlns:a16="http://schemas.microsoft.com/office/drawing/2014/main" id="{348A62EF-4C51-4BFA-FC53-00D0B05D8842}"/>
              </a:ext>
            </a:extLst>
          </p:cNvPr>
          <p:cNvGraphicFramePr>
            <a:graphicFrameLocks noGrp="1"/>
          </p:cNvGraphicFramePr>
          <p:nvPr>
            <p:ph idx="1"/>
            <p:extLst>
              <p:ext uri="{D42A27DB-BD31-4B8C-83A1-F6EECF244321}">
                <p14:modId xmlns:p14="http://schemas.microsoft.com/office/powerpoint/2010/main" val="325610262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6102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AF634-06B0-8EBD-12E9-C9849F09A79D}"/>
              </a:ext>
            </a:extLst>
          </p:cNvPr>
          <p:cNvSpPr>
            <a:spLocks noGrp="1"/>
          </p:cNvSpPr>
          <p:nvPr>
            <p:ph type="title"/>
          </p:nvPr>
        </p:nvSpPr>
        <p:spPr>
          <a:xfrm>
            <a:off x="1156851" y="637762"/>
            <a:ext cx="9888496" cy="900131"/>
          </a:xfrm>
        </p:spPr>
        <p:txBody>
          <a:bodyPr anchor="t">
            <a:normAutofit/>
          </a:bodyPr>
          <a:lstStyle/>
          <a:p>
            <a:r>
              <a:rPr lang="en-FI" sz="4000">
                <a:solidFill>
                  <a:schemeClr val="bg1"/>
                </a:solidFill>
              </a:rPr>
              <a:t>More analysis that can be done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0C14A9-9136-15BE-8758-B62FBBC6E3B4}"/>
              </a:ext>
            </a:extLst>
          </p:cNvPr>
          <p:cNvSpPr>
            <a:spLocks noGrp="1"/>
          </p:cNvSpPr>
          <p:nvPr>
            <p:ph idx="1"/>
          </p:nvPr>
        </p:nvSpPr>
        <p:spPr>
          <a:xfrm>
            <a:off x="1155548" y="2217343"/>
            <a:ext cx="9880893" cy="3959619"/>
          </a:xfrm>
        </p:spPr>
        <p:txBody>
          <a:bodyPr>
            <a:normAutofit/>
          </a:bodyPr>
          <a:lstStyle/>
          <a:p>
            <a:r>
              <a:rPr lang="en-FI" sz="2400" dirty="0"/>
              <a:t>Perform more </a:t>
            </a:r>
            <a:r>
              <a:rPr lang="en-FI" sz="2400" dirty="0" err="1"/>
              <a:t>resea</a:t>
            </a:r>
            <a:r>
              <a:rPr lang="en-GB" sz="2400" dirty="0"/>
              <a:t>r</a:t>
            </a:r>
            <a:r>
              <a:rPr lang="en-FI" sz="2400" dirty="0" err="1"/>
              <a:t>ch</a:t>
            </a:r>
            <a:r>
              <a:rPr lang="en-FI" sz="2400" dirty="0"/>
              <a:t> why the price of the houses that have 3 floors dip</a:t>
            </a:r>
          </a:p>
          <a:p>
            <a:r>
              <a:rPr lang="en-FI" sz="2400" dirty="0"/>
              <a:t>Why the grade for cheaper houses that have a waterfront is lower than those without</a:t>
            </a:r>
          </a:p>
          <a:p>
            <a:r>
              <a:rPr lang="en-FI" sz="2400"/>
              <a:t>How significantly location </a:t>
            </a:r>
            <a:r>
              <a:rPr lang="en-FI" sz="2400" dirty="0"/>
              <a:t>affects the price of  house</a:t>
            </a:r>
          </a:p>
          <a:p>
            <a:endParaRPr lang="en-FI" sz="2400" dirty="0"/>
          </a:p>
        </p:txBody>
      </p:sp>
    </p:spTree>
    <p:extLst>
      <p:ext uri="{BB962C8B-B14F-4D97-AF65-F5344CB8AC3E}">
        <p14:creationId xmlns:p14="http://schemas.microsoft.com/office/powerpoint/2010/main" val="371640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EDB61-E2CA-C446-282A-15DED2C9FA7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House grading vs price</a:t>
            </a:r>
          </a:p>
        </p:txBody>
      </p:sp>
      <p:pic>
        <p:nvPicPr>
          <p:cNvPr id="7" name="Content Placeholder 6" descr="A picture containing chart&#10;&#10;Description automatically generated">
            <a:extLst>
              <a:ext uri="{FF2B5EF4-FFF2-40B4-BE49-F238E27FC236}">
                <a16:creationId xmlns:a16="http://schemas.microsoft.com/office/drawing/2014/main" id="{F1DE6AC0-A945-7A93-6183-19F75D8A7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91312"/>
            <a:ext cx="10905066" cy="4362028"/>
          </a:xfrm>
          <a:prstGeom prst="rect">
            <a:avLst/>
          </a:prstGeom>
        </p:spPr>
      </p:pic>
    </p:spTree>
    <p:extLst>
      <p:ext uri="{BB962C8B-B14F-4D97-AF65-F5344CB8AC3E}">
        <p14:creationId xmlns:p14="http://schemas.microsoft.com/office/powerpoint/2010/main" val="417816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3BE82-2B19-7015-B247-060567B9DD4D}"/>
              </a:ext>
            </a:extLst>
          </p:cNvPr>
          <p:cNvSpPr>
            <a:spLocks noGrp="1"/>
          </p:cNvSpPr>
          <p:nvPr>
            <p:ph type="title"/>
          </p:nvPr>
        </p:nvSpPr>
        <p:spPr>
          <a:xfrm>
            <a:off x="838200" y="365125"/>
            <a:ext cx="10515600" cy="1325563"/>
          </a:xfrm>
        </p:spPr>
        <p:txBody>
          <a:bodyPr>
            <a:normAutofit/>
          </a:bodyPr>
          <a:lstStyle/>
          <a:p>
            <a:r>
              <a:rPr lang="en-FI" sz="5400" dirty="0"/>
              <a:t>From the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467D196C-8389-28EB-C771-8D07ED6F6467}"/>
              </a:ext>
            </a:extLst>
          </p:cNvPr>
          <p:cNvSpPr>
            <a:spLocks noGrp="1"/>
          </p:cNvSpPr>
          <p:nvPr>
            <p:ph idx="1"/>
          </p:nvPr>
        </p:nvSpPr>
        <p:spPr>
          <a:xfrm>
            <a:off x="838200" y="1929384"/>
            <a:ext cx="10515600" cy="4251960"/>
          </a:xfrm>
        </p:spPr>
        <p:txBody>
          <a:bodyPr>
            <a:normAutofit/>
          </a:bodyPr>
          <a:lstStyle/>
          <a:p>
            <a:r>
              <a:rPr lang="en-FI" sz="2200"/>
              <a:t>It showed that overall there was an increase in price as the house grading increased . </a:t>
            </a:r>
          </a:p>
          <a:p>
            <a:r>
              <a:rPr lang="en-FI" sz="2200"/>
              <a:t>However, for cheaper houses (price &lt;540,000),t</a:t>
            </a:r>
            <a:r>
              <a:rPr lang="en-GB" sz="2200"/>
              <a:t>here was a consistent increase in price  from grade 4 onwards upto grade 10. Its surprising that the price fell again at grade 11 and also </a:t>
            </a:r>
            <a:r>
              <a:rPr lang="en-FI" sz="2200"/>
              <a:t>the price </a:t>
            </a:r>
            <a:r>
              <a:rPr lang="en-GB" sz="2200"/>
              <a:t>was higher at grade 3 than 4 or 5.</a:t>
            </a:r>
          </a:p>
          <a:p>
            <a:r>
              <a:rPr lang="en-FI" sz="2200"/>
              <a:t>F</a:t>
            </a:r>
            <a:r>
              <a:rPr lang="en-GB" sz="2200"/>
              <a:t>or the expensive </a:t>
            </a:r>
            <a:r>
              <a:rPr lang="en-FI" sz="2200"/>
              <a:t>houses(price &gt;=540,000)</a:t>
            </a:r>
            <a:r>
              <a:rPr lang="en-GB" sz="2200"/>
              <a:t>, the change </a:t>
            </a:r>
            <a:r>
              <a:rPr lang="en-FI" sz="2200"/>
              <a:t>in price is quite subtle </a:t>
            </a:r>
            <a:r>
              <a:rPr lang="en-GB" sz="2200"/>
              <a:t>at first but start</a:t>
            </a:r>
            <a:r>
              <a:rPr lang="en-FI" sz="2200"/>
              <a:t>s</a:t>
            </a:r>
            <a:r>
              <a:rPr lang="en-GB" sz="2200"/>
              <a:t> rising by huge margins from grade 9</a:t>
            </a:r>
          </a:p>
          <a:p>
            <a:r>
              <a:rPr lang="en-FI" sz="2200"/>
              <a:t>Point to note is that</a:t>
            </a:r>
            <a:r>
              <a:rPr lang="en-GB" sz="2200"/>
              <a:t> expensive houses grade starts at 5 and goes all the way to 13,</a:t>
            </a:r>
            <a:r>
              <a:rPr lang="en-FI" sz="2200"/>
              <a:t>while cheaper ones are from 3 to 11.It </a:t>
            </a:r>
            <a:r>
              <a:rPr lang="en-GB" sz="2200"/>
              <a:t>could be one of the reasons why the</a:t>
            </a:r>
            <a:r>
              <a:rPr lang="en-FI" sz="2200"/>
              <a:t> expensive ones</a:t>
            </a:r>
            <a:r>
              <a:rPr lang="en-GB" sz="2200"/>
              <a:t> are more expensive</a:t>
            </a:r>
            <a:endParaRPr lang="en-FI" sz="2200"/>
          </a:p>
          <a:p>
            <a:pPr marL="0" indent="0">
              <a:buNone/>
            </a:pPr>
            <a:endParaRPr lang="en-FI" sz="2200"/>
          </a:p>
        </p:txBody>
      </p:sp>
    </p:spTree>
    <p:extLst>
      <p:ext uri="{BB962C8B-B14F-4D97-AF65-F5344CB8AC3E}">
        <p14:creationId xmlns:p14="http://schemas.microsoft.com/office/powerpoint/2010/main" val="15407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98234-E383-B516-F523-136B7BA8B27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Condition of the house vs price</a:t>
            </a:r>
          </a:p>
        </p:txBody>
      </p:sp>
      <p:pic>
        <p:nvPicPr>
          <p:cNvPr id="5" name="Content Placeholder 4" descr="Chart, bar chart&#10;&#10;Description automatically generated">
            <a:extLst>
              <a:ext uri="{FF2B5EF4-FFF2-40B4-BE49-F238E27FC236}">
                <a16:creationId xmlns:a16="http://schemas.microsoft.com/office/drawing/2014/main" id="{818DA841-BF14-9318-763A-5A5435B18E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91312"/>
            <a:ext cx="10905066" cy="4362028"/>
          </a:xfrm>
          <a:prstGeom prst="rect">
            <a:avLst/>
          </a:prstGeom>
        </p:spPr>
      </p:pic>
    </p:spTree>
    <p:extLst>
      <p:ext uri="{BB962C8B-B14F-4D97-AF65-F5344CB8AC3E}">
        <p14:creationId xmlns:p14="http://schemas.microsoft.com/office/powerpoint/2010/main" val="265777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6C98256-8F3C-CEEA-F40F-72820996CB36}"/>
              </a:ext>
            </a:extLst>
          </p:cNvPr>
          <p:cNvSpPr>
            <a:spLocks noGrp="1"/>
          </p:cNvSpPr>
          <p:nvPr>
            <p:ph type="title"/>
          </p:nvPr>
        </p:nvSpPr>
        <p:spPr>
          <a:xfrm>
            <a:off x="838200" y="365125"/>
            <a:ext cx="10515600" cy="1325563"/>
          </a:xfrm>
        </p:spPr>
        <p:txBody>
          <a:bodyPr>
            <a:normAutofit/>
          </a:bodyPr>
          <a:lstStyle/>
          <a:p>
            <a:r>
              <a:rPr lang="en-FI" sz="5400"/>
              <a:t>Condition vs price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49F5CA-2F8D-57F4-5F72-9DE57D047F4A}"/>
              </a:ext>
            </a:extLst>
          </p:cNvPr>
          <p:cNvSpPr>
            <a:spLocks noGrp="1"/>
          </p:cNvSpPr>
          <p:nvPr>
            <p:ph idx="1"/>
          </p:nvPr>
        </p:nvSpPr>
        <p:spPr>
          <a:xfrm>
            <a:off x="838200" y="1929384"/>
            <a:ext cx="10515600" cy="4251960"/>
          </a:xfrm>
        </p:spPr>
        <p:txBody>
          <a:bodyPr>
            <a:normAutofit/>
          </a:bodyPr>
          <a:lstStyle/>
          <a:p>
            <a:r>
              <a:rPr lang="en-FI" dirty="0"/>
              <a:t>Overall, good condition equals good prices</a:t>
            </a:r>
          </a:p>
          <a:p>
            <a:r>
              <a:rPr lang="en-GB" dirty="0"/>
              <a:t>For cheaper houses,</a:t>
            </a:r>
            <a:r>
              <a:rPr lang="en-FI" dirty="0"/>
              <a:t> </a:t>
            </a:r>
            <a:r>
              <a:rPr lang="en-GB" dirty="0"/>
              <a:t>condition 1 and 2 don't fetch good prices. But from 3 onwards, the prices vary just by a bit.</a:t>
            </a:r>
            <a:endParaRPr lang="en-FI" dirty="0"/>
          </a:p>
          <a:p>
            <a:r>
              <a:rPr lang="en-FI" dirty="0"/>
              <a:t>For</a:t>
            </a:r>
            <a:r>
              <a:rPr lang="en-GB" dirty="0"/>
              <a:t> the expensive ones, the relationship is quite mixed. Although houses with condition 5 fetch the better prices, the other conditions are also not far off. It could be that there are just subtle changes in the house based on those conditions, that is, the difference in the way the houses look is not so huge for the different conditions</a:t>
            </a:r>
            <a:endParaRPr lang="en-FI" dirty="0"/>
          </a:p>
          <a:p>
            <a:pPr marL="0" indent="0">
              <a:buNone/>
            </a:pPr>
            <a:endParaRPr lang="en-FI" sz="2200" dirty="0"/>
          </a:p>
        </p:txBody>
      </p:sp>
    </p:spTree>
    <p:extLst>
      <p:ext uri="{BB962C8B-B14F-4D97-AF65-F5344CB8AC3E}">
        <p14:creationId xmlns:p14="http://schemas.microsoft.com/office/powerpoint/2010/main" val="152313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8AEB5-FE19-F4EF-4DC2-578300BA6BD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Number of floors vs price</a:t>
            </a:r>
          </a:p>
        </p:txBody>
      </p:sp>
      <p:pic>
        <p:nvPicPr>
          <p:cNvPr id="5" name="Content Placeholder 4" descr="Chart, bar chart&#10;&#10;Description automatically generated">
            <a:extLst>
              <a:ext uri="{FF2B5EF4-FFF2-40B4-BE49-F238E27FC236}">
                <a16:creationId xmlns:a16="http://schemas.microsoft.com/office/drawing/2014/main" id="{8AECC1BE-6CF0-4406-FF5A-33C298BA2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91312"/>
            <a:ext cx="10905066" cy="4362028"/>
          </a:xfrm>
          <a:prstGeom prst="rect">
            <a:avLst/>
          </a:prstGeom>
        </p:spPr>
      </p:pic>
    </p:spTree>
    <p:extLst>
      <p:ext uri="{BB962C8B-B14F-4D97-AF65-F5344CB8AC3E}">
        <p14:creationId xmlns:p14="http://schemas.microsoft.com/office/powerpoint/2010/main" val="67038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A8386-AD49-41A1-3C15-9944955C0825}"/>
              </a:ext>
            </a:extLst>
          </p:cNvPr>
          <p:cNvSpPr>
            <a:spLocks noGrp="1"/>
          </p:cNvSpPr>
          <p:nvPr>
            <p:ph type="title"/>
          </p:nvPr>
        </p:nvSpPr>
        <p:spPr>
          <a:xfrm>
            <a:off x="838200" y="365125"/>
            <a:ext cx="10515600" cy="1325563"/>
          </a:xfrm>
        </p:spPr>
        <p:txBody>
          <a:bodyPr>
            <a:normAutofit/>
          </a:bodyPr>
          <a:lstStyle/>
          <a:p>
            <a:r>
              <a:rPr lang="en-GB" sz="5400" dirty="0"/>
              <a:t>P</a:t>
            </a:r>
            <a:r>
              <a:rPr lang="en-FI" sz="5400" dirty="0"/>
              <a:t>rice given number of floors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0DDFFE-2996-55BD-9139-E1A6869555E5}"/>
              </a:ext>
            </a:extLst>
          </p:cNvPr>
          <p:cNvSpPr>
            <a:spLocks noGrp="1"/>
          </p:cNvSpPr>
          <p:nvPr>
            <p:ph idx="1"/>
          </p:nvPr>
        </p:nvSpPr>
        <p:spPr>
          <a:xfrm>
            <a:off x="838200" y="1929384"/>
            <a:ext cx="10515600" cy="4251960"/>
          </a:xfrm>
        </p:spPr>
        <p:txBody>
          <a:bodyPr>
            <a:normAutofit/>
          </a:bodyPr>
          <a:lstStyle/>
          <a:p>
            <a:r>
              <a:rPr lang="en-FI" sz="3200" dirty="0"/>
              <a:t>For some reason, the price for both the cheaper and expensive houses falls when the house has 3 floors, but it otherwise increases as the number of floors increase</a:t>
            </a:r>
          </a:p>
        </p:txBody>
      </p:sp>
    </p:spTree>
    <p:extLst>
      <p:ext uri="{BB962C8B-B14F-4D97-AF65-F5344CB8AC3E}">
        <p14:creationId xmlns:p14="http://schemas.microsoft.com/office/powerpoint/2010/main" val="428812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571E2-482B-F368-C29F-E6BC03783586}"/>
              </a:ext>
            </a:extLst>
          </p:cNvPr>
          <p:cNvSpPr>
            <a:spLocks noGrp="1"/>
          </p:cNvSpPr>
          <p:nvPr>
            <p:ph type="title"/>
          </p:nvPr>
        </p:nvSpPr>
        <p:spPr>
          <a:xfrm>
            <a:off x="838200" y="585216"/>
            <a:ext cx="10515600" cy="1325563"/>
          </a:xfrm>
        </p:spPr>
        <p:txBody>
          <a:bodyPr>
            <a:normAutofit/>
          </a:bodyPr>
          <a:lstStyle/>
          <a:p>
            <a:r>
              <a:rPr lang="en-FI">
                <a:solidFill>
                  <a:schemeClr val="bg1"/>
                </a:solidFill>
              </a:rPr>
              <a:t>Presence of a waterfront </a:t>
            </a:r>
          </a:p>
        </p:txBody>
      </p:sp>
      <p:pic>
        <p:nvPicPr>
          <p:cNvPr id="5" name="Content Placeholder 4" descr="Logo, bar chart&#10;&#10;Description automatically generated">
            <a:extLst>
              <a:ext uri="{FF2B5EF4-FFF2-40B4-BE49-F238E27FC236}">
                <a16:creationId xmlns:a16="http://schemas.microsoft.com/office/drawing/2014/main" id="{FBAEC71B-EAE0-3832-0BC6-8CA3118B0F7E}"/>
              </a:ext>
            </a:extLst>
          </p:cNvPr>
          <p:cNvPicPr>
            <a:picLocks noChangeAspect="1"/>
          </p:cNvPicPr>
          <p:nvPr/>
        </p:nvPicPr>
        <p:blipFill rotWithShape="1">
          <a:blip r:embed="rId2">
            <a:extLst>
              <a:ext uri="{28A0092B-C50C-407E-A947-70E740481C1C}">
                <a14:useLocalDpi xmlns:a14="http://schemas.microsoft.com/office/drawing/2010/main" val="0"/>
              </a:ext>
            </a:extLst>
          </a:blip>
          <a:srcRect l="6529" r="2744"/>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9C05A211-CCD6-F881-12F1-3422B143AAE4}"/>
              </a:ext>
            </a:extLst>
          </p:cNvPr>
          <p:cNvSpPr>
            <a:spLocks noGrp="1"/>
          </p:cNvSpPr>
          <p:nvPr>
            <p:ph idx="1"/>
          </p:nvPr>
        </p:nvSpPr>
        <p:spPr>
          <a:xfrm>
            <a:off x="7546848" y="2516777"/>
            <a:ext cx="3803904" cy="3660185"/>
          </a:xfrm>
        </p:spPr>
        <p:txBody>
          <a:bodyPr anchor="ctr">
            <a:normAutofit/>
          </a:bodyPr>
          <a:lstStyle/>
          <a:p>
            <a:r>
              <a:rPr lang="en-FI" sz="2200" dirty="0"/>
              <a:t>Surprisingly, cheaper houses that had a waterfront had lower grade</a:t>
            </a:r>
          </a:p>
          <a:p>
            <a:r>
              <a:rPr lang="en-FI" sz="2200" dirty="0"/>
              <a:t> It was opposite for the more expensive houses</a:t>
            </a:r>
            <a:endParaRPr lang="en-US" sz="2200" dirty="0"/>
          </a:p>
        </p:txBody>
      </p:sp>
    </p:spTree>
    <p:extLst>
      <p:ext uri="{BB962C8B-B14F-4D97-AF65-F5344CB8AC3E}">
        <p14:creationId xmlns:p14="http://schemas.microsoft.com/office/powerpoint/2010/main" val="416734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8CE5C-7D90-A45C-3530-DD9B0EF41C13}"/>
              </a:ext>
            </a:extLst>
          </p:cNvPr>
          <p:cNvSpPr>
            <a:spLocks noGrp="1"/>
          </p:cNvSpPr>
          <p:nvPr>
            <p:ph type="title"/>
          </p:nvPr>
        </p:nvSpPr>
        <p:spPr>
          <a:xfrm>
            <a:off x="838200" y="585216"/>
            <a:ext cx="10515600" cy="1325563"/>
          </a:xfrm>
        </p:spPr>
        <p:txBody>
          <a:bodyPr>
            <a:normAutofit/>
          </a:bodyPr>
          <a:lstStyle/>
          <a:p>
            <a:r>
              <a:rPr lang="en-FI">
                <a:solidFill>
                  <a:schemeClr val="bg1"/>
                </a:solidFill>
              </a:rPr>
              <a:t>Waterfront vs Price</a:t>
            </a:r>
          </a:p>
        </p:txBody>
      </p:sp>
      <p:pic>
        <p:nvPicPr>
          <p:cNvPr id="5" name="Content Placeholder 4" descr="Chart, bar chart&#10;&#10;Description automatically generated">
            <a:extLst>
              <a:ext uri="{FF2B5EF4-FFF2-40B4-BE49-F238E27FC236}">
                <a16:creationId xmlns:a16="http://schemas.microsoft.com/office/drawing/2014/main" id="{B49E3F65-7A22-0DF0-5071-3E2A1DC3C077}"/>
              </a:ext>
            </a:extLst>
          </p:cNvPr>
          <p:cNvPicPr>
            <a:picLocks noChangeAspect="1"/>
          </p:cNvPicPr>
          <p:nvPr/>
        </p:nvPicPr>
        <p:blipFill rotWithShape="1">
          <a:blip r:embed="rId2">
            <a:extLst>
              <a:ext uri="{28A0092B-C50C-407E-A947-70E740481C1C}">
                <a14:useLocalDpi xmlns:a14="http://schemas.microsoft.com/office/drawing/2010/main" val="0"/>
              </a:ext>
            </a:extLst>
          </a:blip>
          <a:srcRect l="5300" r="3973"/>
          <a:stretch/>
        </p:blipFill>
        <p:spPr>
          <a:xfrm>
            <a:off x="841248" y="2516777"/>
            <a:ext cx="6236208" cy="3660185"/>
          </a:xfrm>
          <a:prstGeom prst="rect">
            <a:avLst/>
          </a:prstGeom>
        </p:spPr>
      </p:pic>
      <p:sp>
        <p:nvSpPr>
          <p:cNvPr id="28" name="Content Placeholder 8">
            <a:extLst>
              <a:ext uri="{FF2B5EF4-FFF2-40B4-BE49-F238E27FC236}">
                <a16:creationId xmlns:a16="http://schemas.microsoft.com/office/drawing/2014/main" id="{B9DEED15-4C01-3214-C2EA-C9F990C11519}"/>
              </a:ext>
            </a:extLst>
          </p:cNvPr>
          <p:cNvSpPr>
            <a:spLocks noGrp="1"/>
          </p:cNvSpPr>
          <p:nvPr>
            <p:ph idx="1"/>
          </p:nvPr>
        </p:nvSpPr>
        <p:spPr>
          <a:xfrm>
            <a:off x="7546848" y="2516777"/>
            <a:ext cx="3803904" cy="3660185"/>
          </a:xfrm>
        </p:spPr>
        <p:txBody>
          <a:bodyPr anchor="ctr">
            <a:normAutofit/>
          </a:bodyPr>
          <a:lstStyle/>
          <a:p>
            <a:pPr marL="0" indent="0">
              <a:buNone/>
            </a:pPr>
            <a:r>
              <a:rPr lang="en-FI" sz="2200" dirty="0"/>
              <a:t>However, presence of a waterfront showed better price. Its more prominent for the expensive houses though</a:t>
            </a:r>
            <a:endParaRPr lang="en-US" sz="2200" dirty="0"/>
          </a:p>
        </p:txBody>
      </p:sp>
    </p:spTree>
    <p:extLst>
      <p:ext uri="{BB962C8B-B14F-4D97-AF65-F5344CB8AC3E}">
        <p14:creationId xmlns:p14="http://schemas.microsoft.com/office/powerpoint/2010/main" val="2033589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710</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Congenial Light</vt:lpstr>
      <vt:lpstr>Office Theme</vt:lpstr>
      <vt:lpstr>KING COUNTY HOUSE SALE ANALYSIS</vt:lpstr>
      <vt:lpstr>House grading vs price</vt:lpstr>
      <vt:lpstr>From the analysis:</vt:lpstr>
      <vt:lpstr>Condition of the house vs price</vt:lpstr>
      <vt:lpstr>Condition vs price</vt:lpstr>
      <vt:lpstr>Number of floors vs price</vt:lpstr>
      <vt:lpstr>Price given number of floors</vt:lpstr>
      <vt:lpstr>Presence of a waterfront </vt:lpstr>
      <vt:lpstr>Waterfront vs Price</vt:lpstr>
      <vt:lpstr>Area of house vs price</vt:lpstr>
      <vt:lpstr>Renovations vs price</vt:lpstr>
      <vt:lpstr>Older house(&gt;12 yrs) vs newer houses price</vt:lpstr>
      <vt:lpstr>Grading for newer vs older houses</vt:lpstr>
      <vt:lpstr>Statistical inference</vt:lpstr>
      <vt:lpstr>Recommendations</vt:lpstr>
      <vt:lpstr>More analysis that can be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HOUSE SALE ANALYSIS</dc:title>
  <dc:creator>cgw wanjiku</dc:creator>
  <cp:lastModifiedBy>cgw wanjiku</cp:lastModifiedBy>
  <cp:revision>6</cp:revision>
  <dcterms:created xsi:type="dcterms:W3CDTF">2022-06-30T13:27:25Z</dcterms:created>
  <dcterms:modified xsi:type="dcterms:W3CDTF">2022-07-02T07:03:48Z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2022-06-30T13:27:25Z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577a2f0b-43b0-41d0-8a7d-a72d8705a303</vt:lpwstr>
  </property>
  <property fmtid="{D5CDD505-2E9C-101B-9397-08002B2CF9AE}" pid="7" name="MSIP_Label_defa4170-0d19-0005-0004-bc88714345d2_ActionId">
    <vt:lpwstr>4880caa5-5e2d-4435-87a6-92846f2d5def</vt:lpwstr>
  </property>
  <property fmtid="{D5CDD505-2E9C-101B-9397-08002B2CF9AE}" pid="8" name="MSIP_Label_defa4170-0d19-0005-0004-bc88714345d2_ContentBits">
    <vt:lpwstr>0</vt:lpwstr>
  </property>
</Properties>
</file>