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68" r:id="rId6"/>
    <p:sldId id="260" r:id="rId7"/>
    <p:sldId id="263" r:id="rId8"/>
    <p:sldId id="261" r:id="rId9"/>
    <p:sldId id="262" r:id="rId10"/>
    <p:sldId id="266" r:id="rId11"/>
    <p:sldId id="264" r:id="rId12"/>
    <p:sldId id="269" r:id="rId13"/>
    <p:sldId id="267" r:id="rId14"/>
    <p:sldId id="270" r:id="rId15"/>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EEE1-1E37-248D-98D6-ADE96F454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8CFC80A9-DE04-7FA9-A743-52FBF30CCA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E9B27F7F-5EF1-12C5-01F5-E8CED787E837}"/>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1C5AE3AE-DD3A-1E12-1793-70D748D7ED2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7C3D1E1-2ED3-52DD-94DD-3DABE0EDA42E}"/>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41845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067B-DB50-D2E4-997C-4E6D862A00EA}"/>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8F6BDDCC-05FA-3B94-7E9A-037EB8B123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7640B200-EDA7-F12C-9812-367A9076480B}"/>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32BD8A68-0CD8-3BDB-5A02-0DD3F921D9B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3CFAD72-4531-DA8F-95B7-8543F9D7A2E3}"/>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221519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BC59D-7A25-45A4-CDBA-43CD42FD1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5475B6CA-7E71-018F-38AC-5C03C0E75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60EDDE66-CCB4-ADAD-5F9F-B825DD5AE223}"/>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2ACF42C1-B1CD-DF66-326B-DDEE589F244E}"/>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59147312-8A1E-4D0B-237C-5B5DA56B5E08}"/>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122480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B54-B3B9-86F0-D920-DD2834D62430}"/>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B500F964-5229-02E5-21BE-A787B748F7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51181895-26BB-37FE-1C6F-BF6FE06F3AE0}"/>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B7074305-4B0D-2B3A-B0BB-0EA2D8E14C69}"/>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FA1744AB-B056-6687-44BE-0CB050158F7B}"/>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73102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FAA3-419D-4594-71D8-6D881CF5C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5E4BBECB-39AE-9D99-A53C-76598BA7A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7D4CD-C7B3-17D6-0B85-F258792EA056}"/>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22AEACA1-C680-1CA2-FC5C-E3410A2D114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B287A85-8F3E-143C-8D8A-4F48DA9096F6}"/>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223179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639D-C657-3B52-B364-54658816F7F8}"/>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21003490-1E2E-6D7E-4537-3EED13474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3DB0534E-4F76-486B-8ED5-65DD5C564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DFDCA0DF-FA11-B05A-DA48-AAB8E3EEE412}"/>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6" name="Footer Placeholder 5">
            <a:extLst>
              <a:ext uri="{FF2B5EF4-FFF2-40B4-BE49-F238E27FC236}">
                <a16:creationId xmlns:a16="http://schemas.microsoft.com/office/drawing/2014/main" id="{F0F899BD-1BA2-9765-63DB-88C1821B352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BCB0E214-0AFC-E858-A6C9-A2857949CAF6}"/>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338344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0196-3467-E367-8189-634C56D39906}"/>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8DC426B0-1040-CB96-9E89-BF2D5089E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B8DDB-4F58-19E1-4E54-5B28C3E94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F7E9563F-494C-CC99-AF38-E9B473D4D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157DB-E241-B79A-6845-394662006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EE72B4FD-229F-1CBC-31D9-294BB9884B02}"/>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8" name="Footer Placeholder 7">
            <a:extLst>
              <a:ext uri="{FF2B5EF4-FFF2-40B4-BE49-F238E27FC236}">
                <a16:creationId xmlns:a16="http://schemas.microsoft.com/office/drawing/2014/main" id="{472ABD71-FB12-381A-B964-FF5ECED44391}"/>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F36342F9-7504-686B-481E-81295B88B491}"/>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13552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3E3D-379F-614B-990B-28D8EA83BE06}"/>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F3889388-0EA9-7956-A922-221F1373351E}"/>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4" name="Footer Placeholder 3">
            <a:extLst>
              <a:ext uri="{FF2B5EF4-FFF2-40B4-BE49-F238E27FC236}">
                <a16:creationId xmlns:a16="http://schemas.microsoft.com/office/drawing/2014/main" id="{172605AF-F412-AFCA-245A-CC3A8001E5A4}"/>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753C7C46-D14B-DAE2-464A-1ACBC13F3AE9}"/>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227749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7E89A-7D2C-B507-D3C1-412441FA6F6F}"/>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3" name="Footer Placeholder 2">
            <a:extLst>
              <a:ext uri="{FF2B5EF4-FFF2-40B4-BE49-F238E27FC236}">
                <a16:creationId xmlns:a16="http://schemas.microsoft.com/office/drawing/2014/main" id="{E6810E31-E551-3C20-16EE-863D23697B4E}"/>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2307CF6E-C918-D234-907D-96C5EE193A82}"/>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10032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78B2-A905-7A6E-8920-CE221E4BF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24D9B0BA-1CB3-9075-CBB4-DB6EE8D25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9A9237E8-D32E-2E5E-B440-0D82DC9D9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21C7-D6FD-973A-92C4-ECA2ACB70901}"/>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6" name="Footer Placeholder 5">
            <a:extLst>
              <a:ext uri="{FF2B5EF4-FFF2-40B4-BE49-F238E27FC236}">
                <a16:creationId xmlns:a16="http://schemas.microsoft.com/office/drawing/2014/main" id="{0BBC75CE-956B-6F65-0299-698FA92C4B2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B39AF3E-BA16-8620-19A1-F51E0A0B4A83}"/>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101803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062-0FF3-7004-0113-7E70D482E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3BC5C82C-FBF1-426D-A7C7-64C1E0477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410F62B2-0119-5C4B-E956-AB7B20478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2A3E1-FBD4-ADD0-A14C-2F64B835A59C}"/>
              </a:ext>
            </a:extLst>
          </p:cNvPr>
          <p:cNvSpPr>
            <a:spLocks noGrp="1"/>
          </p:cNvSpPr>
          <p:nvPr>
            <p:ph type="dt" sz="half" idx="10"/>
          </p:nvPr>
        </p:nvSpPr>
        <p:spPr/>
        <p:txBody>
          <a:bodyPr/>
          <a:lstStyle/>
          <a:p>
            <a:fld id="{CE95C57C-09DA-4AFA-88D5-5BAAF3C53AA1}" type="datetimeFigureOut">
              <a:rPr lang="en-FI" smtClean="0"/>
              <a:t>29/07/2022</a:t>
            </a:fld>
            <a:endParaRPr lang="en-FI"/>
          </a:p>
        </p:txBody>
      </p:sp>
      <p:sp>
        <p:nvSpPr>
          <p:cNvPr id="6" name="Footer Placeholder 5">
            <a:extLst>
              <a:ext uri="{FF2B5EF4-FFF2-40B4-BE49-F238E27FC236}">
                <a16:creationId xmlns:a16="http://schemas.microsoft.com/office/drawing/2014/main" id="{33A55D47-DD81-096B-CA96-1BB1E5A55802}"/>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29B0D4DC-E170-CD7D-F479-CAAB59806815}"/>
              </a:ext>
            </a:extLst>
          </p:cNvPr>
          <p:cNvSpPr>
            <a:spLocks noGrp="1"/>
          </p:cNvSpPr>
          <p:nvPr>
            <p:ph type="sldNum" sz="quarter" idx="12"/>
          </p:nvPr>
        </p:nvSpPr>
        <p:spPr/>
        <p:txBody>
          <a:bodyPr/>
          <a:lstStyle/>
          <a:p>
            <a:fld id="{90BDCA48-3E59-4538-A135-4CF4B93B14AC}" type="slidenum">
              <a:rPr lang="en-FI" smtClean="0"/>
              <a:t>‹#›</a:t>
            </a:fld>
            <a:endParaRPr lang="en-FI"/>
          </a:p>
        </p:txBody>
      </p:sp>
    </p:spTree>
    <p:extLst>
      <p:ext uri="{BB962C8B-B14F-4D97-AF65-F5344CB8AC3E}">
        <p14:creationId xmlns:p14="http://schemas.microsoft.com/office/powerpoint/2010/main" val="303212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408EF-B0B8-C069-4703-F295A3E60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EEF6E88C-25A2-12CF-CBDC-DEF5D8DD5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A2952F0D-EEC0-1277-4D2C-AC90B213D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5C57C-09DA-4AFA-88D5-5BAAF3C53AA1}" type="datetimeFigureOut">
              <a:rPr lang="en-FI" smtClean="0"/>
              <a:t>29/07/2022</a:t>
            </a:fld>
            <a:endParaRPr lang="en-FI"/>
          </a:p>
        </p:txBody>
      </p:sp>
      <p:sp>
        <p:nvSpPr>
          <p:cNvPr id="5" name="Footer Placeholder 4">
            <a:extLst>
              <a:ext uri="{FF2B5EF4-FFF2-40B4-BE49-F238E27FC236}">
                <a16:creationId xmlns:a16="http://schemas.microsoft.com/office/drawing/2014/main" id="{F562C6A0-AAD3-A56E-46B3-8F72F0DF9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05E599E8-B0F5-62D1-9BB4-80A72E56E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DCA48-3E59-4538-A135-4CF4B93B14AC}" type="slidenum">
              <a:rPr lang="en-FI" smtClean="0"/>
              <a:t>‹#›</a:t>
            </a:fld>
            <a:endParaRPr lang="en-FI"/>
          </a:p>
        </p:txBody>
      </p:sp>
    </p:spTree>
    <p:extLst>
      <p:ext uri="{BB962C8B-B14F-4D97-AF65-F5344CB8AC3E}">
        <p14:creationId xmlns:p14="http://schemas.microsoft.com/office/powerpoint/2010/main" val="213955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charitygakuru@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pic>
        <p:nvPicPr>
          <p:cNvPr id="13" name="Picture 12" descr="A picture containing sky, outdoor, sunset, light&#10;&#10;Description automatically generated">
            <a:extLst>
              <a:ext uri="{FF2B5EF4-FFF2-40B4-BE49-F238E27FC236}">
                <a16:creationId xmlns:a16="http://schemas.microsoft.com/office/drawing/2014/main" id="{03F1EF89-A94E-5AAF-EC6F-AA73F483AAB6}"/>
              </a:ext>
            </a:extLst>
          </p:cNvPr>
          <p:cNvPicPr>
            <a:picLocks noChangeAspect="1"/>
          </p:cNvPicPr>
          <p:nvPr/>
        </p:nvPicPr>
        <p:blipFill rotWithShape="1">
          <a:blip r:embed="rId2">
            <a:extLst>
              <a:ext uri="{28A0092B-C50C-407E-A947-70E740481C1C}">
                <a14:useLocalDpi xmlns:a14="http://schemas.microsoft.com/office/drawing/2010/main" val="0"/>
              </a:ext>
            </a:extLst>
          </a:blip>
          <a:srcRect t="8938" r="-1" b="-1"/>
          <a:stretch/>
        </p:blipFill>
        <p:spPr>
          <a:xfrm>
            <a:off x="41116" y="10"/>
            <a:ext cx="12191675" cy="5856331"/>
          </a:xfrm>
          <a:custGeom>
            <a:avLst/>
            <a:gdLst/>
            <a:ahLst/>
            <a:cxnLst/>
            <a:rect l="l" t="t" r="r" b="b"/>
            <a:pathLst>
              <a:path w="12191695" h="5856341">
                <a:moveTo>
                  <a:pt x="0" y="0"/>
                </a:moveTo>
                <a:lnTo>
                  <a:pt x="12191695" y="0"/>
                </a:lnTo>
                <a:lnTo>
                  <a:pt x="12191695" y="243849"/>
                </a:lnTo>
                <a:lnTo>
                  <a:pt x="12191695" y="505121"/>
                </a:lnTo>
                <a:lnTo>
                  <a:pt x="12191695" y="723207"/>
                </a:lnTo>
                <a:lnTo>
                  <a:pt x="12191695" y="755828"/>
                </a:lnTo>
                <a:lnTo>
                  <a:pt x="12191695" y="1411868"/>
                </a:lnTo>
                <a:lnTo>
                  <a:pt x="12191695" y="1421034"/>
                </a:lnTo>
                <a:lnTo>
                  <a:pt x="12191695" y="1515206"/>
                </a:lnTo>
                <a:lnTo>
                  <a:pt x="12191695" y="2636151"/>
                </a:lnTo>
                <a:lnTo>
                  <a:pt x="12191695" y="4637890"/>
                </a:lnTo>
                <a:lnTo>
                  <a:pt x="12165034" y="4654499"/>
                </a:lnTo>
                <a:cubicBezTo>
                  <a:pt x="10850144" y="5425621"/>
                  <a:pt x="8470558" y="5856341"/>
                  <a:pt x="5753358" y="5856341"/>
                </a:cubicBezTo>
                <a:cubicBezTo>
                  <a:pt x="3357905" y="5856341"/>
                  <a:pt x="2231342" y="5159120"/>
                  <a:pt x="858976" y="4449211"/>
                </a:cubicBezTo>
                <a:cubicBezTo>
                  <a:pt x="609057" y="4319934"/>
                  <a:pt x="364243" y="4191839"/>
                  <a:pt x="137598" y="4061349"/>
                </a:cubicBezTo>
                <a:lnTo>
                  <a:pt x="0" y="3977450"/>
                </a:lnTo>
                <a:lnTo>
                  <a:pt x="0" y="2636151"/>
                </a:lnTo>
                <a:lnTo>
                  <a:pt x="0" y="1421034"/>
                </a:lnTo>
                <a:lnTo>
                  <a:pt x="0" y="1411868"/>
                </a:lnTo>
                <a:lnTo>
                  <a:pt x="0" y="1283685"/>
                </a:lnTo>
                <a:lnTo>
                  <a:pt x="0" y="755828"/>
                </a:lnTo>
                <a:lnTo>
                  <a:pt x="0" y="723207"/>
                </a:lnTo>
                <a:lnTo>
                  <a:pt x="0" y="505121"/>
                </a:lnTo>
                <a:lnTo>
                  <a:pt x="0" y="243849"/>
                </a:lnTo>
                <a:close/>
              </a:path>
            </a:pathLst>
          </a:custGeom>
        </p:spPr>
      </p:pic>
      <p:sp>
        <p:nvSpPr>
          <p:cNvPr id="40" name="Freeform: Shape 39">
            <a:extLst>
              <a:ext uri="{FF2B5EF4-FFF2-40B4-BE49-F238E27FC236}">
                <a16:creationId xmlns:a16="http://schemas.microsoft.com/office/drawing/2014/main" id="{C85F553D-483A-4D93-B429-9C1258836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3693" y="-1331662"/>
            <a:ext cx="2184309" cy="12191695"/>
          </a:xfrm>
          <a:custGeom>
            <a:avLst/>
            <a:gdLst>
              <a:gd name="connsiteX0" fmla="*/ 0 w 2184309"/>
              <a:gd name="connsiteY0" fmla="*/ 12191695 h 12191695"/>
              <a:gd name="connsiteX1" fmla="*/ 0 w 2184309"/>
              <a:gd name="connsiteY1" fmla="*/ 12191693 h 12191695"/>
              <a:gd name="connsiteX2" fmla="*/ 210774 w 2184309"/>
              <a:gd name="connsiteY2" fmla="*/ 12191693 h 12191695"/>
              <a:gd name="connsiteX3" fmla="*/ 292677 w 2184309"/>
              <a:gd name="connsiteY3" fmla="*/ 12054095 h 12191695"/>
              <a:gd name="connsiteX4" fmla="*/ 671310 w 2184309"/>
              <a:gd name="connsiteY4" fmla="*/ 11332717 h 12191695"/>
              <a:gd name="connsiteX5" fmla="*/ 2044957 w 2184309"/>
              <a:gd name="connsiteY5" fmla="*/ 6438336 h 12191695"/>
              <a:gd name="connsiteX6" fmla="*/ 871713 w 2184309"/>
              <a:gd name="connsiteY6" fmla="*/ 26659 h 12191695"/>
              <a:gd name="connsiteX7" fmla="*/ 855500 w 2184309"/>
              <a:gd name="connsiteY7" fmla="*/ 0 h 12191695"/>
              <a:gd name="connsiteX8" fmla="*/ 965858 w 2184309"/>
              <a:gd name="connsiteY8" fmla="*/ 0 h 12191695"/>
              <a:gd name="connsiteX9" fmla="*/ 982467 w 2184309"/>
              <a:gd name="connsiteY9" fmla="*/ 26661 h 12191695"/>
              <a:gd name="connsiteX10" fmla="*/ 2184309 w 2184309"/>
              <a:gd name="connsiteY10" fmla="*/ 6438338 h 12191695"/>
              <a:gd name="connsiteX11" fmla="*/ 777179 w 2184309"/>
              <a:gd name="connsiteY11" fmla="*/ 11332719 h 12191695"/>
              <a:gd name="connsiteX12" fmla="*/ 389317 w 2184309"/>
              <a:gd name="connsiteY12" fmla="*/ 12054097 h 12191695"/>
              <a:gd name="connsiteX13" fmla="*/ 305418 w 2184309"/>
              <a:gd name="connsiteY1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4309" h="12191695">
                <a:moveTo>
                  <a:pt x="0" y="12191695"/>
                </a:moveTo>
                <a:lnTo>
                  <a:pt x="0" y="12191693"/>
                </a:lnTo>
                <a:lnTo>
                  <a:pt x="210774" y="12191693"/>
                </a:lnTo>
                <a:lnTo>
                  <a:pt x="292677" y="12054095"/>
                </a:lnTo>
                <a:cubicBezTo>
                  <a:pt x="420062" y="11827450"/>
                  <a:pt x="545109" y="11582636"/>
                  <a:pt x="671310" y="11332717"/>
                </a:cubicBezTo>
                <a:cubicBezTo>
                  <a:pt x="1364326" y="9960351"/>
                  <a:pt x="2044957" y="8833788"/>
                  <a:pt x="2044957" y="6438336"/>
                </a:cubicBezTo>
                <a:cubicBezTo>
                  <a:pt x="2044957" y="3721135"/>
                  <a:pt x="1624486" y="1341549"/>
                  <a:pt x="871713" y="26659"/>
                </a:cubicBezTo>
                <a:lnTo>
                  <a:pt x="855500" y="0"/>
                </a:lnTo>
                <a:lnTo>
                  <a:pt x="965858" y="0"/>
                </a:lnTo>
                <a:lnTo>
                  <a:pt x="982467" y="26661"/>
                </a:lnTo>
                <a:cubicBezTo>
                  <a:pt x="1753589" y="1341551"/>
                  <a:pt x="2184309" y="3721137"/>
                  <a:pt x="2184309" y="6438338"/>
                </a:cubicBezTo>
                <a:cubicBezTo>
                  <a:pt x="2184309" y="8833790"/>
                  <a:pt x="1487088" y="9960353"/>
                  <a:pt x="777179" y="11332719"/>
                </a:cubicBezTo>
                <a:cubicBezTo>
                  <a:pt x="647902" y="11582638"/>
                  <a:pt x="519807" y="11827452"/>
                  <a:pt x="389317" y="12054097"/>
                </a:cubicBezTo>
                <a:lnTo>
                  <a:pt x="305418" y="1219169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46352"/>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08999"/>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TextBox 14">
            <a:extLst>
              <a:ext uri="{FF2B5EF4-FFF2-40B4-BE49-F238E27FC236}">
                <a16:creationId xmlns:a16="http://schemas.microsoft.com/office/drawing/2014/main" id="{770D38F0-6A2F-0407-1DD0-2CFE9C97A604}"/>
              </a:ext>
            </a:extLst>
          </p:cNvPr>
          <p:cNvSpPr txBox="1"/>
          <p:nvPr/>
        </p:nvSpPr>
        <p:spPr>
          <a:xfrm>
            <a:off x="1148746" y="5622333"/>
            <a:ext cx="9541101" cy="769441"/>
          </a:xfrm>
          <a:prstGeom prst="rect">
            <a:avLst/>
          </a:prstGeom>
          <a:noFill/>
        </p:spPr>
        <p:txBody>
          <a:bodyPr wrap="square" rtlCol="0">
            <a:spAutoFit/>
          </a:bodyPr>
          <a:lstStyle/>
          <a:p>
            <a:r>
              <a:rPr lang="en-FI" sz="3600" dirty="0"/>
              <a:t>        </a:t>
            </a:r>
            <a:r>
              <a:rPr lang="en-FI" sz="4400" dirty="0"/>
              <a:t>BAMBATEL CHURN CLASSIFICATION</a:t>
            </a:r>
          </a:p>
        </p:txBody>
      </p:sp>
    </p:spTree>
    <p:extLst>
      <p:ext uri="{BB962C8B-B14F-4D97-AF65-F5344CB8AC3E}">
        <p14:creationId xmlns:p14="http://schemas.microsoft.com/office/powerpoint/2010/main" val="60168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0322EBC-D133-2417-7F1E-C3AC1FD25CDC}"/>
              </a:ext>
            </a:extLst>
          </p:cNvPr>
          <p:cNvSpPr>
            <a:spLocks noGrp="1"/>
          </p:cNvSpPr>
          <p:nvPr>
            <p:ph idx="1"/>
          </p:nvPr>
        </p:nvSpPr>
        <p:spPr>
          <a:xfrm>
            <a:off x="648931" y="2438400"/>
            <a:ext cx="3505494" cy="3785419"/>
          </a:xfrm>
        </p:spPr>
        <p:txBody>
          <a:bodyPr>
            <a:normAutofit/>
          </a:bodyPr>
          <a:lstStyle/>
          <a:p>
            <a:r>
              <a:rPr lang="en-FI" sz="2400" dirty="0"/>
              <a:t>3 states with high international minutes also appear in the list of high spenders in normal calls</a:t>
            </a:r>
          </a:p>
          <a:p>
            <a:r>
              <a:rPr lang="en-FI" sz="2400" dirty="0"/>
              <a:t>International calls are double the price of normal calls, so company should work to retain them</a:t>
            </a:r>
            <a:endParaRPr lang="en-US" sz="24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590E3920-DFD9-C055-2397-421C2E4E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00" y="144376"/>
            <a:ext cx="7277100" cy="6569248"/>
          </a:xfrm>
          <a:prstGeom prst="rect">
            <a:avLst/>
          </a:prstGeom>
        </p:spPr>
      </p:pic>
    </p:spTree>
    <p:extLst>
      <p:ext uri="{BB962C8B-B14F-4D97-AF65-F5344CB8AC3E}">
        <p14:creationId xmlns:p14="http://schemas.microsoft.com/office/powerpoint/2010/main" val="265674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F391EAD6-0B7F-312F-5B83-7A25A84EEFFA}"/>
              </a:ext>
            </a:extLst>
          </p:cNvPr>
          <p:cNvSpPr>
            <a:spLocks noGrp="1"/>
          </p:cNvSpPr>
          <p:nvPr>
            <p:ph idx="1"/>
          </p:nvPr>
        </p:nvSpPr>
        <p:spPr>
          <a:xfrm>
            <a:off x="649224" y="2438400"/>
            <a:ext cx="5102351" cy="3785419"/>
          </a:xfrm>
        </p:spPr>
        <p:txBody>
          <a:bodyPr>
            <a:normAutofit/>
          </a:bodyPr>
          <a:lstStyle/>
          <a:p>
            <a:r>
              <a:rPr lang="en-FI" sz="3200" dirty="0"/>
              <a:t>For the same number of customer service calls, there is more churning in the high spending states(lower graph)</a:t>
            </a:r>
          </a:p>
          <a:p>
            <a:pPr marL="0" indent="0">
              <a:buNone/>
            </a:pPr>
            <a:endParaRPr lang="en-US" sz="2000" dirty="0"/>
          </a:p>
        </p:txBody>
      </p:sp>
      <p:sp>
        <p:nvSpPr>
          <p:cNvPr id="39" name="Rectangle 38">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Chart&#10;&#10;Description automatically generated">
            <a:extLst>
              <a:ext uri="{FF2B5EF4-FFF2-40B4-BE49-F238E27FC236}">
                <a16:creationId xmlns:a16="http://schemas.microsoft.com/office/drawing/2014/main" id="{C2D52DE2-97F1-FE58-E7B0-16BA1A275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517" y="694945"/>
            <a:ext cx="2793542" cy="2322576"/>
          </a:xfrm>
          <a:prstGeom prst="rect">
            <a:avLst/>
          </a:prstGeom>
        </p:spPr>
      </p:pic>
      <p:sp>
        <p:nvSpPr>
          <p:cNvPr id="43"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10;&#10;Description automatically generated">
            <a:extLst>
              <a:ext uri="{FF2B5EF4-FFF2-40B4-BE49-F238E27FC236}">
                <a16:creationId xmlns:a16="http://schemas.microsoft.com/office/drawing/2014/main" id="{AB5CE3E2-7B1B-70C8-D737-C13AF5571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517" y="3721608"/>
            <a:ext cx="2793542" cy="2322576"/>
          </a:xfrm>
          <a:prstGeom prst="rect">
            <a:avLst/>
          </a:prstGeom>
          <a:effectLst/>
        </p:spPr>
      </p:pic>
    </p:spTree>
    <p:extLst>
      <p:ext uri="{BB962C8B-B14F-4D97-AF65-F5344CB8AC3E}">
        <p14:creationId xmlns:p14="http://schemas.microsoft.com/office/powerpoint/2010/main" val="23403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FC155DA-EBB9-29E6-BE43-CE56F93EE858}"/>
              </a:ext>
            </a:extLst>
          </p:cNvPr>
          <p:cNvSpPr>
            <a:spLocks noGrp="1"/>
          </p:cNvSpPr>
          <p:nvPr>
            <p:ph type="title"/>
          </p:nvPr>
        </p:nvSpPr>
        <p:spPr>
          <a:xfrm>
            <a:off x="958506" y="800392"/>
            <a:ext cx="10264697" cy="1212102"/>
          </a:xfrm>
        </p:spPr>
        <p:txBody>
          <a:bodyPr>
            <a:normAutofit/>
          </a:bodyPr>
          <a:lstStyle/>
          <a:p>
            <a:r>
              <a:rPr lang="en-FI" sz="4000" b="1" dirty="0">
                <a:solidFill>
                  <a:srgbClr val="FFFFFF"/>
                </a:solidFill>
              </a:rPr>
              <a:t>			</a:t>
            </a:r>
            <a:r>
              <a:rPr lang="en-FI" sz="4000" b="1" u="sng" dirty="0">
                <a:solidFill>
                  <a:srgbClr val="FFFFFF"/>
                </a:solidFill>
              </a:rPr>
              <a:t>RECOMMENDATIONS</a:t>
            </a:r>
          </a:p>
        </p:txBody>
      </p:sp>
      <p:sp>
        <p:nvSpPr>
          <p:cNvPr id="3" name="Content Placeholder 2">
            <a:extLst>
              <a:ext uri="{FF2B5EF4-FFF2-40B4-BE49-F238E27FC236}">
                <a16:creationId xmlns:a16="http://schemas.microsoft.com/office/drawing/2014/main" id="{94879497-69D8-DE3E-C8A0-75F62BD276C6}"/>
              </a:ext>
            </a:extLst>
          </p:cNvPr>
          <p:cNvSpPr>
            <a:spLocks noGrp="1"/>
          </p:cNvSpPr>
          <p:nvPr>
            <p:ph idx="1"/>
          </p:nvPr>
        </p:nvSpPr>
        <p:spPr>
          <a:xfrm>
            <a:off x="1405724" y="2952587"/>
            <a:ext cx="9708995" cy="3567173"/>
          </a:xfrm>
        </p:spPr>
        <p:txBody>
          <a:bodyPr anchor="ctr">
            <a:normAutofit/>
          </a:bodyPr>
          <a:lstStyle/>
          <a:p>
            <a:r>
              <a:rPr lang="en-FI" dirty="0"/>
              <a:t>Have an incentive for customers who have more than 250 minutes</a:t>
            </a:r>
          </a:p>
          <a:p>
            <a:r>
              <a:rPr lang="en-FI" dirty="0"/>
              <a:t>Sensitize customers on the voice mail plans and their usage</a:t>
            </a:r>
          </a:p>
          <a:p>
            <a:r>
              <a:rPr lang="en-FI" dirty="0"/>
              <a:t>Strategic and Solution oriented customer service to minimize number of calls</a:t>
            </a:r>
          </a:p>
          <a:p>
            <a:r>
              <a:rPr lang="en-FI" dirty="0"/>
              <a:t>Run promotions and incentives on the high spending states for customer retention</a:t>
            </a:r>
          </a:p>
          <a:p>
            <a:pPr marL="0" indent="0">
              <a:buNone/>
            </a:pPr>
            <a:endParaRPr lang="en-FI" sz="2400" dirty="0"/>
          </a:p>
          <a:p>
            <a:pPr marL="0" indent="0">
              <a:buNone/>
            </a:pPr>
            <a:endParaRPr lang="en-FI" sz="2400" dirty="0"/>
          </a:p>
          <a:p>
            <a:endParaRPr lang="en-FI" sz="2400" dirty="0"/>
          </a:p>
        </p:txBody>
      </p:sp>
    </p:spTree>
    <p:extLst>
      <p:ext uri="{BB962C8B-B14F-4D97-AF65-F5344CB8AC3E}">
        <p14:creationId xmlns:p14="http://schemas.microsoft.com/office/powerpoint/2010/main" val="290439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3CC8A55-29BB-37CA-8BDF-F2C55DF9F6C4}"/>
              </a:ext>
            </a:extLst>
          </p:cNvPr>
          <p:cNvSpPr>
            <a:spLocks noGrp="1"/>
          </p:cNvSpPr>
          <p:nvPr>
            <p:ph type="title"/>
          </p:nvPr>
        </p:nvSpPr>
        <p:spPr>
          <a:xfrm>
            <a:off x="1047280" y="759805"/>
            <a:ext cx="10306520" cy="1325563"/>
          </a:xfrm>
        </p:spPr>
        <p:txBody>
          <a:bodyPr>
            <a:normAutofit/>
          </a:bodyPr>
          <a:lstStyle/>
          <a:p>
            <a:r>
              <a:rPr lang="en-FI" sz="4000">
                <a:solidFill>
                  <a:srgbClr val="FFFFFF"/>
                </a:solidFill>
              </a:rPr>
              <a:t>Final Model </a:t>
            </a:r>
          </a:p>
        </p:txBody>
      </p:sp>
      <p:sp>
        <p:nvSpPr>
          <p:cNvPr id="9" name="Content Placeholder 8">
            <a:extLst>
              <a:ext uri="{FF2B5EF4-FFF2-40B4-BE49-F238E27FC236}">
                <a16:creationId xmlns:a16="http://schemas.microsoft.com/office/drawing/2014/main" id="{E12AAB8E-27EE-9E7E-00E0-2872548DDAD8}"/>
              </a:ext>
            </a:extLst>
          </p:cNvPr>
          <p:cNvSpPr>
            <a:spLocks noGrp="1"/>
          </p:cNvSpPr>
          <p:nvPr>
            <p:ph idx="1"/>
          </p:nvPr>
        </p:nvSpPr>
        <p:spPr>
          <a:xfrm>
            <a:off x="1424904" y="2494450"/>
            <a:ext cx="4053545" cy="3563159"/>
          </a:xfrm>
        </p:spPr>
        <p:txBody>
          <a:bodyPr>
            <a:normAutofit fontScale="92500" lnSpcReduction="10000"/>
          </a:bodyPr>
          <a:lstStyle/>
          <a:p>
            <a:r>
              <a:rPr lang="en-FI" sz="3200" dirty="0"/>
              <a:t>Model Accuracy</a:t>
            </a:r>
            <a:r>
              <a:rPr lang="en-FI" sz="3200" b="1" dirty="0">
                <a:solidFill>
                  <a:schemeClr val="accent1"/>
                </a:solidFill>
              </a:rPr>
              <a:t> (95.8%) </a:t>
            </a:r>
            <a:r>
              <a:rPr lang="en-FI" sz="3200" dirty="0"/>
              <a:t>-all correct predictions from the whole data</a:t>
            </a:r>
            <a:endParaRPr lang="en-FI" sz="3200" b="1" dirty="0">
              <a:solidFill>
                <a:schemeClr val="accent1"/>
              </a:solidFill>
            </a:endParaRPr>
          </a:p>
          <a:p>
            <a:r>
              <a:rPr lang="en-FI" sz="3200" dirty="0"/>
              <a:t> Model Precision(</a:t>
            </a:r>
            <a:r>
              <a:rPr lang="en-FI" sz="3200" b="1" dirty="0">
                <a:solidFill>
                  <a:schemeClr val="accent1"/>
                </a:solidFill>
              </a:rPr>
              <a:t>90%)-</a:t>
            </a:r>
            <a:r>
              <a:rPr lang="en-FI" sz="3200" dirty="0"/>
              <a:t> If the model predicts that a person churns, there is a 90% chance </a:t>
            </a:r>
            <a:r>
              <a:rPr lang="en-FI" sz="3200"/>
              <a:t>that they do churn</a:t>
            </a:r>
            <a:endParaRPr lang="en-FI" sz="3200" b="1" dirty="0">
              <a:solidFill>
                <a:schemeClr val="accent1"/>
              </a:solidFill>
            </a:endParaRPr>
          </a:p>
        </p:txBody>
      </p:sp>
      <p:pic>
        <p:nvPicPr>
          <p:cNvPr id="5" name="Content Placeholder 4" descr="Shape&#10;&#10;Description automatically generated with medium confidence">
            <a:extLst>
              <a:ext uri="{FF2B5EF4-FFF2-40B4-BE49-F238E27FC236}">
                <a16:creationId xmlns:a16="http://schemas.microsoft.com/office/drawing/2014/main" id="{A8ED9B8E-9AEC-4A6B-086B-7CEB5CAAF3FE}"/>
              </a:ext>
            </a:extLst>
          </p:cNvPr>
          <p:cNvPicPr>
            <a:picLocks noChangeAspect="1"/>
          </p:cNvPicPr>
          <p:nvPr/>
        </p:nvPicPr>
        <p:blipFill rotWithShape="1">
          <a:blip r:embed="rId2">
            <a:extLst>
              <a:ext uri="{28A0092B-C50C-407E-A947-70E740481C1C}">
                <a14:useLocalDpi xmlns:a14="http://schemas.microsoft.com/office/drawing/2010/main" val="0"/>
              </a:ext>
            </a:extLst>
          </a:blip>
          <a:srcRect l="3614" r="6540" b="1"/>
          <a:stretch/>
        </p:blipFill>
        <p:spPr>
          <a:xfrm>
            <a:off x="6098892" y="2492376"/>
            <a:ext cx="4802404" cy="3563372"/>
          </a:xfrm>
          <a:prstGeom prst="rect">
            <a:avLst/>
          </a:prstGeom>
        </p:spPr>
      </p:pic>
    </p:spTree>
    <p:extLst>
      <p:ext uri="{BB962C8B-B14F-4D97-AF65-F5344CB8AC3E}">
        <p14:creationId xmlns:p14="http://schemas.microsoft.com/office/powerpoint/2010/main" val="2410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94CADB1-0D18-FB51-1F52-ED82162BF51A}"/>
              </a:ext>
            </a:extLst>
          </p:cNvPr>
          <p:cNvSpPr>
            <a:spLocks noGrp="1"/>
          </p:cNvSpPr>
          <p:nvPr>
            <p:ph type="title"/>
          </p:nvPr>
        </p:nvSpPr>
        <p:spPr>
          <a:xfrm>
            <a:off x="958506" y="800392"/>
            <a:ext cx="10264697" cy="1212102"/>
          </a:xfrm>
        </p:spPr>
        <p:txBody>
          <a:bodyPr>
            <a:normAutofit/>
          </a:bodyPr>
          <a:lstStyle/>
          <a:p>
            <a:r>
              <a:rPr lang="en-FI" sz="4000" dirty="0">
                <a:solidFill>
                  <a:srgbClr val="FFFFFF"/>
                </a:solidFill>
              </a:rPr>
              <a:t>THANK YOU</a:t>
            </a:r>
          </a:p>
        </p:txBody>
      </p:sp>
      <p:sp>
        <p:nvSpPr>
          <p:cNvPr id="32" name="Content Placeholder 2">
            <a:extLst>
              <a:ext uri="{FF2B5EF4-FFF2-40B4-BE49-F238E27FC236}">
                <a16:creationId xmlns:a16="http://schemas.microsoft.com/office/drawing/2014/main" id="{F1C46C95-D86F-61A7-14C2-DAA82D2737B6}"/>
              </a:ext>
            </a:extLst>
          </p:cNvPr>
          <p:cNvSpPr>
            <a:spLocks noGrp="1"/>
          </p:cNvSpPr>
          <p:nvPr>
            <p:ph idx="1"/>
          </p:nvPr>
        </p:nvSpPr>
        <p:spPr>
          <a:xfrm>
            <a:off x="1367624" y="2490436"/>
            <a:ext cx="9708995" cy="3567173"/>
          </a:xfrm>
        </p:spPr>
        <p:txBody>
          <a:bodyPr anchor="ctr">
            <a:normAutofit/>
          </a:bodyPr>
          <a:lstStyle/>
          <a:p>
            <a:pPr lvl="6"/>
            <a:endParaRPr lang="en-FI" sz="2400" dirty="0"/>
          </a:p>
          <a:p>
            <a:pPr lvl="6"/>
            <a:endParaRPr lang="en-FI" sz="2400" dirty="0"/>
          </a:p>
          <a:p>
            <a:pPr lvl="6"/>
            <a:r>
              <a:rPr lang="en-FI" sz="6600" dirty="0"/>
              <a:t>Q&amp;A</a:t>
            </a:r>
          </a:p>
          <a:p>
            <a:pPr marL="2743200" lvl="6" indent="0">
              <a:buNone/>
            </a:pPr>
            <a:r>
              <a:rPr lang="en-FI" sz="2400" dirty="0">
                <a:hlinkClick r:id="rId2"/>
              </a:rPr>
              <a:t>charitygakuru@gmail.com</a:t>
            </a:r>
            <a:endParaRPr lang="en-FI" sz="2400" dirty="0"/>
          </a:p>
          <a:p>
            <a:pPr marL="2743200" lvl="6" indent="0">
              <a:buNone/>
            </a:pPr>
            <a:r>
              <a:rPr lang="en-FI" sz="2400" dirty="0" err="1"/>
              <a:t>Github:wcharity</a:t>
            </a:r>
            <a:endParaRPr lang="en-FI" sz="2400" dirty="0"/>
          </a:p>
        </p:txBody>
      </p:sp>
    </p:spTree>
    <p:extLst>
      <p:ext uri="{BB962C8B-B14F-4D97-AF65-F5344CB8AC3E}">
        <p14:creationId xmlns:p14="http://schemas.microsoft.com/office/powerpoint/2010/main" val="95738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B29AA9-BDAF-A09F-80F6-BE3E2836C8FF}"/>
              </a:ext>
            </a:extLst>
          </p:cNvPr>
          <p:cNvSpPr>
            <a:spLocks noGrp="1"/>
          </p:cNvSpPr>
          <p:nvPr>
            <p:ph type="title"/>
          </p:nvPr>
        </p:nvSpPr>
        <p:spPr>
          <a:xfrm>
            <a:off x="958506" y="800392"/>
            <a:ext cx="10264697" cy="1212102"/>
          </a:xfrm>
        </p:spPr>
        <p:txBody>
          <a:bodyPr>
            <a:normAutofit/>
          </a:bodyPr>
          <a:lstStyle/>
          <a:p>
            <a:r>
              <a:rPr lang="en-FI" sz="4000" dirty="0">
                <a:solidFill>
                  <a:srgbClr val="FFFFFF"/>
                </a:solidFill>
              </a:rPr>
              <a:t>BUSINESS PROBLEM</a:t>
            </a:r>
          </a:p>
        </p:txBody>
      </p:sp>
      <p:sp>
        <p:nvSpPr>
          <p:cNvPr id="3" name="Content Placeholder 2">
            <a:extLst>
              <a:ext uri="{FF2B5EF4-FFF2-40B4-BE49-F238E27FC236}">
                <a16:creationId xmlns:a16="http://schemas.microsoft.com/office/drawing/2014/main" id="{83B84427-CBB0-7B00-BD72-E950EE1E12A2}"/>
              </a:ext>
            </a:extLst>
          </p:cNvPr>
          <p:cNvSpPr>
            <a:spLocks noGrp="1"/>
          </p:cNvSpPr>
          <p:nvPr>
            <p:ph idx="1"/>
          </p:nvPr>
        </p:nvSpPr>
        <p:spPr>
          <a:xfrm>
            <a:off x="1367624" y="2490436"/>
            <a:ext cx="9708995" cy="3567173"/>
          </a:xfrm>
        </p:spPr>
        <p:txBody>
          <a:bodyPr anchor="ctr">
            <a:normAutofit/>
          </a:bodyPr>
          <a:lstStyle/>
          <a:p>
            <a:r>
              <a:rPr lang="en-FI" sz="2400" dirty="0">
                <a:solidFill>
                  <a:srgbClr val="333333"/>
                </a:solidFill>
                <a:effectLst/>
                <a:latin typeface="Open Sans" panose="020B0606030504020204" pitchFamily="34" charset="0"/>
                <a:ea typeface="Calibri" panose="020F0502020204030204" pitchFamily="34" charset="0"/>
              </a:rPr>
              <a:t>Most telecom companies suffer from voluntary churn. Churn rate has strong impact on the life time value of the customer because it affects the length of service and the future revenue of the company. </a:t>
            </a:r>
          </a:p>
          <a:p>
            <a:pPr marL="0" indent="0">
              <a:buNone/>
            </a:pPr>
            <a:r>
              <a:rPr lang="en-FI" sz="2400" dirty="0">
                <a:solidFill>
                  <a:srgbClr val="333333"/>
                </a:solidFill>
                <a:latin typeface="Open Sans" panose="020B0606030504020204" pitchFamily="34" charset="0"/>
                <a:ea typeface="Calibri" panose="020F0502020204030204" pitchFamily="34" charset="0"/>
              </a:rPr>
              <a:t>                                                 </a:t>
            </a:r>
            <a:r>
              <a:rPr lang="en-FI" sz="2400" b="1" u="sng" dirty="0">
                <a:solidFill>
                  <a:srgbClr val="333333"/>
                </a:solidFill>
                <a:latin typeface="Open Sans" panose="020B0606030504020204" pitchFamily="34" charset="0"/>
                <a:ea typeface="Calibri" panose="020F0502020204030204" pitchFamily="34" charset="0"/>
              </a:rPr>
              <a:t>To Do</a:t>
            </a:r>
            <a:endParaRPr lang="en-FI" sz="2400" b="1" u="sng" dirty="0">
              <a:solidFill>
                <a:srgbClr val="333333"/>
              </a:solidFill>
              <a:effectLst/>
              <a:latin typeface="Open Sans" panose="020B0606030504020204" pitchFamily="34" charset="0"/>
              <a:ea typeface="Calibri" panose="020F0502020204030204" pitchFamily="34" charset="0"/>
            </a:endParaRPr>
          </a:p>
          <a:p>
            <a:r>
              <a:rPr lang="en-FI" sz="2400" dirty="0">
                <a:solidFill>
                  <a:srgbClr val="333333"/>
                </a:solidFill>
                <a:latin typeface="Open Sans" panose="020B0606030504020204" pitchFamily="34" charset="0"/>
              </a:rPr>
              <a:t>Determine features that cause churn, give recommendations and make a model to predict whether a customer churns or not given an observation</a:t>
            </a:r>
            <a:endParaRPr lang="en-FI" sz="2400" dirty="0"/>
          </a:p>
        </p:txBody>
      </p:sp>
    </p:spTree>
    <p:extLst>
      <p:ext uri="{BB962C8B-B14F-4D97-AF65-F5344CB8AC3E}">
        <p14:creationId xmlns:p14="http://schemas.microsoft.com/office/powerpoint/2010/main" val="221828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F68CDEA-4431-A729-201B-40833A600CDD}"/>
              </a:ext>
            </a:extLst>
          </p:cNvPr>
          <p:cNvSpPr>
            <a:spLocks noGrp="1"/>
          </p:cNvSpPr>
          <p:nvPr>
            <p:ph type="title"/>
          </p:nvPr>
        </p:nvSpPr>
        <p:spPr>
          <a:xfrm>
            <a:off x="958506" y="800392"/>
            <a:ext cx="10264697" cy="1212102"/>
          </a:xfrm>
        </p:spPr>
        <p:txBody>
          <a:bodyPr>
            <a:normAutofit/>
          </a:bodyPr>
          <a:lstStyle/>
          <a:p>
            <a:r>
              <a:rPr lang="en-FI" sz="4000" i="0" dirty="0">
                <a:solidFill>
                  <a:srgbClr val="FFFFFF"/>
                </a:solidFill>
                <a:effectLst/>
                <a:latin typeface="+mn-lt"/>
              </a:rPr>
              <a:t>Problem of </a:t>
            </a:r>
            <a:r>
              <a:rPr lang="en-GB" sz="4000" i="0" dirty="0">
                <a:solidFill>
                  <a:srgbClr val="FFFFFF"/>
                </a:solidFill>
                <a:effectLst/>
                <a:latin typeface="+mn-lt"/>
              </a:rPr>
              <a:t>Churn (loss of customers to competition) </a:t>
            </a:r>
            <a:r>
              <a:rPr lang="en-FI" sz="4000" dirty="0">
                <a:solidFill>
                  <a:srgbClr val="FFFFFF"/>
                </a:solidFill>
                <a:latin typeface="+mn-lt"/>
              </a:rPr>
              <a:t>in </a:t>
            </a:r>
            <a:r>
              <a:rPr lang="en-GB" sz="4000" i="0" dirty="0">
                <a:solidFill>
                  <a:srgbClr val="FFFFFF"/>
                </a:solidFill>
                <a:effectLst/>
                <a:latin typeface="+mn-lt"/>
              </a:rPr>
              <a:t>telecom companies</a:t>
            </a:r>
            <a:endParaRPr lang="en-FI" sz="4000" dirty="0">
              <a:solidFill>
                <a:srgbClr val="FFFFFF"/>
              </a:solidFill>
              <a:latin typeface="+mn-lt"/>
            </a:endParaRPr>
          </a:p>
        </p:txBody>
      </p:sp>
      <p:sp>
        <p:nvSpPr>
          <p:cNvPr id="3" name="Content Placeholder 2">
            <a:extLst>
              <a:ext uri="{FF2B5EF4-FFF2-40B4-BE49-F238E27FC236}">
                <a16:creationId xmlns:a16="http://schemas.microsoft.com/office/drawing/2014/main" id="{8D23F0BA-94B1-7AC8-5001-58D97D0C4B31}"/>
              </a:ext>
            </a:extLst>
          </p:cNvPr>
          <p:cNvSpPr>
            <a:spLocks noGrp="1"/>
          </p:cNvSpPr>
          <p:nvPr>
            <p:ph idx="1"/>
          </p:nvPr>
        </p:nvSpPr>
        <p:spPr>
          <a:xfrm>
            <a:off x="1367624" y="2490436"/>
            <a:ext cx="9708995" cy="3567173"/>
          </a:xfrm>
        </p:spPr>
        <p:txBody>
          <a:bodyPr anchor="ctr">
            <a:normAutofit/>
          </a:bodyPr>
          <a:lstStyle/>
          <a:p>
            <a:pPr marL="0" indent="0">
              <a:buNone/>
            </a:pPr>
            <a:endParaRPr lang="en-FI" sz="2400" b="0" i="0" dirty="0">
              <a:effectLst/>
              <a:latin typeface="Open Sans" panose="020B0606030504020204" pitchFamily="34" charset="0"/>
            </a:endParaRPr>
          </a:p>
          <a:p>
            <a:r>
              <a:rPr lang="en-FI" sz="2400" dirty="0">
                <a:latin typeface="Open Sans" panose="020B0606030504020204" pitchFamily="34" charset="0"/>
              </a:rPr>
              <a:t>I</a:t>
            </a:r>
            <a:r>
              <a:rPr lang="en-GB" sz="2400" b="0" i="0" dirty="0">
                <a:effectLst/>
                <a:latin typeface="Open Sans" panose="020B0606030504020204" pitchFamily="34" charset="0"/>
              </a:rPr>
              <a:t>t is more expensive to acquire a new customer than to keep your existing one from leaving. </a:t>
            </a:r>
            <a:endParaRPr lang="en-FI" sz="2400" b="0" i="0" dirty="0">
              <a:effectLst/>
              <a:latin typeface="Open Sans" panose="020B0606030504020204" pitchFamily="34" charset="0"/>
            </a:endParaRPr>
          </a:p>
          <a:p>
            <a:r>
              <a:rPr lang="en-FI" sz="2400" dirty="0">
                <a:latin typeface="Open Sans" panose="020B0606030504020204" pitchFamily="34" charset="0"/>
              </a:rPr>
              <a:t>L</a:t>
            </a:r>
            <a:r>
              <a:rPr lang="en-GB" sz="2400" b="0" i="0" dirty="0" err="1">
                <a:effectLst/>
                <a:latin typeface="Open Sans" panose="020B0606030504020204" pitchFamily="34" charset="0"/>
              </a:rPr>
              <a:t>oss</a:t>
            </a:r>
            <a:r>
              <a:rPr lang="en-GB" sz="2400" b="0" i="0" dirty="0">
                <a:effectLst/>
                <a:latin typeface="Open Sans" panose="020B0606030504020204" pitchFamily="34" charset="0"/>
              </a:rPr>
              <a:t> </a:t>
            </a:r>
            <a:r>
              <a:rPr lang="en-FI" sz="2400" b="0" i="0" dirty="0">
                <a:effectLst/>
                <a:latin typeface="Open Sans" panose="020B0606030504020204" pitchFamily="34" charset="0"/>
              </a:rPr>
              <a:t>of</a:t>
            </a:r>
            <a:r>
              <a:rPr lang="en-GB" sz="2400" b="0" i="0" dirty="0">
                <a:effectLst/>
                <a:latin typeface="Open Sans" panose="020B0606030504020204" pitchFamily="34" charset="0"/>
              </a:rPr>
              <a:t> future revenue from that customer </a:t>
            </a:r>
            <a:endParaRPr lang="en-FI" sz="2400" b="0" i="0" dirty="0">
              <a:effectLst/>
              <a:latin typeface="Open Sans" panose="020B0606030504020204" pitchFamily="34" charset="0"/>
            </a:endParaRPr>
          </a:p>
          <a:p>
            <a:r>
              <a:rPr lang="en-FI" sz="2400" dirty="0">
                <a:latin typeface="Open Sans" panose="020B0606030504020204" pitchFamily="34" charset="0"/>
              </a:rPr>
              <a:t>Loss of </a:t>
            </a:r>
            <a:r>
              <a:rPr lang="en-GB" sz="2400" b="0" i="0" dirty="0">
                <a:effectLst/>
                <a:latin typeface="Open Sans" panose="020B0606030504020204" pitchFamily="34" charset="0"/>
              </a:rPr>
              <a:t> the resources </a:t>
            </a:r>
            <a:r>
              <a:rPr lang="en-GB" sz="2400" b="0" i="0" dirty="0" err="1">
                <a:effectLst/>
                <a:latin typeface="Open Sans" panose="020B0606030504020204" pitchFamily="34" charset="0"/>
              </a:rPr>
              <a:t>spen</a:t>
            </a:r>
            <a:r>
              <a:rPr lang="en-FI" sz="2400" b="0" i="0" dirty="0">
                <a:effectLst/>
                <a:latin typeface="Open Sans" panose="020B0606030504020204" pitchFamily="34" charset="0"/>
              </a:rPr>
              <a:t>t</a:t>
            </a:r>
            <a:r>
              <a:rPr lang="en-GB" sz="2400" b="0" i="0" dirty="0">
                <a:effectLst/>
                <a:latin typeface="Open Sans" panose="020B0606030504020204" pitchFamily="34" charset="0"/>
              </a:rPr>
              <a:t> to acquire that customer. </a:t>
            </a:r>
            <a:endParaRPr lang="en-FI" sz="2400" b="0" i="0" dirty="0">
              <a:effectLst/>
              <a:latin typeface="Open Sans" panose="020B0606030504020204" pitchFamily="34" charset="0"/>
            </a:endParaRPr>
          </a:p>
          <a:p>
            <a:r>
              <a:rPr lang="en-GB" sz="2400" b="0" i="0" dirty="0">
                <a:effectLst/>
                <a:latin typeface="Open Sans" panose="020B0606030504020204" pitchFamily="34" charset="0"/>
              </a:rPr>
              <a:t>Churn erodes profitability</a:t>
            </a:r>
            <a:endParaRPr lang="en-FI" sz="2400" b="0" i="0" dirty="0">
              <a:effectLst/>
              <a:latin typeface="Open Sans" panose="020B0606030504020204" pitchFamily="34" charset="0"/>
            </a:endParaRPr>
          </a:p>
          <a:p>
            <a:endParaRPr lang="en-FI" sz="2400" b="0" i="0" dirty="0">
              <a:effectLst/>
              <a:latin typeface="Open Sans" panose="020B0606030504020204" pitchFamily="34" charset="0"/>
            </a:endParaRPr>
          </a:p>
          <a:p>
            <a:endParaRPr lang="en-FI" sz="2400" dirty="0"/>
          </a:p>
        </p:txBody>
      </p:sp>
    </p:spTree>
    <p:extLst>
      <p:ext uri="{BB962C8B-B14F-4D97-AF65-F5344CB8AC3E}">
        <p14:creationId xmlns:p14="http://schemas.microsoft.com/office/powerpoint/2010/main" val="215421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0"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B641684-2E22-A7DF-F0CE-80355544B83C}"/>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FI" sz="4000" kern="1200">
                <a:solidFill>
                  <a:srgbClr val="FFFFFF"/>
                </a:solidFill>
                <a:latin typeface="+mj-lt"/>
                <a:ea typeface="+mj-ea"/>
                <a:cs typeface="+mj-cs"/>
              </a:rPr>
              <a:t>				</a:t>
            </a:r>
            <a:r>
              <a:rPr lang="en-FI" sz="4000" u="sng" kern="1200">
                <a:solidFill>
                  <a:srgbClr val="FFFFFF"/>
                </a:solidFill>
                <a:latin typeface="+mj-lt"/>
                <a:ea typeface="+mj-ea"/>
                <a:cs typeface="+mj-cs"/>
              </a:rPr>
              <a:t>FINDINGS</a:t>
            </a:r>
            <a:endParaRPr lang="en-US" sz="4000" u="sng" kern="1200">
              <a:solidFill>
                <a:srgbClr val="FFFFFF"/>
              </a:solidFill>
              <a:latin typeface="+mj-lt"/>
              <a:ea typeface="+mj-ea"/>
              <a:cs typeface="+mj-cs"/>
            </a:endParaRPr>
          </a:p>
        </p:txBody>
      </p:sp>
      <p:sp>
        <p:nvSpPr>
          <p:cNvPr id="31" name="Content Placeholder 30">
            <a:extLst>
              <a:ext uri="{FF2B5EF4-FFF2-40B4-BE49-F238E27FC236}">
                <a16:creationId xmlns:a16="http://schemas.microsoft.com/office/drawing/2014/main" id="{5230E7D2-57D9-8B76-EC16-EC5B81627FEF}"/>
              </a:ext>
            </a:extLst>
          </p:cNvPr>
          <p:cNvSpPr>
            <a:spLocks noGrp="1"/>
          </p:cNvSpPr>
          <p:nvPr>
            <p:ph idx="1"/>
          </p:nvPr>
        </p:nvSpPr>
        <p:spPr>
          <a:xfrm>
            <a:off x="1424904" y="2494450"/>
            <a:ext cx="4053545" cy="3563159"/>
          </a:xfrm>
        </p:spPr>
        <p:txBody>
          <a:bodyPr>
            <a:normAutofit/>
          </a:bodyPr>
          <a:lstStyle/>
          <a:p>
            <a:r>
              <a:rPr lang="en-US" sz="3600" kern="1200" dirty="0">
                <a:latin typeface="+mj-lt"/>
                <a:ea typeface="+mj-ea"/>
                <a:cs typeface="+mj-cs"/>
              </a:rPr>
              <a:t>Account Length(Number of days customer has been with the company) has no effect on churning</a:t>
            </a:r>
            <a:endParaRPr lang="en-US" sz="3600" dirty="0"/>
          </a:p>
        </p:txBody>
      </p:sp>
      <p:pic>
        <p:nvPicPr>
          <p:cNvPr id="5" name="Content Placeholder 4" descr="Chart, histogram&#10;&#10;Description automatically generated">
            <a:extLst>
              <a:ext uri="{FF2B5EF4-FFF2-40B4-BE49-F238E27FC236}">
                <a16:creationId xmlns:a16="http://schemas.microsoft.com/office/drawing/2014/main" id="{54662E58-813B-5822-C1FA-1CA61C4B6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073461"/>
            <a:ext cx="4802404" cy="2401202"/>
          </a:xfrm>
          <a:prstGeom prst="rect">
            <a:avLst/>
          </a:prstGeom>
        </p:spPr>
      </p:pic>
    </p:spTree>
    <p:extLst>
      <p:ext uri="{BB962C8B-B14F-4D97-AF65-F5344CB8AC3E}">
        <p14:creationId xmlns:p14="http://schemas.microsoft.com/office/powerpoint/2010/main" val="89075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BA9EDE8-D16C-38ED-858F-D17C08AE746F}"/>
              </a:ext>
            </a:extLst>
          </p:cNvPr>
          <p:cNvSpPr>
            <a:spLocks noGrp="1"/>
          </p:cNvSpPr>
          <p:nvPr>
            <p:ph idx="1"/>
          </p:nvPr>
        </p:nvSpPr>
        <p:spPr>
          <a:xfrm>
            <a:off x="630936" y="2807208"/>
            <a:ext cx="3429000" cy="3410712"/>
          </a:xfrm>
        </p:spPr>
        <p:txBody>
          <a:bodyPr anchor="t">
            <a:normAutofit lnSpcReduction="10000"/>
          </a:bodyPr>
          <a:lstStyle/>
          <a:p>
            <a:r>
              <a:rPr lang="en-US" sz="2400">
                <a:solidFill>
                  <a:srgbClr val="333333"/>
                </a:solidFill>
                <a:effectLst/>
                <a:latin typeface="Open Sans" panose="020B0606030504020204" pitchFamily="34" charset="0"/>
                <a:ea typeface="Calibri" panose="020F0502020204030204" pitchFamily="34" charset="0"/>
              </a:rPr>
              <a:t>Charges were decreasing as the day goes by( 300 minutes day</a:t>
            </a:r>
            <a:r>
              <a:rPr lang="en-FI" sz="2400">
                <a:solidFill>
                  <a:srgbClr val="333333"/>
                </a:solidFill>
                <a:effectLst/>
                <a:latin typeface="Open Sans" panose="020B0606030504020204" pitchFamily="34" charset="0"/>
                <a:ea typeface="Calibri" panose="020F0502020204030204" pitchFamily="34" charset="0"/>
              </a:rPr>
              <a:t> </a:t>
            </a:r>
            <a:r>
              <a:rPr lang="en-US" sz="2400">
                <a:solidFill>
                  <a:srgbClr val="333333"/>
                </a:solidFill>
                <a:effectLst/>
                <a:latin typeface="Open Sans" panose="020B0606030504020204" pitchFamily="34" charset="0"/>
                <a:ea typeface="Calibri" panose="020F0502020204030204" pitchFamily="34" charset="0"/>
              </a:rPr>
              <a:t>time =50, evening=22, night=12)</a:t>
            </a:r>
            <a:endParaRPr lang="en-FI" sz="2400">
              <a:solidFill>
                <a:srgbClr val="333333"/>
              </a:solidFill>
              <a:effectLst/>
              <a:latin typeface="Open Sans" panose="020B0606030504020204" pitchFamily="34" charset="0"/>
              <a:ea typeface="Calibri" panose="020F0502020204030204" pitchFamily="34" charset="0"/>
            </a:endParaRPr>
          </a:p>
          <a:p>
            <a:r>
              <a:rPr lang="en-US" sz="2400">
                <a:solidFill>
                  <a:srgbClr val="333333"/>
                </a:solidFill>
                <a:effectLst/>
                <a:latin typeface="Open Sans" panose="020B0606030504020204" pitchFamily="34" charset="0"/>
                <a:ea typeface="Calibri" panose="020F0502020204030204" pitchFamily="34" charset="0"/>
              </a:rPr>
              <a:t>Most churning in day time charges after 250 minutes</a:t>
            </a:r>
            <a:br>
              <a:rPr lang="en-FI" sz="1800">
                <a:solidFill>
                  <a:srgbClr val="333333"/>
                </a:solidFill>
                <a:effectLst/>
                <a:latin typeface="Open Sans" panose="020B0606030504020204" pitchFamily="34" charset="0"/>
                <a:ea typeface="Calibri" panose="020F0502020204030204" pitchFamily="34" charset="0"/>
              </a:rPr>
            </a:br>
            <a:endParaRPr lang="en-US" sz="2200" dirty="0"/>
          </a:p>
        </p:txBody>
      </p:sp>
      <p:pic>
        <p:nvPicPr>
          <p:cNvPr id="5" name="Content Placeholder 4" descr="Graphical user interface, application&#10;&#10;Description automatically generated">
            <a:extLst>
              <a:ext uri="{FF2B5EF4-FFF2-40B4-BE49-F238E27FC236}">
                <a16:creationId xmlns:a16="http://schemas.microsoft.com/office/drawing/2014/main" id="{A511A04E-53FD-6FAE-313E-4878840D3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03070"/>
            <a:ext cx="6903720" cy="3451860"/>
          </a:xfrm>
          <a:prstGeom prst="rect">
            <a:avLst/>
          </a:prstGeom>
        </p:spPr>
      </p:pic>
    </p:spTree>
    <p:extLst>
      <p:ext uri="{BB962C8B-B14F-4D97-AF65-F5344CB8AC3E}">
        <p14:creationId xmlns:p14="http://schemas.microsoft.com/office/powerpoint/2010/main" val="290256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18">
            <a:extLst>
              <a:ext uri="{FF2B5EF4-FFF2-40B4-BE49-F238E27FC236}">
                <a16:creationId xmlns:a16="http://schemas.microsoft.com/office/drawing/2014/main" id="{69A3245C-1B58-949F-B18E-07B87DA40855}"/>
              </a:ext>
            </a:extLst>
          </p:cNvPr>
          <p:cNvSpPr>
            <a:spLocks noGrp="1"/>
          </p:cNvSpPr>
          <p:nvPr>
            <p:ph idx="1"/>
          </p:nvPr>
        </p:nvSpPr>
        <p:spPr>
          <a:xfrm>
            <a:off x="1428750" y="1597390"/>
            <a:ext cx="9334500" cy="870305"/>
          </a:xfrm>
        </p:spPr>
        <p:txBody>
          <a:bodyPr>
            <a:normAutofit/>
          </a:bodyPr>
          <a:lstStyle/>
          <a:p>
            <a:pPr marL="0" indent="0" algn="ctr">
              <a:buNone/>
            </a:pPr>
            <a:r>
              <a:rPr lang="en-FI" sz="2400" dirty="0"/>
              <a:t>For each area code, after 250 minutes the churning rate is high, even for evening and night hours which have lower charges</a:t>
            </a:r>
            <a:endParaRPr lang="en-US" sz="2400" dirty="0"/>
          </a:p>
        </p:txBody>
      </p:sp>
      <p:pic>
        <p:nvPicPr>
          <p:cNvPr id="15" name="Content Placeholder 14" descr="Chart, scatter chart&#10;&#10;Description automatically generated">
            <a:extLst>
              <a:ext uri="{FF2B5EF4-FFF2-40B4-BE49-F238E27FC236}">
                <a16:creationId xmlns:a16="http://schemas.microsoft.com/office/drawing/2014/main" id="{CD2A983A-2D99-DE34-46FF-66621AB6E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9567"/>
            <a:ext cx="10515600" cy="2681477"/>
          </a:xfrm>
          <a:prstGeom prst="rect">
            <a:avLst/>
          </a:prstGeom>
        </p:spPr>
      </p:pic>
    </p:spTree>
    <p:extLst>
      <p:ext uri="{BB962C8B-B14F-4D97-AF65-F5344CB8AC3E}">
        <p14:creationId xmlns:p14="http://schemas.microsoft.com/office/powerpoint/2010/main" val="206731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DF90F07-28A5-8889-2AA5-5B5E838224BA}"/>
              </a:ext>
            </a:extLst>
          </p:cNvPr>
          <p:cNvSpPr>
            <a:spLocks noGrp="1"/>
          </p:cNvSpPr>
          <p:nvPr>
            <p:ph idx="1"/>
          </p:nvPr>
        </p:nvSpPr>
        <p:spPr>
          <a:xfrm>
            <a:off x="648931" y="2438400"/>
            <a:ext cx="3505494" cy="3785419"/>
          </a:xfrm>
        </p:spPr>
        <p:txBody>
          <a:bodyPr>
            <a:normAutofit/>
          </a:bodyPr>
          <a:lstStyle/>
          <a:p>
            <a:r>
              <a:rPr lang="en-FI" dirty="0"/>
              <a:t>The Less the minutes used(under 250), the more the voice messages sent</a:t>
            </a:r>
          </a:p>
          <a:p>
            <a:r>
              <a:rPr lang="en-FI" dirty="0"/>
              <a:t>Could be those who use more minutes are not sensitized on use of voice mail messages</a:t>
            </a:r>
            <a:endParaRPr lang="en-US"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istogram&#10;&#10;Description automatically generated with low confidence">
            <a:extLst>
              <a:ext uri="{FF2B5EF4-FFF2-40B4-BE49-F238E27FC236}">
                <a16:creationId xmlns:a16="http://schemas.microsoft.com/office/drawing/2014/main" id="{D263A1D3-F2F9-4101-C33F-3B83501CD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922544"/>
            <a:ext cx="6019331" cy="3009665"/>
          </a:xfrm>
          <a:prstGeom prst="rect">
            <a:avLst/>
          </a:prstGeom>
          <a:effectLst/>
        </p:spPr>
      </p:pic>
    </p:spTree>
    <p:extLst>
      <p:ext uri="{BB962C8B-B14F-4D97-AF65-F5344CB8AC3E}">
        <p14:creationId xmlns:p14="http://schemas.microsoft.com/office/powerpoint/2010/main" val="120067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19103A1-CB1D-78B9-90CF-9F6AA7323AD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100" kern="1200">
                <a:solidFill>
                  <a:schemeClr val="tx1"/>
                </a:solidFill>
                <a:latin typeface="+mj-lt"/>
                <a:ea typeface="+mj-ea"/>
                <a:cs typeface="+mj-cs"/>
              </a:rPr>
              <a:t>No voice mail plan = higher probability of moving(17% vs 9%)</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pie chart&#10;&#10;Description automatically generated">
            <a:extLst>
              <a:ext uri="{FF2B5EF4-FFF2-40B4-BE49-F238E27FC236}">
                <a16:creationId xmlns:a16="http://schemas.microsoft.com/office/drawing/2014/main" id="{F358CEE1-5589-7A84-868F-06D9A1D49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123" y="2633472"/>
            <a:ext cx="7172706" cy="3586353"/>
          </a:xfrm>
          <a:prstGeom prst="rect">
            <a:avLst/>
          </a:prstGeom>
        </p:spPr>
      </p:pic>
    </p:spTree>
    <p:extLst>
      <p:ext uri="{BB962C8B-B14F-4D97-AF65-F5344CB8AC3E}">
        <p14:creationId xmlns:p14="http://schemas.microsoft.com/office/powerpoint/2010/main" val="26501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BDC0964-F639-C692-1C04-B688122DC82B}"/>
              </a:ext>
            </a:extLst>
          </p:cNvPr>
          <p:cNvSpPr>
            <a:spLocks noGrp="1"/>
          </p:cNvSpPr>
          <p:nvPr>
            <p:ph type="title"/>
          </p:nvPr>
        </p:nvSpPr>
        <p:spPr>
          <a:xfrm>
            <a:off x="630936" y="639520"/>
            <a:ext cx="3429000" cy="1719072"/>
          </a:xfrm>
        </p:spPr>
        <p:txBody>
          <a:bodyPr anchor="b">
            <a:normAutofit/>
          </a:bodyPr>
          <a:lstStyle/>
          <a:p>
            <a:r>
              <a:rPr lang="en-FI" sz="2200" b="1" dirty="0"/>
              <a:t>States grouped by amount spent(charges): High(top 5), mid(mid 5),low(bottom 5)</a:t>
            </a:r>
            <a:br>
              <a:rPr lang="en-FI" sz="2200" dirty="0"/>
            </a:br>
            <a:endParaRPr lang="en-FI" sz="2200" dirty="0"/>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9B4E3-4675-B757-EF46-EC40CB5645A5}"/>
              </a:ext>
            </a:extLst>
          </p:cNvPr>
          <p:cNvSpPr>
            <a:spLocks noGrp="1"/>
          </p:cNvSpPr>
          <p:nvPr>
            <p:ph idx="1"/>
          </p:nvPr>
        </p:nvSpPr>
        <p:spPr>
          <a:xfrm>
            <a:off x="630936" y="2807208"/>
            <a:ext cx="3429000" cy="3410712"/>
          </a:xfrm>
        </p:spPr>
        <p:txBody>
          <a:bodyPr anchor="t">
            <a:normAutofit/>
          </a:bodyPr>
          <a:lstStyle/>
          <a:p>
            <a:r>
              <a:rPr lang="en-FI" sz="3200" dirty="0"/>
              <a:t>Lower spending states were more loyal and not likely to leave</a:t>
            </a:r>
          </a:p>
          <a:p>
            <a:pPr marL="0" indent="0">
              <a:buNone/>
            </a:pPr>
            <a:endParaRPr lang="en-FI" sz="2200" dirty="0"/>
          </a:p>
          <a:p>
            <a:endParaRPr lang="en-FI" sz="2200" dirty="0"/>
          </a:p>
        </p:txBody>
      </p:sp>
      <p:pic>
        <p:nvPicPr>
          <p:cNvPr id="7" name="Picture 6" descr="Chart, bar chart&#10;&#10;Description automatically generated">
            <a:extLst>
              <a:ext uri="{FF2B5EF4-FFF2-40B4-BE49-F238E27FC236}">
                <a16:creationId xmlns:a16="http://schemas.microsoft.com/office/drawing/2014/main" id="{11008F2F-4EAC-AF30-2424-105FEFCE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03070"/>
            <a:ext cx="6903720" cy="3451860"/>
          </a:xfrm>
          <a:prstGeom prst="rect">
            <a:avLst/>
          </a:prstGeom>
        </p:spPr>
      </p:pic>
    </p:spTree>
    <p:extLst>
      <p:ext uri="{BB962C8B-B14F-4D97-AF65-F5344CB8AC3E}">
        <p14:creationId xmlns:p14="http://schemas.microsoft.com/office/powerpoint/2010/main" val="45688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442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Arial</vt:lpstr>
      <vt:lpstr>Calibri</vt:lpstr>
      <vt:lpstr>Calibri Light</vt:lpstr>
      <vt:lpstr>Open Sans</vt:lpstr>
      <vt:lpstr>Office Theme</vt:lpstr>
      <vt:lpstr>PowerPoint Presentation</vt:lpstr>
      <vt:lpstr>BUSINESS PROBLEM</vt:lpstr>
      <vt:lpstr>Problem of Churn (loss of customers to competition) in telecom companies</vt:lpstr>
      <vt:lpstr>    FINDINGS</vt:lpstr>
      <vt:lpstr>PowerPoint Presentation</vt:lpstr>
      <vt:lpstr>PowerPoint Presentation</vt:lpstr>
      <vt:lpstr>PowerPoint Presentation</vt:lpstr>
      <vt:lpstr>No voice mail plan = higher probability of moving(17% vs 9%) </vt:lpstr>
      <vt:lpstr>States grouped by amount spent(charges): High(top 5), mid(mid 5),low(bottom 5) </vt:lpstr>
      <vt:lpstr>PowerPoint Presentation</vt:lpstr>
      <vt:lpstr>PowerPoint Presentation</vt:lpstr>
      <vt:lpstr>   RECOMMENDATIONS</vt:lpstr>
      <vt:lpstr>Final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cgw wanjiku</dc:creator>
  <cp:lastModifiedBy>cgw wanjiku</cp:lastModifiedBy>
  <cp:revision>3</cp:revision>
  <dcterms:created xsi:type="dcterms:W3CDTF">2022-07-29T12:13:32Z</dcterms:created>
  <dcterms:modified xsi:type="dcterms:W3CDTF">2022-07-29T16:44:17Z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2022-07-29T12:13:32Z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577a2f0b-43b0-41d0-8a7d-a72d8705a303</vt:lpwstr>
  </property>
  <property fmtid="{D5CDD505-2E9C-101B-9397-08002B2CF9AE}" pid="7" name="MSIP_Label_defa4170-0d19-0005-0004-bc88714345d2_ActionId">
    <vt:lpwstr>72aed3db-1faa-419b-a4af-10b44a51e023</vt:lpwstr>
  </property>
  <property fmtid="{D5CDD505-2E9C-101B-9397-08002B2CF9AE}" pid="8" name="MSIP_Label_defa4170-0d19-0005-0004-bc88714345d2_ContentBits">
    <vt:lpwstr>0</vt:lpwstr>
  </property>
</Properties>
</file>