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hen" userId="402aadac4f3e7383" providerId="LiveId" clId="{84442EE8-4015-437B-99DA-08E200EBCD44}"/>
    <pc:docChg chg="custSel modSld">
      <pc:chgData name="William Chen" userId="402aadac4f3e7383" providerId="LiveId" clId="{84442EE8-4015-437B-99DA-08E200EBCD44}" dt="2021-04-28T16:34:47.779" v="3" actId="27636"/>
      <pc:docMkLst>
        <pc:docMk/>
      </pc:docMkLst>
      <pc:sldChg chg="modSp mod">
        <pc:chgData name="William Chen" userId="402aadac4f3e7383" providerId="LiveId" clId="{84442EE8-4015-437B-99DA-08E200EBCD44}" dt="2021-04-28T16:34:47.779" v="3" actId="27636"/>
        <pc:sldMkLst>
          <pc:docMk/>
          <pc:sldMk cId="0" sldId="260"/>
        </pc:sldMkLst>
        <pc:spChg chg="mod">
          <ac:chgData name="William Chen" userId="402aadac4f3e7383" providerId="LiveId" clId="{84442EE8-4015-437B-99DA-08E200EBCD44}" dt="2021-04-28T16:34:45.039" v="1" actId="27636"/>
          <ac:spMkLst>
            <pc:docMk/>
            <pc:sldMk cId="0" sldId="260"/>
            <ac:spMk id="90" creationId="{00000000-0000-0000-0000-000000000000}"/>
          </ac:spMkLst>
        </pc:spChg>
        <pc:spChg chg="mod">
          <ac:chgData name="William Chen" userId="402aadac4f3e7383" providerId="LiveId" clId="{84442EE8-4015-437B-99DA-08E200EBCD44}" dt="2021-04-28T16:34:47.779" v="3" actId="27636"/>
          <ac:spMkLst>
            <pc:docMk/>
            <pc:sldMk cId="0" sldId="260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55469177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55469177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5469177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5469177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5546917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55469177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5469177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5469177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97eeb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97eeb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ae73cb8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ae73cb8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5676bd5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5676bd5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676bd5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676bd5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5676bd5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5676bd5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r.baidu.com/static-files/60164d47-7103-4181-909c-57eea0355d83" TargetMode="External"/><Relationship Id="rId13" Type="http://schemas.openxmlformats.org/officeDocument/2006/relationships/hyperlink" Target="https://www.statista.com/chart/5472/google-rules-the-west-baidu-top-in-china/" TargetMode="External"/><Relationship Id="rId3" Type="http://schemas.openxmlformats.org/officeDocument/2006/relationships/hyperlink" Target="https://www.statista.com/statistics/257592/share-of-baidu-users-by-country/" TargetMode="External"/><Relationship Id="rId7" Type="http://schemas.openxmlformats.org/officeDocument/2006/relationships/hyperlink" Target="https://ir.baidu.com/news-releases/news-release-details/baidu-announces-fourth-quarter-and-fiscal-year-2017-results" TargetMode="External"/><Relationship Id="rId12" Type="http://schemas.openxmlformats.org/officeDocument/2006/relationships/hyperlink" Target="https://www.fool.com/investing/2021/02/20/is-baidu-stock-a-bu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ankingbyseo.com/blog/baidu-seo/" TargetMode="External"/><Relationship Id="rId11" Type="http://schemas.openxmlformats.org/officeDocument/2006/relationships/hyperlink" Target="https://en.wikipedia.org/wiki/Baidu#Services" TargetMode="External"/><Relationship Id="rId5" Type="http://schemas.openxmlformats.org/officeDocument/2006/relationships/hyperlink" Target="https://www.searchenginejournal.com/baidu-facts/336803/#close" TargetMode="External"/><Relationship Id="rId10" Type="http://schemas.openxmlformats.org/officeDocument/2006/relationships/hyperlink" Target="https://fourweekmba.com/baidu-business-model/#How_does_Baidu_make_money" TargetMode="External"/><Relationship Id="rId4" Type="http://schemas.openxmlformats.org/officeDocument/2006/relationships/hyperlink" Target="https://ir.baidu.com/news-releases/news-release-details/baidu-announces-first-quarter-2019-results" TargetMode="External"/><Relationship Id="rId9" Type="http://schemas.openxmlformats.org/officeDocument/2006/relationships/hyperlink" Target="https://ir.baidu.com/financial-repor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862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William Chen, Kyu Ho Sim, Chloe Ashdale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5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https://www.statista.com/statistics/257592/share-of-baidu-users-by-country/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https://ir.baidu.com/news-releases/news-release-details/baidu-announces-first-quarter-2019-results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https://www.searchenginejournal.com/baidu-facts/336803/#close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https://www.rankingbyseo.com/blog/baidu-seo/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https://ir.baidu.com/news-releases/news-release-details/baidu-announces-fourth-quarter-and-fiscal-year-2017-results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https://ir.baidu.com/static-files/60164d47-7103-4181-909c-57eea0355d83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https://ir.baidu.com/financial-reports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https://fourweekmba.com/baidu-business-model/#How_does_Baidu_make_money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https://en.wikipedia.org/wiki/Baidu#Services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https://www.fool.com/investing/2021/02/20/is-baidu-stock-a-buy/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https://www.statista.com/chart/5472/google-rules-the-west-baidu-top-in-china/</a:t>
            </a:r>
            <a:endParaRPr>
              <a:solidFill>
                <a:schemeClr val="dk1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85900" y="7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Baidu’s Background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647675"/>
            <a:ext cx="85206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Search engine like Google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“Chinese Google”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Founded on January 1, 2000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Headquartered in Beijing, China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Popular in China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94% of its users are in China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Offers services like Baidu Maps, Wangpan, 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News, “Knows”, MP3 Search, etc.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600" y="0"/>
            <a:ext cx="39004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305100"/>
            <a:ext cx="4070399" cy="1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59975" y="86925"/>
            <a:ext cx="39816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b="1"/>
              <a:t>Baidu’s Business Model</a:t>
            </a:r>
            <a:endParaRPr sz="2420"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0" y="656625"/>
            <a:ext cx="9144000" cy="44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Primary source of revenue is through advertisements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Made $11.24 billion on ads in 2017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2020 revenue: $16.4 billion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Secondary source is through services they offer like Iqiyi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00" y="1930375"/>
            <a:ext cx="6150001" cy="32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45550" y="354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Aspects of Platform-ness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873" y="2938275"/>
            <a:ext cx="1523027" cy="13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038500" y="2435246"/>
            <a:ext cx="27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Baidu Wangpan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509862" y="2378878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Baidu Baike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59792" y="4304787"/>
            <a:ext cx="215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Baidu Maps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600613" y="4440606"/>
            <a:ext cx="194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Quanmin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022" y="2944475"/>
            <a:ext cx="1401289" cy="13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974" y="1063175"/>
            <a:ext cx="1440724" cy="13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6425" y="1141725"/>
            <a:ext cx="2994475" cy="112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Baidu VS US Platforms</a:t>
            </a:r>
            <a:endParaRPr b="1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75" y="2038350"/>
            <a:ext cx="3048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3641625" y="1202100"/>
            <a:ext cx="25356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Similarities</a:t>
            </a:r>
            <a:endParaRPr b="1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tx1"/>
                </a:solidFill>
              </a:rPr>
              <a:t>Search Engine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tx1"/>
                </a:solidFill>
              </a:rPr>
              <a:t>Multiple Offerings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solidFill>
                  <a:schemeClr val="tx1"/>
                </a:solidFill>
              </a:rPr>
              <a:t>Revenue come from advertisements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6571775" y="1202100"/>
            <a:ext cx="25356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Differences</a:t>
            </a:r>
            <a:endParaRPr b="1" dirty="0">
              <a:solidFill>
                <a:schemeClr val="tx1"/>
              </a:solidFill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Censorship</a:t>
            </a:r>
            <a:endParaRPr dirty="0">
              <a:solidFill>
                <a:schemeClr val="tx1"/>
              </a:solidFill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Better understanding of Chinese local language and culture(Focus on local news)</a:t>
            </a:r>
            <a:endParaRPr dirty="0">
              <a:solidFill>
                <a:schemeClr val="tx1"/>
              </a:solidFill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Unique offerings</a:t>
            </a:r>
            <a:endParaRPr dirty="0">
              <a:solidFill>
                <a:schemeClr val="tx1"/>
              </a:solidFill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>
                <a:solidFill>
                  <a:schemeClr val="tx1"/>
                </a:solidFill>
              </a:rPr>
              <a:t>Revenue mainly comes from China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75" y="152400"/>
            <a:ext cx="679115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97775" y="165925"/>
            <a:ext cx="85344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Does it have a strategic "moat"?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705300" y="1111125"/>
            <a:ext cx="41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UNIQUE SERVICES</a:t>
            </a:r>
            <a:endParaRPr sz="1500" u="sng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Baidu offers a platform that leverages face recognition technology to find missing persons.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Baidu started a service that provides useful things for senior people’s daily life.</a:t>
            </a:r>
            <a:endParaRPr sz="1500"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r="15225"/>
          <a:stretch/>
        </p:blipFill>
        <p:spPr>
          <a:xfrm>
            <a:off x="342850" y="739000"/>
            <a:ext cx="3585150" cy="20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75" y="2913700"/>
            <a:ext cx="3630225" cy="21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Is it profitable?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5400" cy="3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Baidu generated 68% of its revenue from its online marketing services in the fourth quarter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Compared to 72% a year ago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Its revenue dipped 0.3% year over year to 20.71 billion yuan ($3.17 billion) during the quarter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Marks its seventh straight quarter of declining sales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Advertising is Baidu’s primary source of revenue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850" y="301575"/>
            <a:ext cx="4708900" cy="4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else should we US folks know about it?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75900" cy="3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For comparison, Baidu ended the quarter with 544 million monthly active users on its mobile app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But WeChat's saw 1.21 billion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Baidu is also increasing its exposure to the live streaming market with its content creation platform BJH and its upcoming takeover of YY Live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Hosts roughly 70% of China’s internet searches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Although Baidu’s primary product is its search engine, the company provides platforms such as maps, images and videos, and news searches. The company has also launched a campaign of aggressive expansion into artificial intelligence (AI) and self-driving cars.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Baidu’s Background</vt:lpstr>
      <vt:lpstr>Baidu’s Business Model</vt:lpstr>
      <vt:lpstr>Key Aspects of Platform-ness</vt:lpstr>
      <vt:lpstr>Baidu VS US Platforms</vt:lpstr>
      <vt:lpstr>PowerPoint Presentation</vt:lpstr>
      <vt:lpstr>Does it have a strategic "moat"?</vt:lpstr>
      <vt:lpstr>Is it profitable? </vt:lpstr>
      <vt:lpstr>What else should we US folks know about it?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William Chen</cp:lastModifiedBy>
  <cp:revision>1</cp:revision>
  <dcterms:modified xsi:type="dcterms:W3CDTF">2021-04-28T16:35:37Z</dcterms:modified>
</cp:coreProperties>
</file>