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f93a14e12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f93a14e12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f93a14e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f93a14e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29fdfbb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29fdfbb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f93a14e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f93a14e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f93a14e1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f93a14e1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93a14e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93a14e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f93a14e1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f93a14e1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f93a14e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f93a14e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f93a14e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f93a14e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f93a14e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f93a14e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93a14e12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93a14e12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9d670a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f9d670a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f93a14e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f93a14e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tinypulse.com/blog/employee-retention-examples" TargetMode="External"/><Relationship Id="rId4" Type="http://schemas.openxmlformats.org/officeDocument/2006/relationships/hyperlink" Target="https://avieradvisors.com/blog/how-does-compensation-work-at-amazon/" TargetMode="External"/><Relationship Id="rId5" Type="http://schemas.openxmlformats.org/officeDocument/2006/relationships/hyperlink" Target="https://www.thebalancecareers.com/what-are-incentives-at-work-1917994" TargetMode="External"/><Relationship Id="rId6" Type="http://schemas.openxmlformats.org/officeDocument/2006/relationships/hyperlink" Target="https://www.channel3000.com/a-job-seeker-market-employers-offer-incentives-in-competitive-hiring-landscape/" TargetMode="External"/><Relationship Id="rId7" Type="http://schemas.openxmlformats.org/officeDocument/2006/relationships/hyperlink" Target="https://medium.com/aviahire/what-are-the-pros-and-cons-of-job-boards-f30a057fe2c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mf.org/external/pubs/ft/fandd/2019/03/global-competition-for-technology-workers-costa.htm#:~:text=By%202030%2C%20there%20will%20be,Ferry%2C%20based%20in%20Los%20Angeles.&amp;text=%E2%80%9CCompanies%20are%20paying%20more%2C%20they,of%20high%2Dskilled%20tech%20workers." TargetMode="External"/><Relationship Id="rId4" Type="http://schemas.openxmlformats.org/officeDocument/2006/relationships/hyperlink" Target="https://www.forbes.com/sites/larryenglish/2021/06/01/the-tech-talent-war-has-no-end-in-sight-heres-what-you-need-to-know/?sh=524f21a5f2d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Checklist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Kenzie Fowler, Christine Wu, William Chen, and Taylor Moss</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Initial research:</a:t>
            </a:r>
            <a:endParaRPr/>
          </a:p>
        </p:txBody>
      </p:sp>
      <p:sp>
        <p:nvSpPr>
          <p:cNvPr id="141" name="Google Shape;141;p22"/>
          <p:cNvSpPr txBox="1"/>
          <p:nvPr>
            <p:ph idx="1" type="body"/>
          </p:nvPr>
        </p:nvSpPr>
        <p:spPr>
          <a:xfrm>
            <a:off x="729450" y="2078875"/>
            <a:ext cx="7688700" cy="2898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202124"/>
              </a:buClr>
              <a:buSzPct val="100000"/>
              <a:buChar char="●"/>
            </a:pPr>
            <a:r>
              <a:rPr lang="en" sz="1800">
                <a:solidFill>
                  <a:srgbClr val="202124"/>
                </a:solidFill>
              </a:rPr>
              <a:t>Google promotes learning to expand workers qualifications</a:t>
            </a:r>
            <a:endParaRPr sz="1800">
              <a:solidFill>
                <a:srgbClr val="202124"/>
              </a:solidFill>
            </a:endParaRPr>
          </a:p>
          <a:p>
            <a:pPr indent="-334327" lvl="1" marL="914400" rtl="0" algn="l">
              <a:spcBef>
                <a:spcPts val="0"/>
              </a:spcBef>
              <a:spcAft>
                <a:spcPts val="0"/>
              </a:spcAft>
              <a:buClr>
                <a:srgbClr val="202124"/>
              </a:buClr>
              <a:buSzPct val="100000"/>
              <a:buChar char="○"/>
            </a:pPr>
            <a:r>
              <a:rPr lang="en" sz="1800">
                <a:solidFill>
                  <a:srgbClr val="202124"/>
                </a:solidFill>
              </a:rPr>
              <a:t>Certifications can be achieved/received remotely and on websites such as LinkedIn, which expands qualifications</a:t>
            </a:r>
            <a:endParaRPr sz="1800">
              <a:solidFill>
                <a:srgbClr val="202124"/>
              </a:solidFill>
            </a:endParaRPr>
          </a:p>
          <a:p>
            <a:pPr indent="-334327" lvl="0" marL="457200" rtl="0" algn="l">
              <a:spcBef>
                <a:spcPts val="0"/>
              </a:spcBef>
              <a:spcAft>
                <a:spcPts val="0"/>
              </a:spcAft>
              <a:buClr>
                <a:srgbClr val="202124"/>
              </a:buClr>
              <a:buSzPct val="100000"/>
              <a:buChar char="●"/>
            </a:pPr>
            <a:r>
              <a:rPr lang="en" sz="1800" u="sng">
                <a:solidFill>
                  <a:schemeClr val="hlink"/>
                </a:solidFill>
                <a:hlinkClick r:id="rId3"/>
              </a:rPr>
              <a:t>Hyatt has one of the best employee retention rates</a:t>
            </a:r>
            <a:r>
              <a:rPr lang="en" sz="1800">
                <a:solidFill>
                  <a:srgbClr val="202124"/>
                </a:solidFill>
              </a:rPr>
              <a:t> with an average employee working over 10 years all due to their top notch training programs</a:t>
            </a:r>
            <a:endParaRPr sz="1800">
              <a:solidFill>
                <a:srgbClr val="202124"/>
              </a:solidFill>
            </a:endParaRPr>
          </a:p>
          <a:p>
            <a:pPr indent="-334327" lvl="0" marL="457200" rtl="0" algn="l">
              <a:spcBef>
                <a:spcPts val="0"/>
              </a:spcBef>
              <a:spcAft>
                <a:spcPts val="0"/>
              </a:spcAft>
              <a:buClr>
                <a:srgbClr val="202124"/>
              </a:buClr>
              <a:buSzPct val="100000"/>
              <a:buChar char="●"/>
            </a:pPr>
            <a:r>
              <a:rPr lang="en" sz="1800" u="sng">
                <a:solidFill>
                  <a:schemeClr val="hlink"/>
                </a:solidFill>
                <a:hlinkClick r:id="rId4"/>
              </a:rPr>
              <a:t>Amazon gave equity to their first few employees</a:t>
            </a:r>
            <a:endParaRPr sz="1800">
              <a:solidFill>
                <a:srgbClr val="202124"/>
              </a:solidFill>
            </a:endParaRPr>
          </a:p>
          <a:p>
            <a:pPr indent="-334327" lvl="1" marL="914400" rtl="0" algn="l">
              <a:spcBef>
                <a:spcPts val="0"/>
              </a:spcBef>
              <a:spcAft>
                <a:spcPts val="0"/>
              </a:spcAft>
              <a:buClr>
                <a:srgbClr val="202124"/>
              </a:buClr>
              <a:buSzPct val="100000"/>
              <a:buChar char="○"/>
            </a:pPr>
            <a:r>
              <a:rPr lang="en" sz="1800">
                <a:solidFill>
                  <a:srgbClr val="202124"/>
                </a:solidFill>
              </a:rPr>
              <a:t>Employees grow financially as the company grows</a:t>
            </a:r>
            <a:endParaRPr sz="1800">
              <a:solidFill>
                <a:srgbClr val="202124"/>
              </a:solidFill>
            </a:endParaRPr>
          </a:p>
          <a:p>
            <a:pPr indent="-334327" lvl="1" marL="914400" rtl="0" algn="l">
              <a:spcBef>
                <a:spcPts val="0"/>
              </a:spcBef>
              <a:spcAft>
                <a:spcPts val="0"/>
              </a:spcAft>
              <a:buClr>
                <a:srgbClr val="202124"/>
              </a:buClr>
              <a:buSzPct val="100000"/>
              <a:buChar char="○"/>
            </a:pPr>
            <a:r>
              <a:rPr lang="en" sz="1800">
                <a:solidFill>
                  <a:srgbClr val="202124"/>
                </a:solidFill>
              </a:rPr>
              <a:t>One of the most sought after company to work for</a:t>
            </a:r>
            <a:endParaRPr sz="1800">
              <a:solidFill>
                <a:srgbClr val="202124"/>
              </a:solidFill>
            </a:endParaRPr>
          </a:p>
          <a:p>
            <a:pPr indent="-334327" lvl="0" marL="457200" rtl="0" algn="l">
              <a:spcBef>
                <a:spcPts val="0"/>
              </a:spcBef>
              <a:spcAft>
                <a:spcPts val="0"/>
              </a:spcAft>
              <a:buClr>
                <a:srgbClr val="202124"/>
              </a:buClr>
              <a:buSzPct val="100000"/>
              <a:buChar char="●"/>
            </a:pPr>
            <a:r>
              <a:rPr lang="en" sz="1800" u="sng">
                <a:solidFill>
                  <a:schemeClr val="hlink"/>
                </a:solidFill>
                <a:hlinkClick r:id="rId5"/>
              </a:rPr>
              <a:t>Incentivizing people encourages current and future employees to work for a company</a:t>
            </a:r>
            <a:r>
              <a:rPr lang="en" sz="1800">
                <a:solidFill>
                  <a:srgbClr val="202124"/>
                </a:solidFill>
              </a:rPr>
              <a:t>, also see this </a:t>
            </a:r>
            <a:r>
              <a:rPr lang="en" sz="1800" u="sng">
                <a:solidFill>
                  <a:schemeClr val="hlink"/>
                </a:solidFill>
                <a:hlinkClick r:id="rId6"/>
              </a:rPr>
              <a:t>supporting article</a:t>
            </a:r>
            <a:endParaRPr sz="1800">
              <a:solidFill>
                <a:srgbClr val="202124"/>
              </a:solidFill>
            </a:endParaRPr>
          </a:p>
          <a:p>
            <a:pPr indent="-334327" lvl="0" marL="457200" rtl="0" algn="l">
              <a:spcBef>
                <a:spcPts val="0"/>
              </a:spcBef>
              <a:spcAft>
                <a:spcPts val="0"/>
              </a:spcAft>
              <a:buClr>
                <a:srgbClr val="202124"/>
              </a:buClr>
              <a:buSzPct val="100000"/>
              <a:buChar char="●"/>
            </a:pPr>
            <a:r>
              <a:rPr lang="en" sz="1800" u="sng">
                <a:solidFill>
                  <a:schemeClr val="hlink"/>
                </a:solidFill>
                <a:hlinkClick r:id="rId7"/>
              </a:rPr>
              <a:t>Job boards make it easier to streamline the hiring process and find applicants</a:t>
            </a:r>
            <a:r>
              <a:rPr lang="en" sz="1800">
                <a:solidFill>
                  <a:srgbClr val="202124"/>
                </a:solidFill>
              </a:rPr>
              <a:t> </a:t>
            </a:r>
            <a:endParaRPr sz="1800">
              <a:solidFill>
                <a:srgbClr val="20212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a:t>
            </a:r>
            <a:endParaRPr/>
          </a:p>
        </p:txBody>
      </p:sp>
      <p:sp>
        <p:nvSpPr>
          <p:cNvPr id="147" name="Google Shape;147;p23"/>
          <p:cNvSpPr txBox="1"/>
          <p:nvPr>
            <p:ph idx="1" type="body"/>
          </p:nvPr>
        </p:nvSpPr>
        <p:spPr>
          <a:xfrm>
            <a:off x="729450" y="1853850"/>
            <a:ext cx="7688700" cy="31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202124"/>
                </a:solidFill>
              </a:rPr>
              <a:t>Our team has multifaceted skills that can support and resolve XYZ Inc’s problems.</a:t>
            </a:r>
            <a:endParaRPr sz="1250">
              <a:solidFill>
                <a:srgbClr val="202124"/>
              </a:solidFill>
            </a:endParaRPr>
          </a:p>
          <a:p>
            <a:pPr indent="-307975" lvl="0" marL="457200" rtl="0" algn="l">
              <a:spcBef>
                <a:spcPts val="1200"/>
              </a:spcBef>
              <a:spcAft>
                <a:spcPts val="0"/>
              </a:spcAft>
              <a:buClr>
                <a:srgbClr val="202124"/>
              </a:buClr>
              <a:buSzPts val="1250"/>
              <a:buChar char="●"/>
            </a:pPr>
            <a:r>
              <a:rPr lang="en" sz="1250">
                <a:solidFill>
                  <a:srgbClr val="202124"/>
                </a:solidFill>
              </a:rPr>
              <a:t>Christine Wu: Market Analyst/Researcher</a:t>
            </a:r>
            <a:endParaRPr sz="1250">
              <a:solidFill>
                <a:srgbClr val="202124"/>
              </a:solidFill>
            </a:endParaRPr>
          </a:p>
          <a:p>
            <a:pPr indent="-307975" lvl="1" marL="914400" rtl="0" algn="l">
              <a:spcBef>
                <a:spcPts val="0"/>
              </a:spcBef>
              <a:spcAft>
                <a:spcPts val="0"/>
              </a:spcAft>
              <a:buClr>
                <a:srgbClr val="202124"/>
              </a:buClr>
              <a:buSzPts val="1250"/>
              <a:buChar char="○"/>
            </a:pPr>
            <a:r>
              <a:rPr lang="en" sz="1250">
                <a:solidFill>
                  <a:srgbClr val="202124"/>
                </a:solidFill>
              </a:rPr>
              <a:t>Background in economics and psychology, with a minor in information technology, design, and startups. Worked as a marketing intern, research and strategy intern, research assistant. </a:t>
            </a:r>
            <a:endParaRPr sz="1250">
              <a:solidFill>
                <a:srgbClr val="202124"/>
              </a:solidFill>
            </a:endParaRPr>
          </a:p>
          <a:p>
            <a:pPr indent="-307975" lvl="0" marL="457200" rtl="0" algn="l">
              <a:spcBef>
                <a:spcPts val="0"/>
              </a:spcBef>
              <a:spcAft>
                <a:spcPts val="0"/>
              </a:spcAft>
              <a:buClr>
                <a:srgbClr val="202124"/>
              </a:buClr>
              <a:buSzPts val="1250"/>
              <a:buChar char="●"/>
            </a:pPr>
            <a:r>
              <a:rPr lang="en" sz="1250">
                <a:solidFill>
                  <a:srgbClr val="202124"/>
                </a:solidFill>
              </a:rPr>
              <a:t>William Chen: Business analyst </a:t>
            </a:r>
            <a:endParaRPr sz="1250">
              <a:solidFill>
                <a:srgbClr val="202124"/>
              </a:solidFill>
            </a:endParaRPr>
          </a:p>
          <a:p>
            <a:pPr indent="-307975" lvl="1" marL="914400" rtl="0" algn="l">
              <a:lnSpc>
                <a:spcPct val="100000"/>
              </a:lnSpc>
              <a:spcBef>
                <a:spcPts val="0"/>
              </a:spcBef>
              <a:spcAft>
                <a:spcPts val="0"/>
              </a:spcAft>
              <a:buClr>
                <a:srgbClr val="202124"/>
              </a:buClr>
              <a:buSzPts val="1250"/>
              <a:buChar char="○"/>
            </a:pPr>
            <a:r>
              <a:rPr lang="en" sz="1250">
                <a:solidFill>
                  <a:srgbClr val="202124"/>
                </a:solidFill>
              </a:rPr>
              <a:t>Background in business analytics, coding, information security, risk management, and project management.</a:t>
            </a:r>
            <a:endParaRPr sz="1250">
              <a:solidFill>
                <a:srgbClr val="202124"/>
              </a:solidFill>
            </a:endParaRPr>
          </a:p>
          <a:p>
            <a:pPr indent="-307975" lvl="0" marL="457200" rtl="0" algn="l">
              <a:spcBef>
                <a:spcPts val="0"/>
              </a:spcBef>
              <a:spcAft>
                <a:spcPts val="0"/>
              </a:spcAft>
              <a:buClr>
                <a:srgbClr val="202124"/>
              </a:buClr>
              <a:buSzPts val="1250"/>
              <a:buChar char="●"/>
            </a:pPr>
            <a:r>
              <a:rPr lang="en" sz="1250">
                <a:solidFill>
                  <a:srgbClr val="202124"/>
                </a:solidFill>
              </a:rPr>
              <a:t>Taylor Moss: Project Manager / Strategic Planner</a:t>
            </a:r>
            <a:endParaRPr sz="1250">
              <a:solidFill>
                <a:srgbClr val="202124"/>
              </a:solidFill>
            </a:endParaRPr>
          </a:p>
          <a:p>
            <a:pPr indent="-307975" lvl="1" marL="914400" rtl="0" algn="l">
              <a:spcBef>
                <a:spcPts val="0"/>
              </a:spcBef>
              <a:spcAft>
                <a:spcPts val="0"/>
              </a:spcAft>
              <a:buClr>
                <a:srgbClr val="202124"/>
              </a:buClr>
              <a:buSzPts val="1250"/>
              <a:buChar char="○"/>
            </a:pPr>
            <a:r>
              <a:rPr lang="en" sz="1250">
                <a:solidFill>
                  <a:srgbClr val="202124"/>
                </a:solidFill>
              </a:rPr>
              <a:t>Background in information management, technology and entrepreneurship, roles as new member educator, peer advisor, and director of programming.</a:t>
            </a:r>
            <a:endParaRPr sz="1250">
              <a:solidFill>
                <a:srgbClr val="202124"/>
              </a:solidFill>
            </a:endParaRPr>
          </a:p>
          <a:p>
            <a:pPr indent="-307975" lvl="0" marL="457200" rtl="0" algn="l">
              <a:spcBef>
                <a:spcPts val="0"/>
              </a:spcBef>
              <a:spcAft>
                <a:spcPts val="0"/>
              </a:spcAft>
              <a:buClr>
                <a:srgbClr val="202124"/>
              </a:buClr>
              <a:buSzPts val="1250"/>
              <a:buChar char="●"/>
            </a:pPr>
            <a:r>
              <a:rPr lang="en" sz="1250">
                <a:solidFill>
                  <a:srgbClr val="202124"/>
                </a:solidFill>
              </a:rPr>
              <a:t>Kenzie Fowler : Advertiser &amp; Client Relations</a:t>
            </a:r>
            <a:endParaRPr sz="1250">
              <a:solidFill>
                <a:srgbClr val="202124"/>
              </a:solidFill>
            </a:endParaRPr>
          </a:p>
          <a:p>
            <a:pPr indent="-307975" lvl="1" marL="914400" rtl="0" algn="l">
              <a:spcBef>
                <a:spcPts val="0"/>
              </a:spcBef>
              <a:spcAft>
                <a:spcPts val="0"/>
              </a:spcAft>
              <a:buClr>
                <a:srgbClr val="202124"/>
              </a:buClr>
              <a:buSzPts val="1250"/>
              <a:buChar char="○"/>
            </a:pPr>
            <a:r>
              <a:rPr lang="en" sz="1250">
                <a:solidFill>
                  <a:srgbClr val="202124"/>
                </a:solidFill>
              </a:rPr>
              <a:t>Background in advertising with a minor in IMT. Worked with organizations to develop programs and have worked on end-to-end marketing campaigns.</a:t>
            </a:r>
            <a:endParaRPr sz="1250">
              <a:solidFill>
                <a:srgbClr val="20212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roles on this project</a:t>
            </a:r>
            <a:endParaRPr/>
          </a:p>
        </p:txBody>
      </p:sp>
      <p:sp>
        <p:nvSpPr>
          <p:cNvPr id="153" name="Google Shape;153;p24"/>
          <p:cNvSpPr txBox="1"/>
          <p:nvPr>
            <p:ph idx="1" type="body"/>
          </p:nvPr>
        </p:nvSpPr>
        <p:spPr>
          <a:xfrm>
            <a:off x="688500" y="1972400"/>
            <a:ext cx="7688700" cy="28305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Clr>
                <a:srgbClr val="202124"/>
              </a:buClr>
              <a:buSzPct val="100000"/>
              <a:buChar char="●"/>
            </a:pPr>
            <a:r>
              <a:rPr lang="en" sz="2000">
                <a:solidFill>
                  <a:srgbClr val="202124"/>
                </a:solidFill>
              </a:rPr>
              <a:t>Christine Wu: Market Analyst/Researcher</a:t>
            </a:r>
            <a:endParaRPr sz="2000">
              <a:solidFill>
                <a:srgbClr val="202124"/>
              </a:solidFill>
            </a:endParaRPr>
          </a:p>
          <a:p>
            <a:pPr indent="-307340" lvl="1" marL="914400" rtl="0" algn="l">
              <a:spcBef>
                <a:spcPts val="0"/>
              </a:spcBef>
              <a:spcAft>
                <a:spcPts val="0"/>
              </a:spcAft>
              <a:buClr>
                <a:srgbClr val="202124"/>
              </a:buClr>
              <a:buSzPct val="100000"/>
              <a:buChar char="○"/>
            </a:pPr>
            <a:r>
              <a:rPr lang="en" sz="1600">
                <a:solidFill>
                  <a:srgbClr val="202124"/>
                </a:solidFill>
              </a:rPr>
              <a:t>Analyze the IT market and do research to find ways to improve XYZ’s job marketing. Find ways to incentivize future employees and analyze what larger organizations are doing to sustain themselves.</a:t>
            </a:r>
            <a:endParaRPr sz="1600">
              <a:solidFill>
                <a:srgbClr val="202124"/>
              </a:solidFill>
            </a:endParaRPr>
          </a:p>
          <a:p>
            <a:pPr indent="-327025" lvl="0" marL="457200" rtl="0" algn="l">
              <a:spcBef>
                <a:spcPts val="0"/>
              </a:spcBef>
              <a:spcAft>
                <a:spcPts val="0"/>
              </a:spcAft>
              <a:buClr>
                <a:srgbClr val="202124"/>
              </a:buClr>
              <a:buSzPct val="100000"/>
              <a:buChar char="●"/>
            </a:pPr>
            <a:r>
              <a:rPr lang="en" sz="2000">
                <a:solidFill>
                  <a:srgbClr val="202124"/>
                </a:solidFill>
              </a:rPr>
              <a:t>William Chen: Business analyst </a:t>
            </a:r>
            <a:endParaRPr sz="2000">
              <a:solidFill>
                <a:srgbClr val="202124"/>
              </a:solidFill>
            </a:endParaRPr>
          </a:p>
          <a:p>
            <a:pPr indent="-307340" lvl="1" marL="914400" rtl="0" algn="l">
              <a:lnSpc>
                <a:spcPct val="100000"/>
              </a:lnSpc>
              <a:spcBef>
                <a:spcPts val="0"/>
              </a:spcBef>
              <a:spcAft>
                <a:spcPts val="0"/>
              </a:spcAft>
              <a:buClr>
                <a:srgbClr val="202124"/>
              </a:buClr>
              <a:buSzPct val="100000"/>
              <a:buChar char="○"/>
            </a:pPr>
            <a:r>
              <a:rPr lang="en" sz="1600">
                <a:solidFill>
                  <a:srgbClr val="202124"/>
                </a:solidFill>
              </a:rPr>
              <a:t>Analyze the business to see how it is currently performing and research the IT market to see how XYZ can expand. Survey XYZ employees to hear their thoughts on XYZ Inc, expansions and proposed solutions</a:t>
            </a:r>
            <a:endParaRPr sz="1600">
              <a:solidFill>
                <a:srgbClr val="202124"/>
              </a:solidFill>
            </a:endParaRPr>
          </a:p>
          <a:p>
            <a:pPr indent="-327025" lvl="0" marL="457200" rtl="0" algn="l">
              <a:spcBef>
                <a:spcPts val="0"/>
              </a:spcBef>
              <a:spcAft>
                <a:spcPts val="0"/>
              </a:spcAft>
              <a:buClr>
                <a:srgbClr val="202124"/>
              </a:buClr>
              <a:buSzPct val="100000"/>
              <a:buChar char="●"/>
            </a:pPr>
            <a:r>
              <a:rPr lang="en" sz="2000">
                <a:solidFill>
                  <a:srgbClr val="202124"/>
                </a:solidFill>
              </a:rPr>
              <a:t>Taylor Moss: Project Manager / Strategic Planner</a:t>
            </a:r>
            <a:endParaRPr sz="2000">
              <a:solidFill>
                <a:srgbClr val="202124"/>
              </a:solidFill>
            </a:endParaRPr>
          </a:p>
          <a:p>
            <a:pPr indent="-307340" lvl="1" marL="914400" rtl="0" algn="l">
              <a:spcBef>
                <a:spcPts val="0"/>
              </a:spcBef>
              <a:spcAft>
                <a:spcPts val="0"/>
              </a:spcAft>
              <a:buClr>
                <a:srgbClr val="202124"/>
              </a:buClr>
              <a:buSzPct val="100000"/>
              <a:buChar char="○"/>
            </a:pPr>
            <a:r>
              <a:rPr lang="en" sz="1600">
                <a:solidFill>
                  <a:srgbClr val="202124"/>
                </a:solidFill>
              </a:rPr>
              <a:t>Oversee the project and plan deadlines for things such as solutions, research, meetings, etc. </a:t>
            </a:r>
            <a:endParaRPr sz="1600">
              <a:solidFill>
                <a:srgbClr val="202124"/>
              </a:solidFill>
            </a:endParaRPr>
          </a:p>
          <a:p>
            <a:pPr indent="-327025" lvl="0" marL="457200" rtl="0" algn="l">
              <a:spcBef>
                <a:spcPts val="0"/>
              </a:spcBef>
              <a:spcAft>
                <a:spcPts val="0"/>
              </a:spcAft>
              <a:buClr>
                <a:srgbClr val="202124"/>
              </a:buClr>
              <a:buSzPct val="100000"/>
              <a:buChar char="●"/>
            </a:pPr>
            <a:r>
              <a:rPr lang="en" sz="2000">
                <a:solidFill>
                  <a:srgbClr val="202124"/>
                </a:solidFill>
              </a:rPr>
              <a:t>Kenzie Fowler : Advertiser &amp; Client Relations</a:t>
            </a:r>
            <a:endParaRPr sz="2000">
              <a:solidFill>
                <a:srgbClr val="202124"/>
              </a:solidFill>
            </a:endParaRPr>
          </a:p>
          <a:p>
            <a:pPr indent="-304879" lvl="1" marL="914400" rtl="0" algn="l">
              <a:spcBef>
                <a:spcPts val="0"/>
              </a:spcBef>
              <a:spcAft>
                <a:spcPts val="0"/>
              </a:spcAft>
              <a:buClr>
                <a:srgbClr val="202124"/>
              </a:buClr>
              <a:buSzPct val="100000"/>
              <a:buChar char="○"/>
            </a:pPr>
            <a:r>
              <a:rPr lang="en" sz="1550">
                <a:solidFill>
                  <a:srgbClr val="202124"/>
                </a:solidFill>
              </a:rPr>
              <a:t>Conduct market research and develop ways for the company to promote themselves to bring in employees. Lead the implementation to show XYZ the “proper” way to market themselves</a:t>
            </a:r>
            <a:endParaRPr sz="1550">
              <a:solidFill>
                <a:srgbClr val="20212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support:</a:t>
            </a:r>
            <a:endParaRPr/>
          </a:p>
        </p:txBody>
      </p:sp>
      <p:sp>
        <p:nvSpPr>
          <p:cNvPr id="159" name="Google Shape;159;p25"/>
          <p:cNvSpPr txBox="1"/>
          <p:nvPr>
            <p:ph idx="1" type="body"/>
          </p:nvPr>
        </p:nvSpPr>
        <p:spPr>
          <a:xfrm>
            <a:off x="729450" y="2078875"/>
            <a:ext cx="7688700" cy="28956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1200"/>
              </a:spcBef>
              <a:spcAft>
                <a:spcPts val="0"/>
              </a:spcAft>
              <a:buClr>
                <a:srgbClr val="000000"/>
              </a:buClr>
              <a:buSzPct val="100000"/>
              <a:buChar char="●"/>
            </a:pPr>
            <a:r>
              <a:rPr lang="en" sz="1900">
                <a:solidFill>
                  <a:srgbClr val="000000"/>
                </a:solidFill>
              </a:rPr>
              <a:t>We expect our clients to communicate what their budget is and what incentives they are willing to offer to new employees</a:t>
            </a:r>
            <a:endParaRPr sz="1900">
              <a:solidFill>
                <a:srgbClr val="000000"/>
              </a:solidFill>
            </a:endParaRPr>
          </a:p>
          <a:p>
            <a:pPr indent="-331152" lvl="0" marL="457200" rtl="0" algn="l">
              <a:spcBef>
                <a:spcPts val="0"/>
              </a:spcBef>
              <a:spcAft>
                <a:spcPts val="0"/>
              </a:spcAft>
              <a:buClr>
                <a:srgbClr val="000000"/>
              </a:buClr>
              <a:buSzPct val="100000"/>
              <a:buChar char="●"/>
            </a:pPr>
            <a:r>
              <a:rPr lang="en" sz="1900">
                <a:solidFill>
                  <a:srgbClr val="000000"/>
                </a:solidFill>
              </a:rPr>
              <a:t>To be transparent on their company’s work culture or what makes them better than other employers</a:t>
            </a:r>
            <a:endParaRPr sz="1900">
              <a:solidFill>
                <a:srgbClr val="000000"/>
              </a:solidFill>
            </a:endParaRPr>
          </a:p>
          <a:p>
            <a:pPr indent="-331152" lvl="0" marL="457200" rtl="0" algn="l">
              <a:spcBef>
                <a:spcPts val="0"/>
              </a:spcBef>
              <a:spcAft>
                <a:spcPts val="0"/>
              </a:spcAft>
              <a:buClr>
                <a:srgbClr val="000000"/>
              </a:buClr>
              <a:buSzPct val="100000"/>
              <a:buChar char="●"/>
            </a:pPr>
            <a:r>
              <a:rPr lang="en" sz="1900">
                <a:solidFill>
                  <a:srgbClr val="000000"/>
                </a:solidFill>
              </a:rPr>
              <a:t>The line manager has agreed to communicate information about this project to their organization</a:t>
            </a:r>
            <a:endParaRPr sz="1900">
              <a:solidFill>
                <a:srgbClr val="000000"/>
              </a:solidFill>
            </a:endParaRPr>
          </a:p>
          <a:p>
            <a:pPr indent="-331152" lvl="0" marL="457200" rtl="0" algn="l">
              <a:spcBef>
                <a:spcPts val="0"/>
              </a:spcBef>
              <a:spcAft>
                <a:spcPts val="0"/>
              </a:spcAft>
              <a:buClr>
                <a:srgbClr val="000000"/>
              </a:buClr>
              <a:buSzPct val="100000"/>
              <a:buChar char="●"/>
            </a:pPr>
            <a:r>
              <a:rPr lang="en" sz="1900">
                <a:solidFill>
                  <a:srgbClr val="000000"/>
                </a:solidFill>
              </a:rPr>
              <a:t>Meet with executives to get their views on the problems and solutions we provide</a:t>
            </a:r>
            <a:endParaRPr sz="1900">
              <a:solidFill>
                <a:srgbClr val="000000"/>
              </a:solidFill>
            </a:endParaRPr>
          </a:p>
          <a:p>
            <a:pPr indent="-331152" lvl="0" marL="457200" rtl="0" algn="l">
              <a:spcBef>
                <a:spcPts val="0"/>
              </a:spcBef>
              <a:spcAft>
                <a:spcPts val="0"/>
              </a:spcAft>
              <a:buClr>
                <a:srgbClr val="000000"/>
              </a:buClr>
              <a:buSzPct val="100000"/>
              <a:buChar char="●"/>
            </a:pPr>
            <a:r>
              <a:rPr lang="en" sz="1900">
                <a:solidFill>
                  <a:srgbClr val="000000"/>
                </a:solidFill>
              </a:rPr>
              <a:t>We are allowed to survey employees at least once a day </a:t>
            </a:r>
            <a:endParaRPr sz="1900">
              <a:solidFill>
                <a:srgbClr val="000000"/>
              </a:solidFill>
            </a:endParaRPr>
          </a:p>
          <a:p>
            <a:pPr indent="-331152" lvl="0" marL="457200" rtl="0" algn="l">
              <a:spcBef>
                <a:spcPts val="0"/>
              </a:spcBef>
              <a:spcAft>
                <a:spcPts val="0"/>
              </a:spcAft>
              <a:buClr>
                <a:srgbClr val="000000"/>
              </a:buClr>
              <a:buSzPct val="100000"/>
              <a:buChar char="●"/>
            </a:pPr>
            <a:r>
              <a:rPr lang="en" sz="1900">
                <a:solidFill>
                  <a:srgbClr val="000000"/>
                </a:solidFill>
              </a:rPr>
              <a:t>We expect the client to be open about the business and share information when requested</a:t>
            </a:r>
            <a:endParaRPr sz="19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Solution</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recommend our client to implement all 3 solutions for maximum impact</a:t>
            </a:r>
            <a:endParaRPr sz="1400"/>
          </a:p>
          <a:p>
            <a:pPr indent="-317500" lvl="1" marL="914400" rtl="0" algn="l">
              <a:spcBef>
                <a:spcPts val="0"/>
              </a:spcBef>
              <a:spcAft>
                <a:spcPts val="0"/>
              </a:spcAft>
              <a:buSzPts val="1400"/>
              <a:buChar char="○"/>
            </a:pPr>
            <a:r>
              <a:rPr lang="en" sz="1400"/>
              <a:t>Provide a small equity offering for candidates that really stand out</a:t>
            </a:r>
            <a:endParaRPr sz="1400"/>
          </a:p>
          <a:p>
            <a:pPr indent="-317500" lvl="1" marL="914400" rtl="0" algn="l">
              <a:spcBef>
                <a:spcPts val="0"/>
              </a:spcBef>
              <a:spcAft>
                <a:spcPts val="0"/>
              </a:spcAft>
              <a:buSzPts val="1400"/>
              <a:buChar char="○"/>
            </a:pPr>
            <a:r>
              <a:rPr lang="en" sz="1400"/>
              <a:t>Add benefits and programs that would incentivize employees to work there and to stay there</a:t>
            </a:r>
            <a:endParaRPr sz="1400"/>
          </a:p>
          <a:p>
            <a:pPr indent="-317500" lvl="1" marL="914400" rtl="0" algn="l">
              <a:spcBef>
                <a:spcPts val="0"/>
              </a:spcBef>
              <a:spcAft>
                <a:spcPts val="0"/>
              </a:spcAft>
              <a:buSzPts val="1400"/>
              <a:buChar char="○"/>
            </a:pPr>
            <a:r>
              <a:rPr lang="en" sz="1400"/>
              <a:t>Market what makes the company stick out compared to others and how the work culture may appeal to them using social media platforms and information sessions.</a:t>
            </a:r>
            <a:endParaRPr sz="1400"/>
          </a:p>
          <a:p>
            <a:pPr indent="-317500" lvl="1" marL="914400" rtl="0" algn="l">
              <a:spcBef>
                <a:spcPts val="0"/>
              </a:spcBef>
              <a:spcAft>
                <a:spcPts val="0"/>
              </a:spcAft>
              <a:buSzPts val="1400"/>
              <a:buChar char="○"/>
            </a:pPr>
            <a:r>
              <a:rPr lang="en" sz="1400"/>
              <a:t>Provide a training program for new employees to become even more specialized and qualified in their role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client:</a:t>
            </a:r>
            <a:endParaRPr/>
          </a:p>
        </p:txBody>
      </p:sp>
      <p:sp>
        <p:nvSpPr>
          <p:cNvPr id="93" name="Google Shape;93;p14"/>
          <p:cNvSpPr txBox="1"/>
          <p:nvPr>
            <p:ph idx="1" type="body"/>
          </p:nvPr>
        </p:nvSpPr>
        <p:spPr>
          <a:xfrm>
            <a:off x="729450" y="2078875"/>
            <a:ext cx="7688700" cy="27087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Clr>
                <a:srgbClr val="202124"/>
              </a:buClr>
              <a:buSzPct val="100000"/>
              <a:buChar char="●"/>
            </a:pPr>
            <a:r>
              <a:rPr lang="en" sz="2000">
                <a:solidFill>
                  <a:srgbClr val="202124"/>
                </a:solidFill>
              </a:rPr>
              <a:t>Our client, XYZ Inc, is a for-profit organization specializing in cloud services such as IaaS (infrastructure as a service) and Saas (software as a service)</a:t>
            </a:r>
            <a:endParaRPr sz="2000">
              <a:solidFill>
                <a:srgbClr val="202124"/>
              </a:solidFill>
            </a:endParaRPr>
          </a:p>
          <a:p>
            <a:pPr indent="-346075" lvl="0" marL="457200" rtl="0" algn="l">
              <a:spcBef>
                <a:spcPts val="0"/>
              </a:spcBef>
              <a:spcAft>
                <a:spcPts val="0"/>
              </a:spcAft>
              <a:buClr>
                <a:srgbClr val="202124"/>
              </a:buClr>
              <a:buSzPct val="100000"/>
              <a:buChar char="●"/>
            </a:pPr>
            <a:r>
              <a:rPr lang="en" sz="2000">
                <a:solidFill>
                  <a:srgbClr val="202124"/>
                </a:solidFill>
              </a:rPr>
              <a:t>XYZ Inc is a relatively new small business (in business for 5 years), but established organization featured on Forbes, Huffington Post, and Yahoo!</a:t>
            </a:r>
            <a:endParaRPr sz="2000">
              <a:solidFill>
                <a:srgbClr val="202124"/>
              </a:solidFill>
            </a:endParaRPr>
          </a:p>
          <a:p>
            <a:pPr indent="-346075" lvl="0" marL="457200" rtl="0" algn="l">
              <a:spcBef>
                <a:spcPts val="0"/>
              </a:spcBef>
              <a:spcAft>
                <a:spcPts val="0"/>
              </a:spcAft>
              <a:buClr>
                <a:srgbClr val="202124"/>
              </a:buClr>
              <a:buSzPct val="100000"/>
              <a:buChar char="●"/>
            </a:pPr>
            <a:r>
              <a:rPr lang="en" sz="2000">
                <a:solidFill>
                  <a:srgbClr val="202124"/>
                </a:solidFill>
              </a:rPr>
              <a:t>XYZ Inc currently has 93 employees </a:t>
            </a:r>
            <a:endParaRPr sz="2000">
              <a:solidFill>
                <a:srgbClr val="202124"/>
              </a:solidFill>
            </a:endParaRPr>
          </a:p>
          <a:p>
            <a:pPr indent="-346075" lvl="0" marL="457200" rtl="0" algn="l">
              <a:spcBef>
                <a:spcPts val="0"/>
              </a:spcBef>
              <a:spcAft>
                <a:spcPts val="0"/>
              </a:spcAft>
              <a:buClr>
                <a:srgbClr val="202124"/>
              </a:buClr>
              <a:buSzPct val="100000"/>
              <a:buChar char="●"/>
            </a:pPr>
            <a:r>
              <a:rPr lang="en" sz="2000">
                <a:solidFill>
                  <a:srgbClr val="202124"/>
                </a:solidFill>
              </a:rPr>
              <a:t>XYZ Inc reached out to us with an RFP</a:t>
            </a:r>
            <a:endParaRPr sz="2000">
              <a:solidFill>
                <a:srgbClr val="202124"/>
              </a:solidFill>
            </a:endParaRPr>
          </a:p>
          <a:p>
            <a:pPr indent="-346075" lvl="0" marL="457200" rtl="0" algn="l">
              <a:spcBef>
                <a:spcPts val="0"/>
              </a:spcBef>
              <a:spcAft>
                <a:spcPts val="0"/>
              </a:spcAft>
              <a:buClr>
                <a:srgbClr val="202124"/>
              </a:buClr>
              <a:buSzPct val="100000"/>
              <a:buChar char="●"/>
            </a:pPr>
            <a:r>
              <a:rPr lang="en" sz="2000">
                <a:solidFill>
                  <a:srgbClr val="202124"/>
                </a:solidFill>
              </a:rPr>
              <a:t>XYZ Inc is located in Rochester, NY</a:t>
            </a:r>
            <a:endParaRPr sz="2000">
              <a:solidFill>
                <a:srgbClr val="2021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RFP Summary - Extracted from XYZ Inc</a:t>
            </a:r>
            <a:endParaRPr/>
          </a:p>
        </p:txBody>
      </p:sp>
      <p:sp>
        <p:nvSpPr>
          <p:cNvPr id="99" name="Google Shape;99;p15"/>
          <p:cNvSpPr txBox="1"/>
          <p:nvPr>
            <p:ph idx="1" type="body"/>
          </p:nvPr>
        </p:nvSpPr>
        <p:spPr>
          <a:xfrm>
            <a:off x="613425" y="1972525"/>
            <a:ext cx="7688700" cy="290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a:solidFill>
                  <a:schemeClr val="dk2"/>
                </a:solidFill>
              </a:rPr>
              <a:t>Help promote [XYZ Inc] to make it </a:t>
            </a:r>
            <a:r>
              <a:rPr lang="en">
                <a:solidFill>
                  <a:schemeClr val="dk2"/>
                </a:solidFill>
              </a:rPr>
              <a:t>desirable</a:t>
            </a:r>
            <a:r>
              <a:rPr lang="en">
                <a:solidFill>
                  <a:schemeClr val="dk2"/>
                </a:solidFill>
              </a:rPr>
              <a:t> to qualified tech workers; XYZ Inc wants to expand its organization in hopes of venturing out to a different tech field in the near future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XYZ expects this project to be completed date by March 2022</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Expectations/Assumptions</a:t>
            </a:r>
            <a:endParaRPr>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Constant communication with XYZ Inc team to ensure the project is running smoothly </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Need a scope of analysis with detailed roles of workers (organization structure will be sent [or created and then sent] to us)</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A solution will be proposed in time by XYZ Inc’s deadline</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We (the consultants) are allowed to communicate and question existing XYZ employees</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A survey will be conducted outside of XYZ Inc and a data set with graphs will be provided for the responses</a:t>
            </a:r>
            <a:endParaRPr sz="1300">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Projected budget: $250,000 (includes travel costs, wage, business expenses, software, etc.)</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chemeClr val="dk2"/>
                </a:solidFill>
              </a:rPr>
              <a:t>The tech industry is experiencing a </a:t>
            </a:r>
            <a:r>
              <a:rPr lang="en" sz="1700">
                <a:solidFill>
                  <a:schemeClr val="dk2"/>
                </a:solidFill>
              </a:rPr>
              <a:t>major</a:t>
            </a:r>
            <a:r>
              <a:rPr lang="en" sz="1700">
                <a:solidFill>
                  <a:schemeClr val="dk2"/>
                </a:solidFill>
              </a:rPr>
              <a:t> </a:t>
            </a:r>
            <a:r>
              <a:rPr lang="en" sz="1700">
                <a:solidFill>
                  <a:schemeClr val="dk2"/>
                </a:solidFill>
              </a:rPr>
              <a:t>shortage</a:t>
            </a:r>
            <a:r>
              <a:rPr lang="en" sz="1700">
                <a:solidFill>
                  <a:schemeClr val="dk2"/>
                </a:solidFill>
              </a:rPr>
              <a:t> of qualified people, and those that are </a:t>
            </a:r>
            <a:r>
              <a:rPr lang="en" sz="1700">
                <a:solidFill>
                  <a:schemeClr val="dk2"/>
                </a:solidFill>
              </a:rPr>
              <a:t>being</a:t>
            </a:r>
            <a:r>
              <a:rPr lang="en" sz="1700">
                <a:solidFill>
                  <a:schemeClr val="dk2"/>
                </a:solidFill>
              </a:rPr>
              <a:t> hit hardest are smaller companies. XYZ is in need of technology savvy employees that have knowledge (and </a:t>
            </a:r>
            <a:r>
              <a:rPr lang="en" sz="1700">
                <a:solidFill>
                  <a:schemeClr val="dk2"/>
                </a:solidFill>
              </a:rPr>
              <a:t>preferably, experience) with cloud computing and coding. Prospective employees must also be willing to work in a changing environment. </a:t>
            </a:r>
            <a:endParaRPr sz="17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an issue:</a:t>
            </a:r>
            <a:endParaRPr/>
          </a:p>
        </p:txBody>
      </p:sp>
      <p:sp>
        <p:nvSpPr>
          <p:cNvPr id="111" name="Google Shape;111;p17"/>
          <p:cNvSpPr txBox="1"/>
          <p:nvPr>
            <p:ph idx="1" type="body"/>
          </p:nvPr>
        </p:nvSpPr>
        <p:spPr>
          <a:xfrm>
            <a:off x="625300" y="1896025"/>
            <a:ext cx="8185800" cy="3247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 sz="1700" u="sng">
                <a:solidFill>
                  <a:srgbClr val="1155CC"/>
                </a:solidFill>
                <a:hlinkClick r:id="rId3">
                  <a:extLst>
                    <a:ext uri="{A12FA001-AC4F-418D-AE19-62706E023703}">
                      <ahyp:hlinkClr val="tx"/>
                    </a:ext>
                  </a:extLst>
                </a:hlinkClick>
              </a:rPr>
              <a:t>Link 1</a:t>
            </a:r>
            <a:r>
              <a:rPr lang="en" sz="1700">
                <a:solidFill>
                  <a:srgbClr val="000000"/>
                </a:solidFill>
              </a:rPr>
              <a:t> - Becoming educated in technology takes time and money, so there is shortage, but top companies have the means to pay higher salaries for the ones available to work.</a:t>
            </a:r>
            <a:endParaRPr sz="1700">
              <a:solidFill>
                <a:srgbClr val="000000"/>
              </a:solidFill>
            </a:endParaRPr>
          </a:p>
          <a:p>
            <a:pPr indent="-336550" lvl="0" marL="457200" rtl="0" algn="l">
              <a:spcBef>
                <a:spcPts val="0"/>
              </a:spcBef>
              <a:spcAft>
                <a:spcPts val="0"/>
              </a:spcAft>
              <a:buClr>
                <a:srgbClr val="000000"/>
              </a:buClr>
              <a:buSzPts val="1700"/>
              <a:buChar char="●"/>
            </a:pPr>
            <a:r>
              <a:rPr lang="en" sz="1700" u="sng">
                <a:solidFill>
                  <a:srgbClr val="1155CC"/>
                </a:solidFill>
                <a:hlinkClick r:id="rId4">
                  <a:extLst>
                    <a:ext uri="{A12FA001-AC4F-418D-AE19-62706E023703}">
                      <ahyp:hlinkClr val="tx"/>
                    </a:ext>
                  </a:extLst>
                </a:hlinkClick>
              </a:rPr>
              <a:t>Link 2</a:t>
            </a:r>
            <a:r>
              <a:rPr lang="en" sz="1700">
                <a:solidFill>
                  <a:srgbClr val="000000"/>
                </a:solidFill>
              </a:rPr>
              <a:t> - Impossible to keep up with the high salaries. Now that our world is moving more technological FAST, it is hard to build a workforce up with talented/ educated workers at the same rate</a:t>
            </a:r>
            <a:r>
              <a:rPr lang="en" sz="1700">
                <a:solidFill>
                  <a:srgbClr val="000000"/>
                </a:solidFill>
              </a:rPr>
              <a:t>. According to Microsoft’s 2021 Work Trends Index, 40% of employees are considering changing jobs. People are more picky with their skill sets.</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17" name="Google Shape;117;p18"/>
          <p:cNvSpPr txBox="1"/>
          <p:nvPr>
            <p:ph idx="1" type="body"/>
          </p:nvPr>
        </p:nvSpPr>
        <p:spPr>
          <a:xfrm>
            <a:off x="729450" y="1833125"/>
            <a:ext cx="7688700" cy="31737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SzPct val="111764"/>
              <a:buChar char="●"/>
            </a:pPr>
            <a:r>
              <a:rPr lang="en" sz="1700">
                <a:solidFill>
                  <a:srgbClr val="000000"/>
                </a:solidFill>
              </a:rPr>
              <a:t>We will conduct extensive research on which direction is best for the company to head in, and creating a presentation with our summarized research findings and recommended solution. </a:t>
            </a:r>
            <a:endParaRPr sz="1700">
              <a:solidFill>
                <a:srgbClr val="000000"/>
              </a:solidFill>
            </a:endParaRPr>
          </a:p>
          <a:p>
            <a:pPr indent="-328453" lvl="0" marL="457200" rtl="0" algn="l">
              <a:spcBef>
                <a:spcPts val="0"/>
              </a:spcBef>
              <a:spcAft>
                <a:spcPts val="0"/>
              </a:spcAft>
              <a:buClr>
                <a:srgbClr val="000000"/>
              </a:buClr>
              <a:buSzPct val="100000"/>
              <a:buChar char="●"/>
            </a:pPr>
            <a:r>
              <a:rPr lang="en" sz="1700">
                <a:solidFill>
                  <a:srgbClr val="000000"/>
                </a:solidFill>
              </a:rPr>
              <a:t>We will </a:t>
            </a:r>
            <a:r>
              <a:rPr lang="en" sz="1700">
                <a:solidFill>
                  <a:srgbClr val="000000"/>
                </a:solidFill>
              </a:rPr>
              <a:t>survey</a:t>
            </a:r>
            <a:r>
              <a:rPr lang="en" sz="1700">
                <a:solidFill>
                  <a:srgbClr val="000000"/>
                </a:solidFill>
              </a:rPr>
              <a:t> current employees to see what they like and dislike about XYZ Inc to learn about why they work at XYZ Inc</a:t>
            </a:r>
            <a:endParaRPr sz="1700">
              <a:solidFill>
                <a:srgbClr val="000000"/>
              </a:solidFill>
            </a:endParaRPr>
          </a:p>
          <a:p>
            <a:pPr indent="-328453" lvl="0" marL="457200" rtl="0" algn="l">
              <a:spcBef>
                <a:spcPts val="0"/>
              </a:spcBef>
              <a:spcAft>
                <a:spcPts val="0"/>
              </a:spcAft>
              <a:buClr>
                <a:srgbClr val="000000"/>
              </a:buClr>
              <a:buSzPct val="100000"/>
              <a:buChar char="●"/>
            </a:pPr>
            <a:r>
              <a:rPr lang="en" sz="1700">
                <a:solidFill>
                  <a:srgbClr val="000000"/>
                </a:solidFill>
              </a:rPr>
              <a:t>We will </a:t>
            </a:r>
            <a:r>
              <a:rPr lang="en" sz="1700">
                <a:solidFill>
                  <a:srgbClr val="000000"/>
                </a:solidFill>
              </a:rPr>
              <a:t>survey</a:t>
            </a:r>
            <a:r>
              <a:rPr lang="en" sz="1700">
                <a:solidFill>
                  <a:srgbClr val="000000"/>
                </a:solidFill>
              </a:rPr>
              <a:t> outsiders (randomized and possibly on social media as well), to see what they look for in jobs (find a way to give XYZ Inc an advantage in hiring)</a:t>
            </a:r>
            <a:endParaRPr sz="1700">
              <a:solidFill>
                <a:srgbClr val="000000"/>
              </a:solidFill>
            </a:endParaRPr>
          </a:p>
          <a:p>
            <a:pPr indent="-328453" lvl="0" marL="457200" rtl="0" algn="l">
              <a:spcBef>
                <a:spcPts val="0"/>
              </a:spcBef>
              <a:spcAft>
                <a:spcPts val="0"/>
              </a:spcAft>
              <a:buClr>
                <a:srgbClr val="000000"/>
              </a:buClr>
              <a:buSzPct val="100000"/>
              <a:buChar char="●"/>
            </a:pPr>
            <a:r>
              <a:rPr lang="en" sz="1700">
                <a:solidFill>
                  <a:srgbClr val="000000"/>
                </a:solidFill>
              </a:rPr>
              <a:t>Examine larger businesses and find ways to incentivize future employees to join XYZ Inc</a:t>
            </a:r>
            <a:endParaRPr sz="1700">
              <a:solidFill>
                <a:srgbClr val="000000"/>
              </a:solidFill>
            </a:endParaRPr>
          </a:p>
          <a:p>
            <a:pPr indent="-340201" lvl="0" marL="457200" rtl="0" algn="l">
              <a:spcBef>
                <a:spcPts val="0"/>
              </a:spcBef>
              <a:spcAft>
                <a:spcPts val="0"/>
              </a:spcAft>
              <a:buSzPct val="111764"/>
              <a:buChar char="●"/>
            </a:pPr>
            <a:r>
              <a:rPr lang="en" sz="1700">
                <a:solidFill>
                  <a:srgbClr val="000000"/>
                </a:solidFill>
              </a:rPr>
              <a:t>Once a recommended solution is identified and agreed upon by the client, we will also come up with an implementation plan</a:t>
            </a:r>
            <a:endParaRPr sz="1700">
              <a:solidFill>
                <a:srgbClr val="000000"/>
              </a:solidFill>
            </a:endParaRPr>
          </a:p>
          <a:p>
            <a:pPr indent="-328453" lvl="1" marL="914400" rtl="0" algn="l">
              <a:spcBef>
                <a:spcPts val="0"/>
              </a:spcBef>
              <a:spcAft>
                <a:spcPts val="0"/>
              </a:spcAft>
              <a:buClr>
                <a:srgbClr val="000000"/>
              </a:buClr>
              <a:buSzPct val="100000"/>
              <a:buChar char="○"/>
            </a:pPr>
            <a:r>
              <a:rPr lang="en" sz="1700">
                <a:solidFill>
                  <a:srgbClr val="000000"/>
                </a:solidFill>
              </a:rPr>
              <a:t>The implementation plan will consist of ways to utilize our solution</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assumptions:</a:t>
            </a:r>
            <a:endParaRPr/>
          </a:p>
        </p:txBody>
      </p:sp>
      <p:sp>
        <p:nvSpPr>
          <p:cNvPr id="123" name="Google Shape;123;p19"/>
          <p:cNvSpPr txBox="1"/>
          <p:nvPr>
            <p:ph idx="1" type="body"/>
          </p:nvPr>
        </p:nvSpPr>
        <p:spPr>
          <a:xfrm>
            <a:off x="729450" y="1925775"/>
            <a:ext cx="7688700" cy="31740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Clr>
                <a:schemeClr val="dk2"/>
              </a:buClr>
              <a:buSzPct val="100000"/>
              <a:buChar char="●"/>
            </a:pPr>
            <a:r>
              <a:rPr lang="en" sz="2000">
                <a:solidFill>
                  <a:schemeClr val="dk2"/>
                </a:solidFill>
              </a:rPr>
              <a:t>We assume our client to be willing and available for open discussion and communication about different facets of their organization as we conduct our research process</a:t>
            </a:r>
            <a:endParaRPr sz="2000">
              <a:solidFill>
                <a:schemeClr val="dk2"/>
              </a:solidFill>
            </a:endParaRPr>
          </a:p>
          <a:p>
            <a:pPr indent="-346075" lvl="0" marL="457200" rtl="0" algn="l">
              <a:spcBef>
                <a:spcPts val="0"/>
              </a:spcBef>
              <a:spcAft>
                <a:spcPts val="0"/>
              </a:spcAft>
              <a:buClr>
                <a:schemeClr val="dk2"/>
              </a:buClr>
              <a:buSzPct val="100000"/>
              <a:buChar char="●"/>
            </a:pPr>
            <a:r>
              <a:rPr lang="en" sz="2000">
                <a:solidFill>
                  <a:schemeClr val="dk2"/>
                </a:solidFill>
              </a:rPr>
              <a:t>We assume the employees at XYZ Inc are open to discussion about their jobs</a:t>
            </a:r>
            <a:endParaRPr sz="2000">
              <a:solidFill>
                <a:schemeClr val="dk2"/>
              </a:solidFill>
            </a:endParaRPr>
          </a:p>
          <a:p>
            <a:pPr indent="-346075" lvl="0" marL="457200" rtl="0" algn="l">
              <a:spcBef>
                <a:spcPts val="0"/>
              </a:spcBef>
              <a:spcAft>
                <a:spcPts val="0"/>
              </a:spcAft>
              <a:buClr>
                <a:schemeClr val="dk2"/>
              </a:buClr>
              <a:buSzPct val="100000"/>
              <a:buChar char="●"/>
            </a:pPr>
            <a:r>
              <a:rPr lang="en" sz="2000">
                <a:solidFill>
                  <a:schemeClr val="dk2"/>
                </a:solidFill>
              </a:rPr>
              <a:t>We will stay within the budget, but in the case that we expect to go over budget, we will </a:t>
            </a:r>
            <a:r>
              <a:rPr lang="en" sz="2000">
                <a:solidFill>
                  <a:schemeClr val="dk2"/>
                </a:solidFill>
              </a:rPr>
              <a:t>notify XYZ Inc and come up with a solution</a:t>
            </a:r>
            <a:endParaRPr sz="2000">
              <a:solidFill>
                <a:schemeClr val="dk2"/>
              </a:solidFill>
            </a:endParaRPr>
          </a:p>
          <a:p>
            <a:pPr indent="-346075" lvl="0" marL="457200" rtl="0" algn="l">
              <a:spcBef>
                <a:spcPts val="0"/>
              </a:spcBef>
              <a:spcAft>
                <a:spcPts val="0"/>
              </a:spcAft>
              <a:buClr>
                <a:schemeClr val="dk2"/>
              </a:buClr>
              <a:buSzPct val="100000"/>
              <a:buChar char="●"/>
            </a:pPr>
            <a:r>
              <a:rPr lang="en" sz="2000">
                <a:solidFill>
                  <a:schemeClr val="dk2"/>
                </a:solidFill>
              </a:rPr>
              <a:t>We assume XYZ Inc hasn’t looked at ways to attract future employees</a:t>
            </a:r>
            <a:endParaRPr sz="2000">
              <a:solidFill>
                <a:schemeClr val="dk2"/>
              </a:solidFill>
            </a:endParaRPr>
          </a:p>
          <a:p>
            <a:pPr indent="-346075" lvl="0" marL="457200" rtl="0" algn="l">
              <a:spcBef>
                <a:spcPts val="0"/>
              </a:spcBef>
              <a:spcAft>
                <a:spcPts val="0"/>
              </a:spcAft>
              <a:buClr>
                <a:schemeClr val="dk2"/>
              </a:buClr>
              <a:buSzPct val="100000"/>
              <a:buChar char="●"/>
            </a:pPr>
            <a:r>
              <a:rPr lang="en" sz="2000">
                <a:solidFill>
                  <a:schemeClr val="dk2"/>
                </a:solidFill>
              </a:rPr>
              <a:t>We assume XYZ Inc is open to any IT market</a:t>
            </a:r>
            <a:endParaRPr sz="2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assumptions: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Clr>
                <a:schemeClr val="dk2"/>
              </a:buClr>
              <a:buSzPct val="100000"/>
              <a:buChar char="●"/>
            </a:pPr>
            <a:r>
              <a:rPr lang="en" sz="2000">
                <a:solidFill>
                  <a:schemeClr val="dk2"/>
                </a:solidFill>
              </a:rPr>
              <a:t>The expected completion date includes the time to implement the solution</a:t>
            </a:r>
            <a:endParaRPr sz="2000">
              <a:solidFill>
                <a:schemeClr val="dk2"/>
              </a:solidFill>
            </a:endParaRPr>
          </a:p>
          <a:p>
            <a:pPr indent="-336550" lvl="0" marL="457200" rtl="0" algn="l">
              <a:spcBef>
                <a:spcPts val="0"/>
              </a:spcBef>
              <a:spcAft>
                <a:spcPts val="0"/>
              </a:spcAft>
              <a:buClr>
                <a:schemeClr val="dk2"/>
              </a:buClr>
              <a:buSzPct val="100000"/>
              <a:buChar char="●"/>
            </a:pPr>
            <a:r>
              <a:rPr lang="en" sz="2000">
                <a:solidFill>
                  <a:schemeClr val="dk2"/>
                </a:solidFill>
              </a:rPr>
              <a:t>We are not limited with the resources we can use to research and find data (i.e. not restricted to Rochester, NY)</a:t>
            </a:r>
            <a:endParaRPr sz="2000">
              <a:solidFill>
                <a:schemeClr val="dk2"/>
              </a:solidFill>
            </a:endParaRPr>
          </a:p>
          <a:p>
            <a:pPr indent="-336550" lvl="0" marL="457200" rtl="0" algn="l">
              <a:spcBef>
                <a:spcPts val="0"/>
              </a:spcBef>
              <a:spcAft>
                <a:spcPts val="0"/>
              </a:spcAft>
              <a:buClr>
                <a:schemeClr val="dk2"/>
              </a:buClr>
              <a:buSzPct val="100000"/>
              <a:buChar char="●"/>
            </a:pPr>
            <a:r>
              <a:rPr lang="en" sz="2000">
                <a:solidFill>
                  <a:schemeClr val="dk2"/>
                </a:solidFill>
              </a:rPr>
              <a:t>We assume building expansions/office space expansions are out of our scope and not required</a:t>
            </a:r>
            <a:endParaRPr sz="2000">
              <a:solidFill>
                <a:schemeClr val="dk2"/>
              </a:solidFill>
            </a:endParaRPr>
          </a:p>
          <a:p>
            <a:pPr indent="-336550" lvl="0" marL="457200" rtl="0" algn="l">
              <a:spcBef>
                <a:spcPts val="0"/>
              </a:spcBef>
              <a:spcAft>
                <a:spcPts val="0"/>
              </a:spcAft>
              <a:buClr>
                <a:schemeClr val="dk2"/>
              </a:buClr>
              <a:buSzPct val="100000"/>
              <a:buChar char="●"/>
            </a:pPr>
            <a:r>
              <a:rPr lang="en" sz="2000">
                <a:solidFill>
                  <a:schemeClr val="dk2"/>
                </a:solidFill>
              </a:rPr>
              <a:t>XYZ Inc is capable of expanding and participating in a new field</a:t>
            </a:r>
            <a:endParaRPr sz="2000">
              <a:solidFill>
                <a:schemeClr val="dk2"/>
              </a:solidFill>
            </a:endParaRPr>
          </a:p>
          <a:p>
            <a:pPr indent="-336550" lvl="0" marL="457200" rtl="0" algn="l">
              <a:spcBef>
                <a:spcPts val="0"/>
              </a:spcBef>
              <a:spcAft>
                <a:spcPts val="0"/>
              </a:spcAft>
              <a:buClr>
                <a:schemeClr val="dk2"/>
              </a:buClr>
              <a:buSzPct val="100000"/>
              <a:buChar char="●"/>
            </a:pPr>
            <a:r>
              <a:rPr lang="en" sz="2000">
                <a:solidFill>
                  <a:schemeClr val="dk2"/>
                </a:solidFill>
              </a:rPr>
              <a:t>XYZ Inc is responsible for reaching out to potential employees</a:t>
            </a:r>
            <a:endParaRPr sz="2000">
              <a:solidFill>
                <a:schemeClr val="dk2"/>
              </a:solidFill>
            </a:endParaRPr>
          </a:p>
          <a:p>
            <a:pPr indent="-336550" lvl="0" marL="457200" rtl="0" algn="l">
              <a:spcBef>
                <a:spcPts val="0"/>
              </a:spcBef>
              <a:spcAft>
                <a:spcPts val="0"/>
              </a:spcAft>
              <a:buClr>
                <a:schemeClr val="dk2"/>
              </a:buClr>
              <a:buSzPct val="100000"/>
              <a:buChar char="●"/>
            </a:pPr>
            <a:r>
              <a:rPr lang="en" sz="2000">
                <a:solidFill>
                  <a:schemeClr val="dk2"/>
                </a:solidFill>
              </a:rPr>
              <a:t>An NDA will be signed to protect their business models and (private) clients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35" name="Google Shape;135;p21"/>
          <p:cNvSpPr txBox="1"/>
          <p:nvPr>
            <p:ph idx="1" type="body"/>
          </p:nvPr>
        </p:nvSpPr>
        <p:spPr>
          <a:xfrm>
            <a:off x="729450" y="1788325"/>
            <a:ext cx="7992300" cy="3289800"/>
          </a:xfrm>
          <a:prstGeom prst="rect">
            <a:avLst/>
          </a:prstGeom>
        </p:spPr>
        <p:txBody>
          <a:bodyPr anchorCtr="0" anchor="t" bIns="91425" lIns="91425" spcFirstLastPara="1" rIns="91425" wrap="square" tIns="91425">
            <a:normAutofit fontScale="85000" lnSpcReduction="10000"/>
          </a:bodyPr>
          <a:lstStyle/>
          <a:p>
            <a:pPr indent="-309562" lvl="0" marL="457200" rtl="0" algn="l">
              <a:spcBef>
                <a:spcPts val="0"/>
              </a:spcBef>
              <a:spcAft>
                <a:spcPts val="0"/>
              </a:spcAft>
              <a:buClr>
                <a:srgbClr val="202124"/>
              </a:buClr>
              <a:buSzPct val="115384"/>
              <a:buChar char="●"/>
            </a:pPr>
            <a:r>
              <a:rPr lang="en">
                <a:solidFill>
                  <a:srgbClr val="202124"/>
                </a:solidFill>
              </a:rPr>
              <a:t>Discuss with business owners about potential equity offering; </a:t>
            </a:r>
            <a:endParaRPr>
              <a:solidFill>
                <a:srgbClr val="202124"/>
              </a:solidFill>
            </a:endParaRPr>
          </a:p>
          <a:p>
            <a:pPr indent="-309562" lvl="1" marL="914400" rtl="0" algn="l">
              <a:spcBef>
                <a:spcPts val="0"/>
              </a:spcBef>
              <a:spcAft>
                <a:spcPts val="0"/>
              </a:spcAft>
              <a:buClr>
                <a:srgbClr val="202124"/>
              </a:buClr>
              <a:buSzPct val="115384"/>
              <a:buChar char="○"/>
            </a:pPr>
            <a:r>
              <a:rPr lang="en" sz="1300">
                <a:solidFill>
                  <a:srgbClr val="202124"/>
                </a:solidFill>
              </a:rPr>
              <a:t>Decide on equity offer details, guidelines, limitations, etc</a:t>
            </a:r>
            <a:endParaRPr sz="1300">
              <a:solidFill>
                <a:srgbClr val="202124"/>
              </a:solidFill>
            </a:endParaRPr>
          </a:p>
          <a:p>
            <a:pPr indent="-298767" lvl="2" marL="1371600" rtl="0" algn="l">
              <a:spcBef>
                <a:spcPts val="0"/>
              </a:spcBef>
              <a:spcAft>
                <a:spcPts val="0"/>
              </a:spcAft>
              <a:buClr>
                <a:srgbClr val="202124"/>
              </a:buClr>
              <a:buSzPct val="100000"/>
              <a:buChar char="■"/>
            </a:pPr>
            <a:r>
              <a:rPr lang="en" sz="1300">
                <a:solidFill>
                  <a:srgbClr val="202124"/>
                </a:solidFill>
              </a:rPr>
              <a:t>Allow employees to have RSU (Restricted Stock Unit) for partial </a:t>
            </a:r>
            <a:r>
              <a:rPr lang="en" sz="1300">
                <a:solidFill>
                  <a:srgbClr val="202124"/>
                </a:solidFill>
              </a:rPr>
              <a:t>ownership in XYZ Inc</a:t>
            </a:r>
            <a:endParaRPr sz="1300">
              <a:solidFill>
                <a:srgbClr val="202124"/>
              </a:solidFill>
            </a:endParaRPr>
          </a:p>
          <a:p>
            <a:pPr indent="-309562" lvl="1" marL="914400" rtl="0" algn="l">
              <a:spcBef>
                <a:spcPts val="0"/>
              </a:spcBef>
              <a:spcAft>
                <a:spcPts val="0"/>
              </a:spcAft>
              <a:buClr>
                <a:srgbClr val="202124"/>
              </a:buClr>
              <a:buSzPct val="115384"/>
              <a:buChar char="○"/>
            </a:pPr>
            <a:r>
              <a:rPr lang="en" sz="1300">
                <a:solidFill>
                  <a:srgbClr val="202124"/>
                </a:solidFill>
              </a:rPr>
              <a:t>Decide on how to go about marketing this solution</a:t>
            </a:r>
            <a:endParaRPr sz="1300">
              <a:solidFill>
                <a:srgbClr val="202124"/>
              </a:solidFill>
            </a:endParaRPr>
          </a:p>
          <a:p>
            <a:pPr indent="-298767" lvl="0" marL="457200" rtl="0" algn="l">
              <a:spcBef>
                <a:spcPts val="0"/>
              </a:spcBef>
              <a:spcAft>
                <a:spcPts val="0"/>
              </a:spcAft>
              <a:buClr>
                <a:srgbClr val="202124"/>
              </a:buClr>
              <a:buSzPct val="100000"/>
              <a:buChar char="●"/>
            </a:pPr>
            <a:r>
              <a:rPr lang="en">
                <a:solidFill>
                  <a:srgbClr val="202124"/>
                </a:solidFill>
              </a:rPr>
              <a:t>Advise business owners to  market incentive programs; </a:t>
            </a:r>
            <a:endParaRPr>
              <a:solidFill>
                <a:srgbClr val="202124"/>
              </a:solidFill>
            </a:endParaRPr>
          </a:p>
          <a:p>
            <a:pPr indent="-298767" lvl="1" marL="914400" rtl="0" algn="l">
              <a:spcBef>
                <a:spcPts val="0"/>
              </a:spcBef>
              <a:spcAft>
                <a:spcPts val="0"/>
              </a:spcAft>
              <a:buClr>
                <a:srgbClr val="202124"/>
              </a:buClr>
              <a:buSzPct val="100000"/>
              <a:buChar char="○"/>
            </a:pPr>
            <a:r>
              <a:rPr lang="en" sz="1300">
                <a:solidFill>
                  <a:srgbClr val="202124"/>
                </a:solidFill>
              </a:rPr>
              <a:t>Figure out which programs to implement; What has worked in the past, trends, etc; </a:t>
            </a:r>
            <a:endParaRPr sz="1300">
              <a:solidFill>
                <a:srgbClr val="202124"/>
              </a:solidFill>
            </a:endParaRPr>
          </a:p>
          <a:p>
            <a:pPr indent="-298767" lvl="2" marL="1371600" rtl="0" algn="l">
              <a:spcBef>
                <a:spcPts val="0"/>
              </a:spcBef>
              <a:spcAft>
                <a:spcPts val="0"/>
              </a:spcAft>
              <a:buClr>
                <a:srgbClr val="202124"/>
              </a:buClr>
              <a:buSzPct val="100000"/>
              <a:buChar char="■"/>
            </a:pPr>
            <a:r>
              <a:rPr lang="en" sz="1300">
                <a:solidFill>
                  <a:srgbClr val="202124"/>
                </a:solidFill>
              </a:rPr>
              <a:t>Referral bonus, sign up bonus, free access to services deployed by XYZ Inc</a:t>
            </a:r>
            <a:endParaRPr sz="1300">
              <a:solidFill>
                <a:srgbClr val="202124"/>
              </a:solidFill>
            </a:endParaRPr>
          </a:p>
          <a:p>
            <a:pPr indent="-298767" lvl="2" marL="1371600" rtl="0" algn="l">
              <a:spcBef>
                <a:spcPts val="0"/>
              </a:spcBef>
              <a:spcAft>
                <a:spcPts val="0"/>
              </a:spcAft>
              <a:buClr>
                <a:srgbClr val="202124"/>
              </a:buClr>
              <a:buSzPct val="100000"/>
              <a:buChar char="■"/>
            </a:pPr>
            <a:r>
              <a:rPr lang="en" sz="1300">
                <a:solidFill>
                  <a:srgbClr val="202124"/>
                </a:solidFill>
              </a:rPr>
              <a:t>Paid continuing education (if employee decides to pursue a master or certifications)</a:t>
            </a:r>
            <a:endParaRPr sz="1300">
              <a:solidFill>
                <a:srgbClr val="202124"/>
              </a:solidFill>
            </a:endParaRPr>
          </a:p>
          <a:p>
            <a:pPr indent="-298767" lvl="1" marL="914400" rtl="0" algn="l">
              <a:spcBef>
                <a:spcPts val="0"/>
              </a:spcBef>
              <a:spcAft>
                <a:spcPts val="0"/>
              </a:spcAft>
              <a:buClr>
                <a:srgbClr val="202124"/>
              </a:buClr>
              <a:buSzPct val="100000"/>
              <a:buChar char="○"/>
            </a:pPr>
            <a:r>
              <a:rPr lang="en" sz="1300">
                <a:solidFill>
                  <a:srgbClr val="202124"/>
                </a:solidFill>
              </a:rPr>
              <a:t>Decide on program marketing tactics (targeted, by connections, online, etc.); Implement programs and program marketing</a:t>
            </a:r>
            <a:endParaRPr sz="1300">
              <a:solidFill>
                <a:srgbClr val="202124"/>
              </a:solidFill>
            </a:endParaRPr>
          </a:p>
          <a:p>
            <a:pPr indent="-298767" lvl="2" marL="1371600" rtl="0" algn="l">
              <a:spcBef>
                <a:spcPts val="0"/>
              </a:spcBef>
              <a:spcAft>
                <a:spcPts val="0"/>
              </a:spcAft>
              <a:buClr>
                <a:srgbClr val="202124"/>
              </a:buClr>
              <a:buSzPct val="100000"/>
              <a:buChar char="■"/>
            </a:pPr>
            <a:r>
              <a:rPr lang="en" sz="1300">
                <a:solidFill>
                  <a:srgbClr val="202124"/>
                </a:solidFill>
              </a:rPr>
              <a:t>We recommend utilizing all online job boards (LinkedIn, Handshake, Monster, Indeed, etc.), use social media, post job flyers, ask for recommendations from XYZ employees (employee referrals)</a:t>
            </a:r>
            <a:endParaRPr sz="1300">
              <a:solidFill>
                <a:srgbClr val="202124"/>
              </a:solidFill>
            </a:endParaRPr>
          </a:p>
          <a:p>
            <a:pPr indent="-298767" lvl="2" marL="1371600" rtl="0" algn="l">
              <a:spcBef>
                <a:spcPts val="0"/>
              </a:spcBef>
              <a:spcAft>
                <a:spcPts val="0"/>
              </a:spcAft>
              <a:buClr>
                <a:srgbClr val="202124"/>
              </a:buClr>
              <a:buSzPct val="100000"/>
              <a:buChar char="■"/>
            </a:pPr>
            <a:r>
              <a:rPr lang="en" sz="1300">
                <a:solidFill>
                  <a:srgbClr val="202124"/>
                </a:solidFill>
              </a:rPr>
              <a:t>Partner with colleges and universities </a:t>
            </a:r>
            <a:endParaRPr sz="1300">
              <a:solidFill>
                <a:srgbClr val="202124"/>
              </a:solidFill>
            </a:endParaRPr>
          </a:p>
          <a:p>
            <a:pPr indent="-298767" lvl="0" marL="457200" rtl="0" algn="l">
              <a:spcBef>
                <a:spcPts val="0"/>
              </a:spcBef>
              <a:spcAft>
                <a:spcPts val="0"/>
              </a:spcAft>
              <a:buClr>
                <a:srgbClr val="202124"/>
              </a:buClr>
              <a:buSzPct val="100000"/>
              <a:buChar char="●"/>
            </a:pPr>
            <a:r>
              <a:rPr lang="en">
                <a:solidFill>
                  <a:srgbClr val="202124"/>
                </a:solidFill>
              </a:rPr>
              <a:t>Reach out to industry professionals who have experience in teaching;</a:t>
            </a:r>
            <a:endParaRPr>
              <a:solidFill>
                <a:srgbClr val="202124"/>
              </a:solidFill>
            </a:endParaRPr>
          </a:p>
          <a:p>
            <a:pPr indent="-287972" lvl="1" marL="914400" rtl="0" algn="l">
              <a:spcBef>
                <a:spcPts val="0"/>
              </a:spcBef>
              <a:spcAft>
                <a:spcPts val="0"/>
              </a:spcAft>
              <a:buClr>
                <a:srgbClr val="202124"/>
              </a:buClr>
              <a:buSzPct val="100000"/>
              <a:buChar char="○"/>
            </a:pPr>
            <a:r>
              <a:rPr lang="en">
                <a:solidFill>
                  <a:srgbClr val="202124"/>
                </a:solidFill>
              </a:rPr>
              <a:t>Work with companies to gain profit in order to pay these professionals</a:t>
            </a:r>
            <a:endParaRPr>
              <a:solidFill>
                <a:srgbClr val="202124"/>
              </a:solidFill>
            </a:endParaRPr>
          </a:p>
          <a:p>
            <a:pPr indent="-287972" lvl="1" marL="914400" rtl="0" algn="l">
              <a:spcBef>
                <a:spcPts val="0"/>
              </a:spcBef>
              <a:spcAft>
                <a:spcPts val="0"/>
              </a:spcAft>
              <a:buClr>
                <a:srgbClr val="202124"/>
              </a:buClr>
              <a:buSzPct val="100000"/>
              <a:buChar char="○"/>
            </a:pPr>
            <a:r>
              <a:rPr lang="en">
                <a:solidFill>
                  <a:srgbClr val="202124"/>
                </a:solidFill>
              </a:rPr>
              <a:t>Implement marketing strategies in order to spread awareness; Teach small companies/people how to use their system in order to learn tech industry basics; Provide a document laying out the marketing strategies and teach XYZ Inc how to market</a:t>
            </a:r>
            <a:endParaRPr>
              <a:solidFill>
                <a:srgbClr val="20212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