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Christine start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c50a1e7f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c50a1e7f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c50a1e7f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c50a1e7f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c50a1e7f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c50a1e7f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c50a1e7f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c50a1e7f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c50a1e7f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c50a1e7f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Taylor start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approaching this project using the waterfall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We have hard deadlines set for different aspects of the project that need to be completed before moving on to the next. There’s one outcome, we aren’t implementing anything, and there aren’t any changes being made. That is why we chose waterfall.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starting it in October 2021, and we have an estimated completion date of March 2022.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be onsite here in Syracuse for the majority of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deadlines, budget, and expected outcomes are all known, and we will be documenting everything as we go along to make sure the project can be continued at any point if one member becomes unavailable.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c50a1e7f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c50a1e7f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Taylor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will be engaging with our client through both a current state analysis, and strategic planning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will be using the current state analysis to conduct research on:</a:t>
            </a:r>
            <a:endParaRPr sz="1200"/>
          </a:p>
          <a:p>
            <a:pPr indent="-304800" lvl="0" marL="457200" rtl="0" algn="l">
              <a:spcBef>
                <a:spcPts val="0"/>
              </a:spcBef>
              <a:spcAft>
                <a:spcPts val="0"/>
              </a:spcAft>
              <a:buSzPts val="1200"/>
              <a:buChar char="-"/>
            </a:pPr>
            <a:r>
              <a:rPr lang="en" sz="1200"/>
              <a:t>Their organization (how it currently runs, their work culture, what policies/incentives they have in place, and their hiring process)</a:t>
            </a:r>
            <a:endParaRPr sz="1200"/>
          </a:p>
          <a:p>
            <a:pPr indent="-304800" lvl="0" marL="457200" rtl="0" algn="l">
              <a:spcBef>
                <a:spcPts val="0"/>
              </a:spcBef>
              <a:spcAft>
                <a:spcPts val="0"/>
              </a:spcAft>
              <a:buSzPts val="1200"/>
              <a:buChar char="-"/>
            </a:pPr>
            <a:r>
              <a:rPr lang="en" sz="1200"/>
              <a:t>Compare it to organizations (what they do the same / differently)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Based off of our findings, we will identify new opportunities for our client, and using strategic planning, we will work to find </a:t>
            </a:r>
            <a:r>
              <a:rPr lang="en" sz="1200">
                <a:solidFill>
                  <a:schemeClr val="dk1"/>
                </a:solidFill>
              </a:rPr>
              <a:t>and plan out ways to incentivize future employees to both work with our client, as well as stay. Ultimately, we are looking to give our client a hiring advantage that larger, more ‘appealing’ companies can’t provide. And this can ultimately help the client overcome their issue of hiring and retaining qualified employees as a small business.</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c50a1e7f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c50a1e7f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Taylor - No notes needed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c50a1e7f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c50a1e7f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Throughout the project, we will be providing the client with several deliverables.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deliverables include:</a:t>
            </a:r>
            <a:endParaRPr/>
          </a:p>
          <a:p>
            <a:pPr indent="-298450" lvl="0" marL="457200" rtl="0" algn="l">
              <a:spcBef>
                <a:spcPts val="0"/>
              </a:spcBef>
              <a:spcAft>
                <a:spcPts val="0"/>
              </a:spcAft>
              <a:buSzPts val="1100"/>
              <a:buChar char="-"/>
            </a:pPr>
            <a:r>
              <a:rPr lang="en"/>
              <a:t>The survey results we collect during our second phase where we gather feedback data </a:t>
            </a:r>
            <a:endParaRPr/>
          </a:p>
          <a:p>
            <a:pPr indent="-298450" lvl="0" marL="457200" rtl="0" algn="l">
              <a:spcBef>
                <a:spcPts val="0"/>
              </a:spcBef>
              <a:spcAft>
                <a:spcPts val="0"/>
              </a:spcAft>
              <a:buSzPts val="1100"/>
              <a:buChar char="-"/>
            </a:pPr>
            <a:r>
              <a:rPr lang="en"/>
              <a:t>A list of observed advantages and disadvantages different companies have in terms of hiring</a:t>
            </a:r>
            <a:endParaRPr/>
          </a:p>
          <a:p>
            <a:pPr indent="-298450" lvl="0" marL="457200" rtl="0" algn="l">
              <a:spcBef>
                <a:spcPts val="0"/>
              </a:spcBef>
              <a:spcAft>
                <a:spcPts val="0"/>
              </a:spcAft>
              <a:buSzPts val="1100"/>
              <a:buChar char="-"/>
            </a:pPr>
            <a:r>
              <a:rPr lang="en"/>
              <a:t>A list of </a:t>
            </a:r>
            <a:r>
              <a:rPr lang="en"/>
              <a:t>solutions</a:t>
            </a:r>
            <a:r>
              <a:rPr lang="en"/>
              <a:t> to give our client a hiring advantage</a:t>
            </a:r>
            <a:endParaRPr/>
          </a:p>
          <a:p>
            <a:pPr indent="-298450" lvl="1" marL="914400" rtl="0" algn="l">
              <a:spcBef>
                <a:spcPts val="0"/>
              </a:spcBef>
              <a:spcAft>
                <a:spcPts val="0"/>
              </a:spcAft>
              <a:buSzPts val="1100"/>
              <a:buChar char="-"/>
            </a:pPr>
            <a:r>
              <a:rPr lang="en"/>
              <a:t>This can include a list of the top 3 markets our client may want to expand to with their respective pros and cons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21c5d0a8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21c5d0a8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Taylor - No notes needed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21c5d0a8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21c5d0a8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start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c50a1e7f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c50a1e7f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21c5d0a8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21c5d0a8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21c5d0a8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21c5d0a8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21c5d0a8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21c5d0a8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21c5d0a8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21c5d0a8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21c5d0a8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21c5d0a8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21c5d0a8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21c5d0a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21c5d0a8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21c5d0a8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c50a1e7f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c50a1e7f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c50a1e7f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c50a1e7f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c50a1e7f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c50a1e7f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c50a1e7f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c50a1e7f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c50a1e7f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c50a1e7f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Kenzie start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c50a1e7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c50a1e7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c50a1e7f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c50a1e7f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tinypulse.com/blog/employee-retention-examples" TargetMode="External"/><Relationship Id="rId4" Type="http://schemas.openxmlformats.org/officeDocument/2006/relationships/hyperlink" Target="https://avieradvisors.com/blog/how-does-compensation-work-at-amazon/" TargetMode="External"/><Relationship Id="rId5" Type="http://schemas.openxmlformats.org/officeDocument/2006/relationships/hyperlink" Target="https://www.thebalancecareers.com/what-are-incentives-at-work-1917994" TargetMode="External"/><Relationship Id="rId6" Type="http://schemas.openxmlformats.org/officeDocument/2006/relationships/hyperlink" Target="https://www.channel3000.com/a-job-seeker-market-employers-offer-incentives-in-competitive-hiring-landscape/" TargetMode="External"/><Relationship Id="rId7" Type="http://schemas.openxmlformats.org/officeDocument/2006/relationships/hyperlink" Target="https://medium.com/aviahire/what-are-the-pros-and-cons-of-job-boards-f30a057fe2c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imf.org/external/pubs/ft/fandd/2019/03/global-competition-for-technology-workers-costa.htm#:~:text=By%202030%2C%20there%20will%20be,Ferry%2C%20based%20in%20Los%20Angeles.&amp;text=%E2%80%9CCompanies%20are%20paying%20more%2C%20they,of%20high%2Dskilled%20tech%20workers." TargetMode="External"/><Relationship Id="rId4" Type="http://schemas.openxmlformats.org/officeDocument/2006/relationships/hyperlink" Target="https://www.forbes.com/sites/larryenglish/2021/06/01/the-tech-talent-war-has-no-end-in-sight-heres-what-you-need-to-know/?sh=524f21a5f2d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932900" y="2075100"/>
            <a:ext cx="3012600" cy="9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XYZ Inc</a:t>
            </a:r>
            <a:endParaRPr/>
          </a:p>
        </p:txBody>
      </p:sp>
      <p:sp>
        <p:nvSpPr>
          <p:cNvPr id="135" name="Google Shape;135;p13"/>
          <p:cNvSpPr txBox="1"/>
          <p:nvPr>
            <p:ph idx="1" type="subTitle"/>
          </p:nvPr>
        </p:nvSpPr>
        <p:spPr>
          <a:xfrm>
            <a:off x="3734400" y="4637400"/>
            <a:ext cx="54096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Kenzie Fowler, Christine Wu, William Chen, and Taylor Moss</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More assumptions</a:t>
            </a:r>
            <a:endParaRPr b="1" sz="3000"/>
          </a:p>
        </p:txBody>
      </p:sp>
      <p:sp>
        <p:nvSpPr>
          <p:cNvPr id="189" name="Google Shape;189;p22"/>
          <p:cNvSpPr txBox="1"/>
          <p:nvPr>
            <p:ph idx="1" type="body"/>
          </p:nvPr>
        </p:nvSpPr>
        <p:spPr>
          <a:xfrm>
            <a:off x="1297500" y="1307850"/>
            <a:ext cx="7650000" cy="361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expected completion date includes the time to implement the solution</a:t>
            </a:r>
            <a:endParaRPr sz="1800"/>
          </a:p>
          <a:p>
            <a:pPr indent="-342900" lvl="0" marL="457200" rtl="0" algn="l">
              <a:spcBef>
                <a:spcPts val="0"/>
              </a:spcBef>
              <a:spcAft>
                <a:spcPts val="0"/>
              </a:spcAft>
              <a:buSzPts val="1800"/>
              <a:buChar char="●"/>
            </a:pPr>
            <a:r>
              <a:rPr lang="en" sz="1800"/>
              <a:t>We are not limited with the resources we can use to research and find data (i.e. not restricted to Rochester, NY)</a:t>
            </a:r>
            <a:endParaRPr sz="1800"/>
          </a:p>
          <a:p>
            <a:pPr indent="-342900" lvl="0" marL="457200" rtl="0" algn="l">
              <a:spcBef>
                <a:spcPts val="0"/>
              </a:spcBef>
              <a:spcAft>
                <a:spcPts val="0"/>
              </a:spcAft>
              <a:buSzPts val="1800"/>
              <a:buChar char="●"/>
            </a:pPr>
            <a:r>
              <a:rPr lang="en" sz="1800"/>
              <a:t>We assume building expansions/office space expansions are out of our scope and not required</a:t>
            </a:r>
            <a:endParaRPr sz="1800"/>
          </a:p>
          <a:p>
            <a:pPr indent="-342900" lvl="0" marL="457200" rtl="0" algn="l">
              <a:spcBef>
                <a:spcPts val="0"/>
              </a:spcBef>
              <a:spcAft>
                <a:spcPts val="0"/>
              </a:spcAft>
              <a:buSzPts val="1800"/>
              <a:buChar char="●"/>
            </a:pPr>
            <a:r>
              <a:rPr lang="en" sz="1800"/>
              <a:t>XYZ Inc is capable of expanding and participating in a new field</a:t>
            </a:r>
            <a:endParaRPr sz="1800"/>
          </a:p>
          <a:p>
            <a:pPr indent="-342900" lvl="0" marL="457200" rtl="0" algn="l">
              <a:spcBef>
                <a:spcPts val="0"/>
              </a:spcBef>
              <a:spcAft>
                <a:spcPts val="0"/>
              </a:spcAft>
              <a:buSzPts val="1800"/>
              <a:buChar char="●"/>
            </a:pPr>
            <a:r>
              <a:rPr lang="en" sz="1800"/>
              <a:t>XYZ Inc is responsible for reaching out to potential employees</a:t>
            </a:r>
            <a:endParaRPr sz="1800"/>
          </a:p>
          <a:p>
            <a:pPr indent="-342900" lvl="0" marL="457200" rtl="0" algn="l">
              <a:spcBef>
                <a:spcPts val="0"/>
              </a:spcBef>
              <a:spcAft>
                <a:spcPts val="0"/>
              </a:spcAft>
              <a:buSzPts val="1800"/>
              <a:buChar char="●"/>
            </a:pPr>
            <a:r>
              <a:rPr lang="en" sz="1800"/>
              <a:t>An NDA will be signed to protect their business models and (private) clients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86925" y="260400"/>
            <a:ext cx="7038900" cy="7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Proposed Solutions</a:t>
            </a:r>
            <a:endParaRPr b="1" sz="3000"/>
          </a:p>
        </p:txBody>
      </p:sp>
      <p:sp>
        <p:nvSpPr>
          <p:cNvPr id="195" name="Google Shape;195;p23"/>
          <p:cNvSpPr txBox="1"/>
          <p:nvPr>
            <p:ph idx="1" type="body"/>
          </p:nvPr>
        </p:nvSpPr>
        <p:spPr>
          <a:xfrm>
            <a:off x="965200" y="835100"/>
            <a:ext cx="8115300" cy="41811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t>Discuss with business owners about potential equity offering; </a:t>
            </a:r>
            <a:endParaRPr sz="1400"/>
          </a:p>
          <a:p>
            <a:pPr indent="-317500" lvl="1" marL="914400" rtl="0" algn="l">
              <a:lnSpc>
                <a:spcPct val="95000"/>
              </a:lnSpc>
              <a:spcBef>
                <a:spcPts val="0"/>
              </a:spcBef>
              <a:spcAft>
                <a:spcPts val="0"/>
              </a:spcAft>
              <a:buSzPts val="1400"/>
              <a:buChar char="○"/>
            </a:pPr>
            <a:r>
              <a:rPr lang="en" sz="1400"/>
              <a:t>Decide on equity offer details, guidelines, limitations, etc</a:t>
            </a:r>
            <a:endParaRPr sz="1400"/>
          </a:p>
          <a:p>
            <a:pPr indent="-317500" lvl="2" marL="1371600" rtl="0" algn="l">
              <a:lnSpc>
                <a:spcPct val="95000"/>
              </a:lnSpc>
              <a:spcBef>
                <a:spcPts val="0"/>
              </a:spcBef>
              <a:spcAft>
                <a:spcPts val="0"/>
              </a:spcAft>
              <a:buSzPts val="1400"/>
              <a:buChar char="■"/>
            </a:pPr>
            <a:r>
              <a:rPr lang="en" sz="1400"/>
              <a:t>Allow employees to have RSU (Restricted Stock Unit) for partial ownership in XYZ Inc</a:t>
            </a:r>
            <a:endParaRPr sz="1400"/>
          </a:p>
          <a:p>
            <a:pPr indent="-317500" lvl="1" marL="914400" rtl="0" algn="l">
              <a:lnSpc>
                <a:spcPct val="95000"/>
              </a:lnSpc>
              <a:spcBef>
                <a:spcPts val="0"/>
              </a:spcBef>
              <a:spcAft>
                <a:spcPts val="0"/>
              </a:spcAft>
              <a:buSzPts val="1400"/>
              <a:buChar char="○"/>
            </a:pPr>
            <a:r>
              <a:rPr lang="en" sz="1400"/>
              <a:t>Decide on how to go about marketing this solution</a:t>
            </a:r>
            <a:endParaRPr sz="1400"/>
          </a:p>
          <a:p>
            <a:pPr indent="-317500" lvl="0" marL="457200" rtl="0" algn="l">
              <a:lnSpc>
                <a:spcPct val="95000"/>
              </a:lnSpc>
              <a:spcBef>
                <a:spcPts val="0"/>
              </a:spcBef>
              <a:spcAft>
                <a:spcPts val="0"/>
              </a:spcAft>
              <a:buSzPts val="1400"/>
              <a:buChar char="●"/>
            </a:pPr>
            <a:r>
              <a:rPr lang="en" sz="1400"/>
              <a:t>Advise business owners to  market incentive programs; </a:t>
            </a:r>
            <a:endParaRPr sz="1400"/>
          </a:p>
          <a:p>
            <a:pPr indent="-317500" lvl="1" marL="914400" rtl="0" algn="l">
              <a:lnSpc>
                <a:spcPct val="95000"/>
              </a:lnSpc>
              <a:spcBef>
                <a:spcPts val="0"/>
              </a:spcBef>
              <a:spcAft>
                <a:spcPts val="0"/>
              </a:spcAft>
              <a:buSzPts val="1400"/>
              <a:buChar char="○"/>
            </a:pPr>
            <a:r>
              <a:rPr lang="en" sz="1400"/>
              <a:t>Figure out which programs to implement; What has worked in the past, trends, etc; </a:t>
            </a:r>
            <a:endParaRPr sz="1400"/>
          </a:p>
          <a:p>
            <a:pPr indent="-317500" lvl="2" marL="1371600" rtl="0" algn="l">
              <a:lnSpc>
                <a:spcPct val="95000"/>
              </a:lnSpc>
              <a:spcBef>
                <a:spcPts val="0"/>
              </a:spcBef>
              <a:spcAft>
                <a:spcPts val="0"/>
              </a:spcAft>
              <a:buSzPts val="1400"/>
              <a:buChar char="■"/>
            </a:pPr>
            <a:r>
              <a:rPr lang="en" sz="1400"/>
              <a:t>Referral bonus, sign up bonus, free access to services deployed by XYZ Inc</a:t>
            </a:r>
            <a:endParaRPr sz="1400"/>
          </a:p>
          <a:p>
            <a:pPr indent="-317500" lvl="2" marL="1371600" rtl="0" algn="l">
              <a:lnSpc>
                <a:spcPct val="95000"/>
              </a:lnSpc>
              <a:spcBef>
                <a:spcPts val="0"/>
              </a:spcBef>
              <a:spcAft>
                <a:spcPts val="0"/>
              </a:spcAft>
              <a:buSzPts val="1400"/>
              <a:buChar char="■"/>
            </a:pPr>
            <a:r>
              <a:rPr lang="en" sz="1400"/>
              <a:t>Paid continuing education (if employee decides to pursue a master or certifications)</a:t>
            </a:r>
            <a:endParaRPr sz="1400"/>
          </a:p>
          <a:p>
            <a:pPr indent="-317500" lvl="1" marL="914400" rtl="0" algn="l">
              <a:lnSpc>
                <a:spcPct val="95000"/>
              </a:lnSpc>
              <a:spcBef>
                <a:spcPts val="0"/>
              </a:spcBef>
              <a:spcAft>
                <a:spcPts val="0"/>
              </a:spcAft>
              <a:buSzPts val="1400"/>
              <a:buChar char="○"/>
            </a:pPr>
            <a:r>
              <a:rPr lang="en" sz="1400"/>
              <a:t>Decide on program marketing tactics (targeted, by connections, online, etc.); Implement programs and program marketing</a:t>
            </a:r>
            <a:endParaRPr sz="1400"/>
          </a:p>
          <a:p>
            <a:pPr indent="-317500" lvl="2" marL="1371600" rtl="0" algn="l">
              <a:lnSpc>
                <a:spcPct val="95000"/>
              </a:lnSpc>
              <a:spcBef>
                <a:spcPts val="0"/>
              </a:spcBef>
              <a:spcAft>
                <a:spcPts val="0"/>
              </a:spcAft>
              <a:buSzPts val="1400"/>
              <a:buChar char="■"/>
            </a:pPr>
            <a:r>
              <a:rPr lang="en" sz="1400"/>
              <a:t>We recommend utilizing all online job boards (LinkedIn, Handshake, Monster, Indeed, etc.), use social media, post job flyers, ask for recommendations from XYZ employees (employee referrals)</a:t>
            </a:r>
            <a:endParaRPr sz="1400"/>
          </a:p>
          <a:p>
            <a:pPr indent="-317500" lvl="2" marL="1371600" rtl="0" algn="l">
              <a:lnSpc>
                <a:spcPct val="95000"/>
              </a:lnSpc>
              <a:spcBef>
                <a:spcPts val="0"/>
              </a:spcBef>
              <a:spcAft>
                <a:spcPts val="0"/>
              </a:spcAft>
              <a:buSzPts val="1400"/>
              <a:buChar char="■"/>
            </a:pPr>
            <a:r>
              <a:rPr lang="en" sz="1400"/>
              <a:t>Partner with colleges and universities </a:t>
            </a:r>
            <a:endParaRPr sz="1400"/>
          </a:p>
          <a:p>
            <a:pPr indent="-317500" lvl="0" marL="457200" rtl="0" algn="l">
              <a:lnSpc>
                <a:spcPct val="95000"/>
              </a:lnSpc>
              <a:spcBef>
                <a:spcPts val="0"/>
              </a:spcBef>
              <a:spcAft>
                <a:spcPts val="0"/>
              </a:spcAft>
              <a:buSzPts val="1400"/>
              <a:buChar char="●"/>
            </a:pPr>
            <a:r>
              <a:rPr lang="en" sz="1400"/>
              <a:t>Reach out to industry professionals who have experience in teaching;</a:t>
            </a:r>
            <a:endParaRPr sz="1400"/>
          </a:p>
          <a:p>
            <a:pPr indent="-317500" lvl="1" marL="914400" rtl="0" algn="l">
              <a:lnSpc>
                <a:spcPct val="95000"/>
              </a:lnSpc>
              <a:spcBef>
                <a:spcPts val="0"/>
              </a:spcBef>
              <a:spcAft>
                <a:spcPts val="0"/>
              </a:spcAft>
              <a:buSzPts val="1400"/>
              <a:buChar char="○"/>
            </a:pPr>
            <a:r>
              <a:rPr lang="en" sz="1400"/>
              <a:t>Work with companies to gain profit in order to pay these professionals</a:t>
            </a:r>
            <a:endParaRPr sz="1400"/>
          </a:p>
          <a:p>
            <a:pPr indent="-317500" lvl="1" marL="914400" rtl="0" algn="l">
              <a:lnSpc>
                <a:spcPct val="95000"/>
              </a:lnSpc>
              <a:spcBef>
                <a:spcPts val="0"/>
              </a:spcBef>
              <a:spcAft>
                <a:spcPts val="0"/>
              </a:spcAft>
              <a:buSzPts val="1400"/>
              <a:buChar char="○"/>
            </a:pPr>
            <a:r>
              <a:rPr lang="en" sz="1400"/>
              <a:t>Implement marketing strategies in order to spread awareness; Teach small companies/people how to use their system in order to learn tech industry basics; Provide a document laying out the marketing strategies and teach XYZ Inc how to market</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Our Initial research</a:t>
            </a:r>
            <a:endParaRPr b="1" sz="3000"/>
          </a:p>
        </p:txBody>
      </p:sp>
      <p:sp>
        <p:nvSpPr>
          <p:cNvPr id="201" name="Google Shape;201;p24"/>
          <p:cNvSpPr txBox="1"/>
          <p:nvPr>
            <p:ph idx="1" type="body"/>
          </p:nvPr>
        </p:nvSpPr>
        <p:spPr>
          <a:xfrm>
            <a:off x="1297500" y="1307850"/>
            <a:ext cx="7783200" cy="3835800"/>
          </a:xfrm>
          <a:prstGeom prst="rect">
            <a:avLst/>
          </a:prstGeom>
        </p:spPr>
        <p:txBody>
          <a:bodyPr anchorCtr="0" anchor="t" bIns="91425" lIns="91425" spcFirstLastPara="1" rIns="91425" wrap="square" tIns="91425">
            <a:noAutofit/>
          </a:bodyPr>
          <a:lstStyle/>
          <a:p>
            <a:pPr indent="-334327" lvl="0" marL="457200" rtl="0" algn="l">
              <a:spcBef>
                <a:spcPts val="0"/>
              </a:spcBef>
              <a:spcAft>
                <a:spcPts val="0"/>
              </a:spcAft>
              <a:buClr>
                <a:schemeClr val="lt1"/>
              </a:buClr>
              <a:buSzPts val="1665"/>
              <a:buChar char="●"/>
            </a:pPr>
            <a:r>
              <a:rPr lang="en" sz="1665"/>
              <a:t>Google promotes learning to expand workers qualifications</a:t>
            </a:r>
            <a:endParaRPr sz="1665"/>
          </a:p>
          <a:p>
            <a:pPr indent="-334327" lvl="1" marL="914400" rtl="0" algn="l">
              <a:spcBef>
                <a:spcPts val="0"/>
              </a:spcBef>
              <a:spcAft>
                <a:spcPts val="0"/>
              </a:spcAft>
              <a:buClr>
                <a:schemeClr val="lt1"/>
              </a:buClr>
              <a:buSzPts val="1665"/>
              <a:buChar char="○"/>
            </a:pPr>
            <a:r>
              <a:rPr lang="en" sz="1665"/>
              <a:t>Certifications can be achieved/received remotely and on websites such as LinkedIn, which expands qualifications</a:t>
            </a:r>
            <a:endParaRPr sz="1665"/>
          </a:p>
          <a:p>
            <a:pPr indent="-334327" lvl="0" marL="457200" rtl="0" algn="l">
              <a:spcBef>
                <a:spcPts val="0"/>
              </a:spcBef>
              <a:spcAft>
                <a:spcPts val="0"/>
              </a:spcAft>
              <a:buClr>
                <a:schemeClr val="lt1"/>
              </a:buClr>
              <a:buSzPts val="1665"/>
              <a:buChar char="●"/>
            </a:pPr>
            <a:r>
              <a:rPr lang="en" sz="1665" u="sng">
                <a:hlinkClick r:id="rId3"/>
              </a:rPr>
              <a:t>Hyatt has one of the best employee retention rates</a:t>
            </a:r>
            <a:r>
              <a:rPr lang="en" sz="1665"/>
              <a:t> with an average employee working over 10 years all due to their top notch training programs</a:t>
            </a:r>
            <a:endParaRPr sz="1665"/>
          </a:p>
          <a:p>
            <a:pPr indent="-334327" lvl="0" marL="457200" rtl="0" algn="l">
              <a:spcBef>
                <a:spcPts val="0"/>
              </a:spcBef>
              <a:spcAft>
                <a:spcPts val="0"/>
              </a:spcAft>
              <a:buClr>
                <a:schemeClr val="lt1"/>
              </a:buClr>
              <a:buSzPts val="1665"/>
              <a:buChar char="●"/>
            </a:pPr>
            <a:r>
              <a:rPr lang="en" sz="1665" u="sng">
                <a:hlinkClick r:id="rId4"/>
              </a:rPr>
              <a:t>Amazon gave equity to their first few employees</a:t>
            </a:r>
            <a:endParaRPr sz="1665"/>
          </a:p>
          <a:p>
            <a:pPr indent="-334327" lvl="1" marL="914400" rtl="0" algn="l">
              <a:spcBef>
                <a:spcPts val="0"/>
              </a:spcBef>
              <a:spcAft>
                <a:spcPts val="0"/>
              </a:spcAft>
              <a:buClr>
                <a:schemeClr val="lt1"/>
              </a:buClr>
              <a:buSzPts val="1665"/>
              <a:buChar char="○"/>
            </a:pPr>
            <a:r>
              <a:rPr lang="en" sz="1665"/>
              <a:t>Employees grow financially as the company grows</a:t>
            </a:r>
            <a:endParaRPr sz="1665"/>
          </a:p>
          <a:p>
            <a:pPr indent="-334327" lvl="1" marL="914400" rtl="0" algn="l">
              <a:spcBef>
                <a:spcPts val="0"/>
              </a:spcBef>
              <a:spcAft>
                <a:spcPts val="0"/>
              </a:spcAft>
              <a:buClr>
                <a:schemeClr val="lt1"/>
              </a:buClr>
              <a:buSzPts val="1665"/>
              <a:buChar char="○"/>
            </a:pPr>
            <a:r>
              <a:rPr lang="en" sz="1665"/>
              <a:t>One of the most sought after company to work for</a:t>
            </a:r>
            <a:endParaRPr sz="1665"/>
          </a:p>
          <a:p>
            <a:pPr indent="-334327" lvl="0" marL="457200" rtl="0" algn="l">
              <a:spcBef>
                <a:spcPts val="0"/>
              </a:spcBef>
              <a:spcAft>
                <a:spcPts val="0"/>
              </a:spcAft>
              <a:buClr>
                <a:schemeClr val="lt1"/>
              </a:buClr>
              <a:buSzPts val="1665"/>
              <a:buChar char="●"/>
            </a:pPr>
            <a:r>
              <a:rPr lang="en" sz="1665" u="sng">
                <a:hlinkClick r:id="rId5"/>
              </a:rPr>
              <a:t>Incentivizing people encourages current and future employees to work for a company</a:t>
            </a:r>
            <a:r>
              <a:rPr lang="en" sz="1665"/>
              <a:t>, also see this </a:t>
            </a:r>
            <a:r>
              <a:rPr lang="en" sz="1665" u="sng">
                <a:hlinkClick r:id="rId6"/>
              </a:rPr>
              <a:t>supporting article</a:t>
            </a:r>
            <a:endParaRPr sz="1665"/>
          </a:p>
          <a:p>
            <a:pPr indent="-334327" lvl="0" marL="457200" rtl="0" algn="l">
              <a:spcBef>
                <a:spcPts val="0"/>
              </a:spcBef>
              <a:spcAft>
                <a:spcPts val="0"/>
              </a:spcAft>
              <a:buClr>
                <a:schemeClr val="lt1"/>
              </a:buClr>
              <a:buSzPts val="1665"/>
              <a:buChar char="●"/>
            </a:pPr>
            <a:r>
              <a:rPr lang="en" sz="1665" u="sng">
                <a:hlinkClick r:id="rId7"/>
              </a:rPr>
              <a:t>Job boards make it easier to streamline the hiring process and find applicants</a:t>
            </a:r>
            <a:r>
              <a:rPr lang="en" sz="1665"/>
              <a:t> </a:t>
            </a:r>
            <a:endParaRPr sz="1665"/>
          </a:p>
          <a:p>
            <a:pPr indent="0" lvl="0" marL="0" rtl="0" algn="l">
              <a:spcBef>
                <a:spcPts val="1000"/>
              </a:spcBef>
              <a:spcAft>
                <a:spcPts val="1200"/>
              </a:spcAft>
              <a:buSzPts val="1018"/>
              <a:buNone/>
            </a:pPr>
            <a:r>
              <a:t/>
            </a:r>
            <a:endParaRPr sz="120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Client support</a:t>
            </a:r>
            <a:endParaRPr b="1" sz="3000"/>
          </a:p>
        </p:txBody>
      </p:sp>
      <p:sp>
        <p:nvSpPr>
          <p:cNvPr id="207" name="Google Shape;207;p25"/>
          <p:cNvSpPr txBox="1"/>
          <p:nvPr>
            <p:ph idx="1" type="body"/>
          </p:nvPr>
        </p:nvSpPr>
        <p:spPr>
          <a:xfrm>
            <a:off x="1297500" y="1307850"/>
            <a:ext cx="7846500" cy="3835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 expect our clients to communicate what their budget is and what incentives they are willing to offer to new employees</a:t>
            </a:r>
            <a:endParaRPr sz="1700"/>
          </a:p>
          <a:p>
            <a:pPr indent="-336550" lvl="0" marL="457200" rtl="0" algn="l">
              <a:spcBef>
                <a:spcPts val="0"/>
              </a:spcBef>
              <a:spcAft>
                <a:spcPts val="0"/>
              </a:spcAft>
              <a:buSzPts val="1700"/>
              <a:buChar char="●"/>
            </a:pPr>
            <a:r>
              <a:rPr lang="en" sz="1700"/>
              <a:t>To be transparent on their company’s work culture or what makes them better than other employers</a:t>
            </a:r>
            <a:endParaRPr sz="1700"/>
          </a:p>
          <a:p>
            <a:pPr indent="-336550" lvl="0" marL="457200" rtl="0" algn="l">
              <a:spcBef>
                <a:spcPts val="0"/>
              </a:spcBef>
              <a:spcAft>
                <a:spcPts val="0"/>
              </a:spcAft>
              <a:buSzPts val="1700"/>
              <a:buChar char="●"/>
            </a:pPr>
            <a:r>
              <a:rPr lang="en" sz="1700"/>
              <a:t>The line manager has agreed to communicate information about this project to their organization</a:t>
            </a:r>
            <a:endParaRPr sz="1700"/>
          </a:p>
          <a:p>
            <a:pPr indent="-336550" lvl="0" marL="457200" rtl="0" algn="l">
              <a:spcBef>
                <a:spcPts val="0"/>
              </a:spcBef>
              <a:spcAft>
                <a:spcPts val="0"/>
              </a:spcAft>
              <a:buSzPts val="1700"/>
              <a:buChar char="●"/>
            </a:pPr>
            <a:r>
              <a:rPr lang="en" sz="1700"/>
              <a:t>Meet with executives to get their views on the problems and solutions we provide</a:t>
            </a:r>
            <a:endParaRPr sz="1700"/>
          </a:p>
          <a:p>
            <a:pPr indent="-336550" lvl="0" marL="457200" rtl="0" algn="l">
              <a:spcBef>
                <a:spcPts val="0"/>
              </a:spcBef>
              <a:spcAft>
                <a:spcPts val="0"/>
              </a:spcAft>
              <a:buSzPts val="1700"/>
              <a:buChar char="●"/>
            </a:pPr>
            <a:r>
              <a:rPr lang="en" sz="1700"/>
              <a:t>We are allowed to survey employees at least once a day </a:t>
            </a:r>
            <a:endParaRPr sz="1700"/>
          </a:p>
          <a:p>
            <a:pPr indent="-336550" lvl="0" marL="457200" rtl="0" algn="l">
              <a:spcBef>
                <a:spcPts val="0"/>
              </a:spcBef>
              <a:spcAft>
                <a:spcPts val="0"/>
              </a:spcAft>
              <a:buSzPts val="1700"/>
              <a:buChar char="●"/>
            </a:pPr>
            <a:r>
              <a:rPr lang="en" sz="1700"/>
              <a:t>We expect the client to be open about the business and share information when requested</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Project Management Approach</a:t>
            </a:r>
            <a:endParaRPr b="1" sz="3000"/>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Waterfall method</a:t>
            </a:r>
            <a:endParaRPr sz="1800"/>
          </a:p>
          <a:p>
            <a:pPr indent="-342900" lvl="0" marL="457200" rtl="0" algn="l">
              <a:spcBef>
                <a:spcPts val="0"/>
              </a:spcBef>
              <a:spcAft>
                <a:spcPts val="0"/>
              </a:spcAft>
              <a:buSzPts val="1800"/>
              <a:buChar char="●"/>
            </a:pPr>
            <a:r>
              <a:rPr lang="en" sz="1800"/>
              <a:t>XYZ Inc has an estimated completion date of March 2022</a:t>
            </a:r>
            <a:endParaRPr sz="1800"/>
          </a:p>
          <a:p>
            <a:pPr indent="-342900" lvl="0" marL="457200" rtl="0" algn="l">
              <a:spcBef>
                <a:spcPts val="0"/>
              </a:spcBef>
              <a:spcAft>
                <a:spcPts val="0"/>
              </a:spcAft>
              <a:buSzPts val="1800"/>
              <a:buChar char="●"/>
            </a:pPr>
            <a:r>
              <a:rPr lang="en" sz="1800"/>
              <a:t>Deadlines must be set in place to ensure we reach this deadline</a:t>
            </a:r>
            <a:endParaRPr sz="1800"/>
          </a:p>
          <a:p>
            <a:pPr indent="-342900" lvl="0" marL="457200" rtl="0" algn="l">
              <a:spcBef>
                <a:spcPts val="0"/>
              </a:spcBef>
              <a:spcAft>
                <a:spcPts val="0"/>
              </a:spcAft>
              <a:buSzPts val="1800"/>
              <a:buChar char="●"/>
            </a:pPr>
            <a:r>
              <a:rPr lang="en" sz="1800"/>
              <a:t>Known deadlines, budget, and expected outcomes</a:t>
            </a:r>
            <a:endParaRPr sz="1800"/>
          </a:p>
          <a:p>
            <a:pPr indent="-342900" lvl="0" marL="457200" rtl="0" algn="l">
              <a:spcBef>
                <a:spcPts val="0"/>
              </a:spcBef>
              <a:spcAft>
                <a:spcPts val="0"/>
              </a:spcAft>
              <a:buSzPts val="1800"/>
              <a:buChar char="●"/>
            </a:pPr>
            <a:r>
              <a:rPr lang="en" sz="1800"/>
              <a:t>We will be onsite for the majority of the project</a:t>
            </a:r>
            <a:endParaRPr sz="1800"/>
          </a:p>
          <a:p>
            <a:pPr indent="-342900" lvl="0" marL="457200" rtl="0" algn="l">
              <a:spcBef>
                <a:spcPts val="0"/>
              </a:spcBef>
              <a:spcAft>
                <a:spcPts val="0"/>
              </a:spcAft>
              <a:buSzPts val="1800"/>
              <a:buChar char="●"/>
            </a:pPr>
            <a:r>
              <a:rPr lang="en" sz="1800"/>
              <a:t>Everything will be documented, so if one of us is unavailable, the project will continue as planned</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Engagement Type</a:t>
            </a:r>
            <a:endParaRPr b="1" sz="3000"/>
          </a:p>
        </p:txBody>
      </p:sp>
      <p:sp>
        <p:nvSpPr>
          <p:cNvPr id="219" name="Google Shape;219;p27"/>
          <p:cNvSpPr txBox="1"/>
          <p:nvPr>
            <p:ph idx="1" type="body"/>
          </p:nvPr>
        </p:nvSpPr>
        <p:spPr>
          <a:xfrm>
            <a:off x="1297500" y="1223725"/>
            <a:ext cx="7846500" cy="391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Combination of strategic planning and current state analysis</a:t>
            </a:r>
            <a:endParaRPr sz="1800"/>
          </a:p>
          <a:p>
            <a:pPr indent="-342900" lvl="0" marL="457200" rtl="0" algn="l">
              <a:spcBef>
                <a:spcPts val="0"/>
              </a:spcBef>
              <a:spcAft>
                <a:spcPts val="0"/>
              </a:spcAft>
              <a:buSzPts val="1800"/>
              <a:buChar char="●"/>
            </a:pPr>
            <a:r>
              <a:rPr lang="en" sz="1800"/>
              <a:t>Current state analysis - establish a baseline to compare to other organizations</a:t>
            </a:r>
            <a:endParaRPr sz="1800"/>
          </a:p>
          <a:p>
            <a:pPr indent="-342900" lvl="1" marL="914400" rtl="0" algn="l">
              <a:spcBef>
                <a:spcPts val="0"/>
              </a:spcBef>
              <a:spcAft>
                <a:spcPts val="0"/>
              </a:spcAft>
              <a:buSzPts val="1800"/>
              <a:buChar char="○"/>
            </a:pPr>
            <a:r>
              <a:rPr lang="en" sz="1800"/>
              <a:t>Identify new business opportunities for XYZ’s expansion</a:t>
            </a:r>
            <a:endParaRPr sz="1800"/>
          </a:p>
          <a:p>
            <a:pPr indent="-342900" lvl="1" marL="914400" rtl="0" algn="l">
              <a:spcBef>
                <a:spcPts val="0"/>
              </a:spcBef>
              <a:spcAft>
                <a:spcPts val="0"/>
              </a:spcAft>
              <a:buSzPts val="1800"/>
              <a:buChar char="○"/>
            </a:pPr>
            <a:r>
              <a:rPr lang="en" sz="1800"/>
              <a:t>Examine the work culture to achieve XYZ’s goals</a:t>
            </a:r>
            <a:endParaRPr sz="1800"/>
          </a:p>
          <a:p>
            <a:pPr indent="-342900" lvl="1" marL="914400" rtl="0" algn="l">
              <a:spcBef>
                <a:spcPts val="0"/>
              </a:spcBef>
              <a:spcAft>
                <a:spcPts val="0"/>
              </a:spcAft>
              <a:buSzPts val="1800"/>
              <a:buChar char="○"/>
            </a:pPr>
            <a:r>
              <a:rPr lang="en" sz="1800"/>
              <a:t>Identify policies that need change/revision</a:t>
            </a:r>
            <a:endParaRPr sz="1800"/>
          </a:p>
          <a:p>
            <a:pPr indent="-342900" lvl="0" marL="457200" rtl="0" algn="l">
              <a:spcBef>
                <a:spcPts val="0"/>
              </a:spcBef>
              <a:spcAft>
                <a:spcPts val="0"/>
              </a:spcAft>
              <a:buSzPts val="1800"/>
              <a:buChar char="●"/>
            </a:pPr>
            <a:r>
              <a:rPr lang="en" sz="1800"/>
              <a:t>Strategic planning - set priorities and establish mutual goals between employees</a:t>
            </a:r>
            <a:endParaRPr sz="1800"/>
          </a:p>
          <a:p>
            <a:pPr indent="-342900" lvl="1" marL="914400" rtl="0" algn="l">
              <a:spcBef>
                <a:spcPts val="0"/>
              </a:spcBef>
              <a:spcAft>
                <a:spcPts val="0"/>
              </a:spcAft>
              <a:buSzPts val="1800"/>
              <a:buChar char="○"/>
            </a:pPr>
            <a:r>
              <a:rPr lang="en" sz="1800"/>
              <a:t>Set operation priorities to maximize employee performance</a:t>
            </a:r>
            <a:endParaRPr sz="1800"/>
          </a:p>
          <a:p>
            <a:pPr indent="-342900" lvl="1" marL="914400" rtl="0" algn="l">
              <a:spcBef>
                <a:spcPts val="0"/>
              </a:spcBef>
              <a:spcAft>
                <a:spcPts val="0"/>
              </a:spcAft>
              <a:buSzPts val="1800"/>
              <a:buChar char="○"/>
            </a:pPr>
            <a:r>
              <a:rPr lang="en" sz="1800"/>
              <a:t>Adjust XYZ’s direction to allow them to expand their company</a:t>
            </a:r>
            <a:endParaRPr sz="1800"/>
          </a:p>
          <a:p>
            <a:pPr indent="-342900" lvl="1" marL="914400" rtl="0" algn="l">
              <a:spcBef>
                <a:spcPts val="0"/>
              </a:spcBef>
              <a:spcAft>
                <a:spcPts val="0"/>
              </a:spcAft>
              <a:buSzPts val="1800"/>
              <a:buChar char="○"/>
            </a:pPr>
            <a:r>
              <a:rPr lang="en" sz="1800"/>
              <a:t>Measure employee satisfaction for retention rates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Timeline</a:t>
            </a:r>
            <a:endParaRPr b="1" sz="3000"/>
          </a:p>
        </p:txBody>
      </p:sp>
      <p:grpSp>
        <p:nvGrpSpPr>
          <p:cNvPr id="225" name="Google Shape;225;p28"/>
          <p:cNvGrpSpPr/>
          <p:nvPr/>
        </p:nvGrpSpPr>
        <p:grpSpPr>
          <a:xfrm>
            <a:off x="7618294" y="1548109"/>
            <a:ext cx="1525524" cy="3499280"/>
            <a:chOff x="3048000" y="2295578"/>
            <a:chExt cx="1524000" cy="2847953"/>
          </a:xfrm>
        </p:grpSpPr>
        <p:grpSp>
          <p:nvGrpSpPr>
            <p:cNvPr id="226" name="Google Shape;226;p28"/>
            <p:cNvGrpSpPr/>
            <p:nvPr/>
          </p:nvGrpSpPr>
          <p:grpSpPr>
            <a:xfrm>
              <a:off x="3048000" y="2295578"/>
              <a:ext cx="1524000" cy="2847953"/>
              <a:chOff x="0" y="2295575"/>
              <a:chExt cx="1524000" cy="2837455"/>
            </a:xfrm>
          </p:grpSpPr>
          <p:sp>
            <p:nvSpPr>
              <p:cNvPr id="227" name="Google Shape;227;p28"/>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8"/>
            <p:cNvSpPr txBox="1"/>
            <p:nvPr/>
          </p:nvSpPr>
          <p:spPr>
            <a:xfrm>
              <a:off x="3224554" y="2932016"/>
              <a:ext cx="1170900" cy="5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Roboto"/>
                  <a:ea typeface="Roboto"/>
                  <a:cs typeface="Roboto"/>
                  <a:sym typeface="Roboto"/>
                </a:rPr>
                <a:t>Present findings and solutions</a:t>
              </a:r>
              <a:endParaRPr b="1" sz="1100">
                <a:latin typeface="Roboto"/>
                <a:ea typeface="Roboto"/>
                <a:cs typeface="Roboto"/>
                <a:sym typeface="Roboto"/>
              </a:endParaRPr>
            </a:p>
          </p:txBody>
        </p:sp>
        <p:sp>
          <p:nvSpPr>
            <p:cNvPr id="230" name="Google Shape;230;p28"/>
            <p:cNvSpPr txBox="1"/>
            <p:nvPr/>
          </p:nvSpPr>
          <p:spPr>
            <a:xfrm>
              <a:off x="3224554" y="3507725"/>
              <a:ext cx="1170900" cy="15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Propose solutions and conduct a meeting for approval</a:t>
              </a:r>
              <a:endParaRPr sz="800">
                <a:latin typeface="Roboto"/>
                <a:ea typeface="Roboto"/>
                <a:cs typeface="Roboto"/>
                <a:sym typeface="Roboto"/>
              </a:endParaRPr>
            </a:p>
            <a:p>
              <a:pPr indent="0" lvl="0" marL="0" rtl="0" algn="l">
                <a:lnSpc>
                  <a:spcPct val="115000"/>
                </a:lnSpc>
                <a:spcBef>
                  <a:spcPts val="1600"/>
                </a:spcBef>
                <a:spcAft>
                  <a:spcPts val="0"/>
                </a:spcAft>
                <a:buNone/>
              </a:pPr>
              <a:r>
                <a:rPr lang="en" sz="800">
                  <a:latin typeface="Roboto"/>
                  <a:ea typeface="Roboto"/>
                  <a:cs typeface="Roboto"/>
                  <a:sym typeface="Roboto"/>
                </a:rPr>
                <a:t>Discuss implementation plans </a:t>
              </a:r>
              <a:endParaRPr sz="800">
                <a:latin typeface="Roboto"/>
                <a:ea typeface="Roboto"/>
                <a:cs typeface="Roboto"/>
                <a:sym typeface="Roboto"/>
              </a:endParaRPr>
            </a:p>
            <a:p>
              <a:pPr indent="0" lvl="0" marL="0" rtl="0" algn="l">
                <a:lnSpc>
                  <a:spcPct val="115000"/>
                </a:lnSpc>
                <a:spcBef>
                  <a:spcPts val="1600"/>
                </a:spcBef>
                <a:spcAft>
                  <a:spcPts val="0"/>
                </a:spcAft>
                <a:buNone/>
              </a:pPr>
              <a:r>
                <a:rPr lang="en" sz="800">
                  <a:latin typeface="Roboto"/>
                  <a:ea typeface="Roboto"/>
                  <a:cs typeface="Roboto"/>
                  <a:sym typeface="Roboto"/>
                </a:rPr>
                <a:t>Debrief</a:t>
              </a:r>
              <a:endParaRPr sz="800">
                <a:latin typeface="Roboto"/>
                <a:ea typeface="Roboto"/>
                <a:cs typeface="Roboto"/>
                <a:sym typeface="Roboto"/>
              </a:endParaRPr>
            </a:p>
            <a:p>
              <a:pPr indent="0" lvl="0" marL="0" rtl="0" algn="l">
                <a:lnSpc>
                  <a:spcPct val="115000"/>
                </a:lnSpc>
                <a:spcBef>
                  <a:spcPts val="1600"/>
                </a:spcBef>
                <a:spcAft>
                  <a:spcPts val="1600"/>
                </a:spcAft>
                <a:buNone/>
              </a:pPr>
              <a:r>
                <a:t/>
              </a:r>
              <a:endParaRPr sz="800">
                <a:latin typeface="Roboto"/>
                <a:ea typeface="Roboto"/>
                <a:cs typeface="Roboto"/>
                <a:sym typeface="Roboto"/>
              </a:endParaRPr>
            </a:p>
          </p:txBody>
        </p:sp>
        <p:sp>
          <p:nvSpPr>
            <p:cNvPr id="231" name="Google Shape;231;p28"/>
            <p:cNvSpPr txBox="1"/>
            <p:nvPr/>
          </p:nvSpPr>
          <p:spPr>
            <a:xfrm>
              <a:off x="3224550"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lt1"/>
                  </a:solidFill>
                  <a:latin typeface="Roboto"/>
                  <a:ea typeface="Roboto"/>
                  <a:cs typeface="Roboto"/>
                  <a:sym typeface="Roboto"/>
                </a:rPr>
                <a:t>March</a:t>
              </a:r>
              <a:endParaRPr sz="1000">
                <a:solidFill>
                  <a:schemeClr val="lt1"/>
                </a:solidFill>
                <a:latin typeface="Roboto"/>
                <a:ea typeface="Roboto"/>
                <a:cs typeface="Roboto"/>
                <a:sym typeface="Roboto"/>
              </a:endParaRPr>
            </a:p>
          </p:txBody>
        </p:sp>
      </p:grpSp>
      <p:grpSp>
        <p:nvGrpSpPr>
          <p:cNvPr id="232" name="Google Shape;232;p28"/>
          <p:cNvGrpSpPr/>
          <p:nvPr/>
        </p:nvGrpSpPr>
        <p:grpSpPr>
          <a:xfrm>
            <a:off x="6092775" y="1548106"/>
            <a:ext cx="1525524" cy="3499284"/>
            <a:chOff x="3048000" y="2295575"/>
            <a:chExt cx="1524000" cy="2847956"/>
          </a:xfrm>
        </p:grpSpPr>
        <p:grpSp>
          <p:nvGrpSpPr>
            <p:cNvPr id="233" name="Google Shape;233;p28"/>
            <p:cNvGrpSpPr/>
            <p:nvPr/>
          </p:nvGrpSpPr>
          <p:grpSpPr>
            <a:xfrm>
              <a:off x="3048000" y="2295578"/>
              <a:ext cx="1524000" cy="2847953"/>
              <a:chOff x="0" y="2295575"/>
              <a:chExt cx="1524000" cy="2837455"/>
            </a:xfrm>
          </p:grpSpPr>
          <p:sp>
            <p:nvSpPr>
              <p:cNvPr id="234" name="Google Shape;234;p28"/>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28"/>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37" name="Google Shape;237;p28"/>
            <p:cNvSpPr txBox="1"/>
            <p:nvPr/>
          </p:nvSpPr>
          <p:spPr>
            <a:xfrm>
              <a:off x="3224548" y="2941638"/>
              <a:ext cx="11709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Roboto"/>
                  <a:ea typeface="Roboto"/>
                  <a:cs typeface="Roboto"/>
                  <a:sym typeface="Roboto"/>
                </a:rPr>
                <a:t>Finalize solutions</a:t>
              </a:r>
              <a:endParaRPr b="1" sz="1100">
                <a:latin typeface="Roboto"/>
                <a:ea typeface="Roboto"/>
                <a:cs typeface="Roboto"/>
                <a:sym typeface="Roboto"/>
              </a:endParaRPr>
            </a:p>
          </p:txBody>
        </p:sp>
        <p:sp>
          <p:nvSpPr>
            <p:cNvPr id="238" name="Google Shape;238;p28"/>
            <p:cNvSpPr txBox="1"/>
            <p:nvPr/>
          </p:nvSpPr>
          <p:spPr>
            <a:xfrm>
              <a:off x="3224548" y="3315734"/>
              <a:ext cx="1170900" cy="18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Compile and compare XYZ hiring advantages and disadvantages to other organizations. Conduct meetings</a:t>
              </a:r>
              <a:endParaRPr sz="800">
                <a:latin typeface="Roboto"/>
                <a:ea typeface="Roboto"/>
                <a:cs typeface="Roboto"/>
                <a:sym typeface="Roboto"/>
              </a:endParaRPr>
            </a:p>
            <a:p>
              <a:pPr indent="0" lvl="0" marL="0" rtl="0" algn="l">
                <a:lnSpc>
                  <a:spcPct val="115000"/>
                </a:lnSpc>
                <a:spcBef>
                  <a:spcPts val="1600"/>
                </a:spcBef>
                <a:spcAft>
                  <a:spcPts val="0"/>
                </a:spcAft>
                <a:buNone/>
              </a:pPr>
              <a:r>
                <a:rPr lang="en" sz="800">
                  <a:latin typeface="Roboto"/>
                  <a:ea typeface="Roboto"/>
                  <a:cs typeface="Roboto"/>
                  <a:sym typeface="Roboto"/>
                </a:rPr>
                <a:t>Finalize the solutions and create an implementation plan (separate timeline)</a:t>
              </a:r>
              <a:endParaRPr sz="800">
                <a:latin typeface="Roboto"/>
                <a:ea typeface="Roboto"/>
                <a:cs typeface="Roboto"/>
                <a:sym typeface="Roboto"/>
              </a:endParaRPr>
            </a:p>
            <a:p>
              <a:pPr indent="0" lvl="0" marL="0" rtl="0" algn="l">
                <a:lnSpc>
                  <a:spcPct val="115000"/>
                </a:lnSpc>
                <a:spcBef>
                  <a:spcPts val="1600"/>
                </a:spcBef>
                <a:spcAft>
                  <a:spcPts val="1600"/>
                </a:spcAft>
                <a:buNone/>
              </a:pPr>
              <a:r>
                <a:t/>
              </a:r>
              <a:endParaRPr sz="800">
                <a:latin typeface="Roboto"/>
                <a:ea typeface="Roboto"/>
                <a:cs typeface="Roboto"/>
                <a:sym typeface="Roboto"/>
              </a:endParaRPr>
            </a:p>
          </p:txBody>
        </p:sp>
        <p:sp>
          <p:nvSpPr>
            <p:cNvPr id="239" name="Google Shape;239;p28"/>
            <p:cNvSpPr txBox="1"/>
            <p:nvPr/>
          </p:nvSpPr>
          <p:spPr>
            <a:xfrm>
              <a:off x="3224550"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lt1"/>
                  </a:solidFill>
                  <a:latin typeface="Roboto"/>
                  <a:ea typeface="Roboto"/>
                  <a:cs typeface="Roboto"/>
                  <a:sym typeface="Roboto"/>
                </a:rPr>
                <a:t>February</a:t>
              </a:r>
              <a:endParaRPr sz="1000">
                <a:solidFill>
                  <a:schemeClr val="lt1"/>
                </a:solidFill>
                <a:latin typeface="Roboto"/>
                <a:ea typeface="Roboto"/>
                <a:cs typeface="Roboto"/>
                <a:sym typeface="Roboto"/>
              </a:endParaRPr>
            </a:p>
          </p:txBody>
        </p:sp>
      </p:grpSp>
      <p:grpSp>
        <p:nvGrpSpPr>
          <p:cNvPr id="240" name="Google Shape;240;p28"/>
          <p:cNvGrpSpPr/>
          <p:nvPr/>
        </p:nvGrpSpPr>
        <p:grpSpPr>
          <a:xfrm>
            <a:off x="4567256" y="1548106"/>
            <a:ext cx="1525524" cy="3499284"/>
            <a:chOff x="3048000" y="2295575"/>
            <a:chExt cx="1524000" cy="2847956"/>
          </a:xfrm>
        </p:grpSpPr>
        <p:grpSp>
          <p:nvGrpSpPr>
            <p:cNvPr id="241" name="Google Shape;241;p28"/>
            <p:cNvGrpSpPr/>
            <p:nvPr/>
          </p:nvGrpSpPr>
          <p:grpSpPr>
            <a:xfrm>
              <a:off x="3048000" y="2295578"/>
              <a:ext cx="1524000" cy="2847953"/>
              <a:chOff x="0" y="2295575"/>
              <a:chExt cx="1524000" cy="2837455"/>
            </a:xfrm>
          </p:grpSpPr>
          <p:sp>
            <p:nvSpPr>
              <p:cNvPr id="242" name="Google Shape;242;p28"/>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4" name="Google Shape;244;p28"/>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45" name="Google Shape;245;p28"/>
            <p:cNvSpPr txBox="1"/>
            <p:nvPr/>
          </p:nvSpPr>
          <p:spPr>
            <a:xfrm>
              <a:off x="3224542" y="2920041"/>
              <a:ext cx="11709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Roboto"/>
                  <a:ea typeface="Roboto"/>
                  <a:cs typeface="Roboto"/>
                  <a:sym typeface="Roboto"/>
                </a:rPr>
                <a:t>Gather incentives</a:t>
              </a:r>
              <a:endParaRPr b="1" sz="1100">
                <a:latin typeface="Roboto"/>
                <a:ea typeface="Roboto"/>
                <a:cs typeface="Roboto"/>
                <a:sym typeface="Roboto"/>
              </a:endParaRPr>
            </a:p>
          </p:txBody>
        </p:sp>
        <p:sp>
          <p:nvSpPr>
            <p:cNvPr id="246" name="Google Shape;246;p28"/>
            <p:cNvSpPr txBox="1"/>
            <p:nvPr/>
          </p:nvSpPr>
          <p:spPr>
            <a:xfrm>
              <a:off x="3224542" y="3315734"/>
              <a:ext cx="1170900" cy="18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Study market incentive programs and compile a list of possible solutions</a:t>
              </a:r>
              <a:endParaRPr sz="800">
                <a:latin typeface="Roboto"/>
                <a:ea typeface="Roboto"/>
                <a:cs typeface="Roboto"/>
                <a:sym typeface="Roboto"/>
              </a:endParaRPr>
            </a:p>
            <a:p>
              <a:pPr indent="0" lvl="0" marL="0" rtl="0" algn="l">
                <a:lnSpc>
                  <a:spcPct val="115000"/>
                </a:lnSpc>
                <a:spcBef>
                  <a:spcPts val="1600"/>
                </a:spcBef>
                <a:spcAft>
                  <a:spcPts val="0"/>
                </a:spcAft>
                <a:buNone/>
              </a:pPr>
              <a:r>
                <a:rPr lang="en" sz="800">
                  <a:latin typeface="Roboto"/>
                  <a:ea typeface="Roboto"/>
                  <a:cs typeface="Roboto"/>
                  <a:sym typeface="Roboto"/>
                </a:rPr>
                <a:t>Create a plan for marketing and potential equity offers</a:t>
              </a:r>
              <a:endParaRPr sz="800">
                <a:latin typeface="Roboto"/>
                <a:ea typeface="Roboto"/>
                <a:cs typeface="Roboto"/>
                <a:sym typeface="Roboto"/>
              </a:endParaRPr>
            </a:p>
            <a:p>
              <a:pPr indent="0" lvl="0" marL="0" rtl="0" algn="l">
                <a:lnSpc>
                  <a:spcPct val="115000"/>
                </a:lnSpc>
                <a:spcBef>
                  <a:spcPts val="1600"/>
                </a:spcBef>
                <a:spcAft>
                  <a:spcPts val="0"/>
                </a:spcAft>
                <a:buNone/>
              </a:pPr>
              <a:r>
                <a:rPr lang="en" sz="800">
                  <a:latin typeface="Roboto"/>
                  <a:ea typeface="Roboto"/>
                  <a:cs typeface="Roboto"/>
                  <a:sym typeface="Roboto"/>
                </a:rPr>
                <a:t>Find professionals that can provide insight into marketing</a:t>
              </a:r>
              <a:endParaRPr sz="800">
                <a:latin typeface="Roboto"/>
                <a:ea typeface="Roboto"/>
                <a:cs typeface="Roboto"/>
                <a:sym typeface="Roboto"/>
              </a:endParaRPr>
            </a:p>
            <a:p>
              <a:pPr indent="0" lvl="0" marL="0" rtl="0" algn="l">
                <a:lnSpc>
                  <a:spcPct val="115000"/>
                </a:lnSpc>
                <a:spcBef>
                  <a:spcPts val="1600"/>
                </a:spcBef>
                <a:spcAft>
                  <a:spcPts val="0"/>
                </a:spcAft>
                <a:buNone/>
              </a:pPr>
              <a:r>
                <a:t/>
              </a:r>
              <a:endParaRPr sz="800">
                <a:latin typeface="Roboto"/>
                <a:ea typeface="Roboto"/>
                <a:cs typeface="Roboto"/>
                <a:sym typeface="Roboto"/>
              </a:endParaRPr>
            </a:p>
            <a:p>
              <a:pPr indent="0" lvl="0" marL="0" rtl="0" algn="l">
                <a:lnSpc>
                  <a:spcPct val="115000"/>
                </a:lnSpc>
                <a:spcBef>
                  <a:spcPts val="1600"/>
                </a:spcBef>
                <a:spcAft>
                  <a:spcPts val="0"/>
                </a:spcAft>
                <a:buNone/>
              </a:pPr>
              <a:r>
                <a:t/>
              </a:r>
              <a:endParaRPr sz="800">
                <a:latin typeface="Roboto"/>
                <a:ea typeface="Roboto"/>
                <a:cs typeface="Roboto"/>
                <a:sym typeface="Roboto"/>
              </a:endParaRPr>
            </a:p>
            <a:p>
              <a:pPr indent="0" lvl="0" marL="0" rtl="0" algn="l">
                <a:lnSpc>
                  <a:spcPct val="115000"/>
                </a:lnSpc>
                <a:spcBef>
                  <a:spcPts val="1600"/>
                </a:spcBef>
                <a:spcAft>
                  <a:spcPts val="0"/>
                </a:spcAft>
                <a:buNone/>
              </a:pPr>
              <a:r>
                <a:t/>
              </a:r>
              <a:endParaRPr sz="800">
                <a:latin typeface="Roboto"/>
                <a:ea typeface="Roboto"/>
                <a:cs typeface="Roboto"/>
                <a:sym typeface="Roboto"/>
              </a:endParaRPr>
            </a:p>
            <a:p>
              <a:pPr indent="0" lvl="0" marL="0" rtl="0" algn="l">
                <a:lnSpc>
                  <a:spcPct val="115000"/>
                </a:lnSpc>
                <a:spcBef>
                  <a:spcPts val="1600"/>
                </a:spcBef>
                <a:spcAft>
                  <a:spcPts val="1600"/>
                </a:spcAft>
                <a:buNone/>
              </a:pPr>
              <a:r>
                <a:t/>
              </a:r>
              <a:endParaRPr sz="800">
                <a:latin typeface="Roboto"/>
                <a:ea typeface="Roboto"/>
                <a:cs typeface="Roboto"/>
                <a:sym typeface="Roboto"/>
              </a:endParaRPr>
            </a:p>
          </p:txBody>
        </p:sp>
        <p:sp>
          <p:nvSpPr>
            <p:cNvPr id="247" name="Google Shape;247;p28"/>
            <p:cNvSpPr txBox="1"/>
            <p:nvPr/>
          </p:nvSpPr>
          <p:spPr>
            <a:xfrm>
              <a:off x="3224550"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lt1"/>
                  </a:solidFill>
                  <a:latin typeface="Roboto"/>
                  <a:ea typeface="Roboto"/>
                  <a:cs typeface="Roboto"/>
                  <a:sym typeface="Roboto"/>
                </a:rPr>
                <a:t>January</a:t>
              </a:r>
              <a:endParaRPr sz="1000">
                <a:solidFill>
                  <a:schemeClr val="lt1"/>
                </a:solidFill>
                <a:latin typeface="Roboto"/>
                <a:ea typeface="Roboto"/>
                <a:cs typeface="Roboto"/>
                <a:sym typeface="Roboto"/>
              </a:endParaRPr>
            </a:p>
          </p:txBody>
        </p:sp>
      </p:grpSp>
      <p:grpSp>
        <p:nvGrpSpPr>
          <p:cNvPr id="248" name="Google Shape;248;p28"/>
          <p:cNvGrpSpPr/>
          <p:nvPr/>
        </p:nvGrpSpPr>
        <p:grpSpPr>
          <a:xfrm>
            <a:off x="3041737" y="1548106"/>
            <a:ext cx="1525524" cy="3499284"/>
            <a:chOff x="3048000" y="2295575"/>
            <a:chExt cx="1524000" cy="2847956"/>
          </a:xfrm>
        </p:grpSpPr>
        <p:grpSp>
          <p:nvGrpSpPr>
            <p:cNvPr id="249" name="Google Shape;249;p28"/>
            <p:cNvGrpSpPr/>
            <p:nvPr/>
          </p:nvGrpSpPr>
          <p:grpSpPr>
            <a:xfrm>
              <a:off x="3048000" y="2295578"/>
              <a:ext cx="1524000" cy="2847953"/>
              <a:chOff x="0" y="2295575"/>
              <a:chExt cx="1524000" cy="2837455"/>
            </a:xfrm>
          </p:grpSpPr>
          <p:sp>
            <p:nvSpPr>
              <p:cNvPr id="250" name="Google Shape;250;p28"/>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2" name="Google Shape;252;p28"/>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53" name="Google Shape;253;p28"/>
            <p:cNvSpPr txBox="1"/>
            <p:nvPr/>
          </p:nvSpPr>
          <p:spPr>
            <a:xfrm>
              <a:off x="3224549" y="2917937"/>
              <a:ext cx="11709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Roboto"/>
                  <a:ea typeface="Roboto"/>
                  <a:cs typeface="Roboto"/>
                  <a:sym typeface="Roboto"/>
                </a:rPr>
                <a:t>Study tech market</a:t>
              </a:r>
              <a:endParaRPr b="1" sz="1100">
                <a:latin typeface="Roboto"/>
                <a:ea typeface="Roboto"/>
                <a:cs typeface="Roboto"/>
                <a:sym typeface="Roboto"/>
              </a:endParaRPr>
            </a:p>
          </p:txBody>
        </p:sp>
        <p:sp>
          <p:nvSpPr>
            <p:cNvPr id="254" name="Google Shape;254;p28"/>
            <p:cNvSpPr txBox="1"/>
            <p:nvPr/>
          </p:nvSpPr>
          <p:spPr>
            <a:xfrm>
              <a:off x="3224561" y="3339438"/>
              <a:ext cx="1170900" cy="179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Analyze the tech market for potential opportunities for XYZ expansion</a:t>
              </a:r>
              <a:endParaRPr sz="800">
                <a:latin typeface="Roboto"/>
                <a:ea typeface="Roboto"/>
                <a:cs typeface="Roboto"/>
                <a:sym typeface="Roboto"/>
              </a:endParaRPr>
            </a:p>
            <a:p>
              <a:pPr indent="0" lvl="0" marL="0" rtl="0" algn="l">
                <a:lnSpc>
                  <a:spcPct val="115000"/>
                </a:lnSpc>
                <a:spcBef>
                  <a:spcPts val="1600"/>
                </a:spcBef>
                <a:spcAft>
                  <a:spcPts val="0"/>
                </a:spcAft>
                <a:buNone/>
              </a:pPr>
              <a:r>
                <a:rPr lang="en" sz="800">
                  <a:latin typeface="Roboto"/>
                  <a:ea typeface="Roboto"/>
                  <a:cs typeface="Roboto"/>
                  <a:sym typeface="Roboto"/>
                </a:rPr>
                <a:t>Present the top three opportunities and receive feedback</a:t>
              </a:r>
              <a:endParaRPr sz="800">
                <a:latin typeface="Roboto"/>
                <a:ea typeface="Roboto"/>
                <a:cs typeface="Roboto"/>
                <a:sym typeface="Roboto"/>
              </a:endParaRPr>
            </a:p>
            <a:p>
              <a:pPr indent="0" lvl="0" marL="0" rtl="0" algn="l">
                <a:lnSpc>
                  <a:spcPct val="115000"/>
                </a:lnSpc>
                <a:spcBef>
                  <a:spcPts val="1600"/>
                </a:spcBef>
                <a:spcAft>
                  <a:spcPts val="1600"/>
                </a:spcAft>
                <a:buNone/>
              </a:pPr>
              <a:r>
                <a:rPr lang="en" sz="800">
                  <a:latin typeface="Roboto"/>
                  <a:ea typeface="Roboto"/>
                  <a:cs typeface="Roboto"/>
                  <a:sym typeface="Roboto"/>
                </a:rPr>
                <a:t>Based on feedback, study ways to enter the new market to meet regulations and requirements</a:t>
              </a:r>
              <a:endParaRPr sz="800">
                <a:latin typeface="Roboto"/>
                <a:ea typeface="Roboto"/>
                <a:cs typeface="Roboto"/>
                <a:sym typeface="Roboto"/>
              </a:endParaRPr>
            </a:p>
          </p:txBody>
        </p:sp>
        <p:sp>
          <p:nvSpPr>
            <p:cNvPr id="255" name="Google Shape;255;p28"/>
            <p:cNvSpPr txBox="1"/>
            <p:nvPr/>
          </p:nvSpPr>
          <p:spPr>
            <a:xfrm>
              <a:off x="3224550"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lt1"/>
                  </a:solidFill>
                  <a:latin typeface="Roboto"/>
                  <a:ea typeface="Roboto"/>
                  <a:cs typeface="Roboto"/>
                  <a:sym typeface="Roboto"/>
                </a:rPr>
                <a:t>December</a:t>
              </a:r>
              <a:endParaRPr sz="1000">
                <a:solidFill>
                  <a:schemeClr val="lt1"/>
                </a:solidFill>
                <a:latin typeface="Roboto"/>
                <a:ea typeface="Roboto"/>
                <a:cs typeface="Roboto"/>
                <a:sym typeface="Roboto"/>
              </a:endParaRPr>
            </a:p>
          </p:txBody>
        </p:sp>
      </p:grpSp>
      <p:grpSp>
        <p:nvGrpSpPr>
          <p:cNvPr id="256" name="Google Shape;256;p28"/>
          <p:cNvGrpSpPr/>
          <p:nvPr/>
        </p:nvGrpSpPr>
        <p:grpSpPr>
          <a:xfrm>
            <a:off x="1516224" y="1548159"/>
            <a:ext cx="1525524" cy="3499276"/>
            <a:chOff x="1515975" y="2295580"/>
            <a:chExt cx="1525524" cy="2847950"/>
          </a:xfrm>
        </p:grpSpPr>
        <p:sp>
          <p:nvSpPr>
            <p:cNvPr id="257" name="Google Shape;257;p28"/>
            <p:cNvSpPr/>
            <p:nvPr/>
          </p:nvSpPr>
          <p:spPr>
            <a:xfrm>
              <a:off x="1515975" y="2823930"/>
              <a:ext cx="15255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1515975" y="2295580"/>
              <a:ext cx="15255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1697450" y="2966353"/>
              <a:ext cx="11721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Start project</a:t>
              </a:r>
              <a:endParaRPr b="1" sz="1100">
                <a:solidFill>
                  <a:srgbClr val="FFFFFF"/>
                </a:solidFill>
                <a:latin typeface="Roboto"/>
                <a:ea typeface="Roboto"/>
                <a:cs typeface="Roboto"/>
                <a:sym typeface="Roboto"/>
              </a:endParaRPr>
            </a:p>
          </p:txBody>
        </p:sp>
        <p:sp>
          <p:nvSpPr>
            <p:cNvPr id="260" name="Google Shape;260;p28"/>
            <p:cNvSpPr txBox="1"/>
            <p:nvPr/>
          </p:nvSpPr>
          <p:spPr>
            <a:xfrm>
              <a:off x="1697451" y="3234065"/>
              <a:ext cx="1172100" cy="187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FFFF"/>
                  </a:solidFill>
                  <a:latin typeface="Roboto"/>
                  <a:ea typeface="Roboto"/>
                  <a:cs typeface="Roboto"/>
                  <a:sym typeface="Roboto"/>
                </a:rPr>
                <a:t>Conduct multiple meetings with randomly selected employees </a:t>
              </a:r>
              <a:endParaRPr sz="8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n" sz="800">
                  <a:solidFill>
                    <a:srgbClr val="FFFFFF"/>
                  </a:solidFill>
                  <a:latin typeface="Roboto"/>
                  <a:ea typeface="Roboto"/>
                  <a:cs typeface="Roboto"/>
                  <a:sym typeface="Roboto"/>
                </a:rPr>
                <a:t>Conduct surveys on Twitter and Facebook to gather feedback</a:t>
              </a:r>
              <a:endParaRPr sz="8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n" sz="800">
                  <a:solidFill>
                    <a:srgbClr val="FFFFFF"/>
                  </a:solidFill>
                  <a:latin typeface="Roboto"/>
                  <a:ea typeface="Roboto"/>
                  <a:cs typeface="Roboto"/>
                  <a:sym typeface="Roboto"/>
                </a:rPr>
                <a:t>Study other organizations and compile hiring advantages compared to XYZ. Conduct meetings</a:t>
              </a:r>
              <a:endParaRPr sz="8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8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8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sp>
          <p:nvSpPr>
            <p:cNvPr id="261" name="Google Shape;261;p28"/>
            <p:cNvSpPr txBox="1"/>
            <p:nvPr/>
          </p:nvSpPr>
          <p:spPr>
            <a:xfrm>
              <a:off x="1692702" y="2441112"/>
              <a:ext cx="8721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1B786E"/>
                  </a:solidFill>
                  <a:latin typeface="Roboto"/>
                  <a:ea typeface="Roboto"/>
                  <a:cs typeface="Roboto"/>
                  <a:sym typeface="Roboto"/>
                </a:rPr>
                <a:t>November</a:t>
              </a:r>
              <a:endParaRPr sz="1000">
                <a:solidFill>
                  <a:srgbClr val="1B786E"/>
                </a:solidFill>
                <a:latin typeface="Roboto"/>
                <a:ea typeface="Roboto"/>
                <a:cs typeface="Roboto"/>
                <a:sym typeface="Roboto"/>
              </a:endParaRPr>
            </a:p>
          </p:txBody>
        </p:sp>
        <p:cxnSp>
          <p:nvCxnSpPr>
            <p:cNvPr id="262" name="Google Shape;262;p28"/>
            <p:cNvCxnSpPr/>
            <p:nvPr/>
          </p:nvCxnSpPr>
          <p:spPr>
            <a:xfrm>
              <a:off x="3041499" y="2295580"/>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263" name="Google Shape;263;p28"/>
          <p:cNvGrpSpPr/>
          <p:nvPr/>
        </p:nvGrpSpPr>
        <p:grpSpPr>
          <a:xfrm>
            <a:off x="224" y="1548098"/>
            <a:ext cx="1525524" cy="3499276"/>
            <a:chOff x="1515975" y="2295580"/>
            <a:chExt cx="1525524" cy="2847950"/>
          </a:xfrm>
        </p:grpSpPr>
        <p:sp>
          <p:nvSpPr>
            <p:cNvPr id="264" name="Google Shape;264;p28"/>
            <p:cNvSpPr/>
            <p:nvPr/>
          </p:nvSpPr>
          <p:spPr>
            <a:xfrm>
              <a:off x="1515975" y="2823930"/>
              <a:ext cx="15255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1515975" y="2295580"/>
              <a:ext cx="15255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1692701" y="2958761"/>
              <a:ext cx="1172100" cy="5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Meet with XYZ to discuss project plans</a:t>
              </a:r>
              <a:endParaRPr b="1" sz="1100">
                <a:solidFill>
                  <a:srgbClr val="FFFFFF"/>
                </a:solidFill>
                <a:latin typeface="Roboto"/>
                <a:ea typeface="Roboto"/>
                <a:cs typeface="Roboto"/>
                <a:sym typeface="Roboto"/>
              </a:endParaRPr>
            </a:p>
          </p:txBody>
        </p:sp>
        <p:sp>
          <p:nvSpPr>
            <p:cNvPr id="267" name="Google Shape;267;p28"/>
            <p:cNvSpPr txBox="1"/>
            <p:nvPr/>
          </p:nvSpPr>
          <p:spPr>
            <a:xfrm>
              <a:off x="1692701" y="3637650"/>
              <a:ext cx="1172100" cy="145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FFFF"/>
                  </a:solidFill>
                  <a:latin typeface="Roboto"/>
                  <a:ea typeface="Roboto"/>
                  <a:cs typeface="Roboto"/>
                  <a:sym typeface="Roboto"/>
                </a:rPr>
                <a:t>Establish goals, needs, and wants for the outcome. </a:t>
              </a:r>
              <a:endParaRPr sz="8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rPr lang="en" sz="800">
                  <a:solidFill>
                    <a:srgbClr val="FFFFFF"/>
                  </a:solidFill>
                  <a:latin typeface="Roboto"/>
                  <a:ea typeface="Roboto"/>
                  <a:cs typeface="Roboto"/>
                  <a:sym typeface="Roboto"/>
                </a:rPr>
                <a:t>Complete current state analysis</a:t>
              </a:r>
              <a:endParaRPr sz="800">
                <a:solidFill>
                  <a:srgbClr val="FFFFFF"/>
                </a:solidFill>
                <a:latin typeface="Roboto"/>
                <a:ea typeface="Roboto"/>
                <a:cs typeface="Roboto"/>
                <a:sym typeface="Roboto"/>
              </a:endParaRPr>
            </a:p>
          </p:txBody>
        </p:sp>
        <p:sp>
          <p:nvSpPr>
            <p:cNvPr id="268" name="Google Shape;268;p28"/>
            <p:cNvSpPr txBox="1"/>
            <p:nvPr/>
          </p:nvSpPr>
          <p:spPr>
            <a:xfrm>
              <a:off x="1692702" y="2441112"/>
              <a:ext cx="8721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1B786E"/>
                  </a:solidFill>
                  <a:latin typeface="Roboto"/>
                  <a:ea typeface="Roboto"/>
                  <a:cs typeface="Roboto"/>
                  <a:sym typeface="Roboto"/>
                </a:rPr>
                <a:t>October</a:t>
              </a:r>
              <a:endParaRPr sz="1000">
                <a:solidFill>
                  <a:srgbClr val="1B786E"/>
                </a:solidFill>
                <a:latin typeface="Roboto"/>
                <a:ea typeface="Roboto"/>
                <a:cs typeface="Roboto"/>
                <a:sym typeface="Roboto"/>
              </a:endParaRPr>
            </a:p>
          </p:txBody>
        </p:sp>
        <p:cxnSp>
          <p:nvCxnSpPr>
            <p:cNvPr id="269" name="Google Shape;269;p28"/>
            <p:cNvCxnSpPr/>
            <p:nvPr/>
          </p:nvCxnSpPr>
          <p:spPr>
            <a:xfrm>
              <a:off x="3041499" y="2295580"/>
              <a:ext cx="0" cy="2837400"/>
            </a:xfrm>
            <a:prstGeom prst="straightConnector1">
              <a:avLst/>
            </a:prstGeom>
            <a:noFill/>
            <a:ln cap="flat" cmpd="sng" w="9525">
              <a:solidFill>
                <a:srgbClr val="83E3D9"/>
              </a:solidFill>
              <a:prstDash val="dot"/>
              <a:round/>
              <a:headEnd len="sm" w="sm" type="none"/>
              <a:tailEnd len="sm" w="sm"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Deliverables</a:t>
            </a:r>
            <a:endParaRPr b="1" sz="3000"/>
          </a:p>
        </p:txBody>
      </p:sp>
      <p:sp>
        <p:nvSpPr>
          <p:cNvPr id="275" name="Google Shape;27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Survey results from social media </a:t>
            </a:r>
            <a:endParaRPr sz="1800"/>
          </a:p>
          <a:p>
            <a:pPr indent="-342900" lvl="0" marL="457200" rtl="0" algn="l">
              <a:spcBef>
                <a:spcPts val="0"/>
              </a:spcBef>
              <a:spcAft>
                <a:spcPts val="0"/>
              </a:spcAft>
              <a:buSzPts val="1800"/>
              <a:buChar char="●"/>
            </a:pPr>
            <a:r>
              <a:rPr lang="en" sz="1800"/>
              <a:t>Survey results from employees</a:t>
            </a:r>
            <a:endParaRPr sz="1800"/>
          </a:p>
          <a:p>
            <a:pPr indent="-342900" lvl="0" marL="457200" rtl="0" algn="l">
              <a:spcBef>
                <a:spcPts val="0"/>
              </a:spcBef>
              <a:spcAft>
                <a:spcPts val="0"/>
              </a:spcAft>
              <a:buSzPts val="1800"/>
              <a:buChar char="●"/>
            </a:pPr>
            <a:r>
              <a:rPr lang="en" sz="1800"/>
              <a:t>Comparison list of hiring advantages and disadvantages between XYZ and other organizations</a:t>
            </a:r>
            <a:endParaRPr sz="1800"/>
          </a:p>
          <a:p>
            <a:pPr indent="-342900" lvl="0" marL="457200" rtl="0" algn="l">
              <a:spcBef>
                <a:spcPts val="0"/>
              </a:spcBef>
              <a:spcAft>
                <a:spcPts val="0"/>
              </a:spcAft>
              <a:buSzPts val="1800"/>
              <a:buChar char="●"/>
            </a:pPr>
            <a:r>
              <a:rPr lang="en" sz="1800"/>
              <a:t>List of possible solutions</a:t>
            </a:r>
            <a:endParaRPr sz="1800"/>
          </a:p>
          <a:p>
            <a:pPr indent="-342900" lvl="0" marL="457200" rtl="0" algn="l">
              <a:spcBef>
                <a:spcPts val="0"/>
              </a:spcBef>
              <a:spcAft>
                <a:spcPts val="0"/>
              </a:spcAft>
              <a:buSzPts val="1800"/>
              <a:buChar char="●"/>
            </a:pPr>
            <a:r>
              <a:rPr lang="en" sz="1800"/>
              <a:t>Top three markets XYZ can enter with a list of pros and cons for each</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t>Major workstreams, Tasks, and Steps </a:t>
            </a:r>
            <a:endParaRPr/>
          </a:p>
        </p:txBody>
      </p:sp>
      <p:sp>
        <p:nvSpPr>
          <p:cNvPr id="281" name="Google Shape;281;p30"/>
          <p:cNvSpPr txBox="1"/>
          <p:nvPr>
            <p:ph idx="1" type="body"/>
          </p:nvPr>
        </p:nvSpPr>
        <p:spPr>
          <a:xfrm>
            <a:off x="1145925" y="1307850"/>
            <a:ext cx="7846500" cy="35760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t>Everyone will assist each other throughout the project (even if the timeline says they don’t start yet)</a:t>
            </a:r>
            <a:endParaRPr sz="1400"/>
          </a:p>
          <a:p>
            <a:pPr indent="-317500" lvl="0" marL="457200" rtl="0" algn="l">
              <a:lnSpc>
                <a:spcPct val="95000"/>
              </a:lnSpc>
              <a:spcBef>
                <a:spcPts val="0"/>
              </a:spcBef>
              <a:spcAft>
                <a:spcPts val="0"/>
              </a:spcAft>
              <a:buSzPts val="1400"/>
              <a:buChar char="●"/>
            </a:pPr>
            <a:r>
              <a:rPr lang="en" sz="1400"/>
              <a:t>William - Begin current state analysis from mid-October to March</a:t>
            </a:r>
            <a:endParaRPr sz="1400"/>
          </a:p>
          <a:p>
            <a:pPr indent="-317500" lvl="1" marL="914400" rtl="0" algn="l">
              <a:lnSpc>
                <a:spcPct val="95000"/>
              </a:lnSpc>
              <a:spcBef>
                <a:spcPts val="0"/>
              </a:spcBef>
              <a:spcAft>
                <a:spcPts val="0"/>
              </a:spcAft>
              <a:buSzPts val="1400"/>
              <a:buChar char="○"/>
            </a:pPr>
            <a:r>
              <a:rPr lang="en" sz="1400"/>
              <a:t>Observe work culture, interview employees, identify strengths and weaknesses, and conduct group meetings</a:t>
            </a:r>
            <a:endParaRPr sz="1400"/>
          </a:p>
          <a:p>
            <a:pPr indent="-317500" lvl="0" marL="457200" rtl="0" algn="l">
              <a:lnSpc>
                <a:spcPct val="95000"/>
              </a:lnSpc>
              <a:spcBef>
                <a:spcPts val="0"/>
              </a:spcBef>
              <a:spcAft>
                <a:spcPts val="0"/>
              </a:spcAft>
              <a:buSzPts val="1400"/>
              <a:buChar char="●"/>
            </a:pPr>
            <a:r>
              <a:rPr lang="en" sz="1400"/>
              <a:t>Christine - Conduct research in IT markets from December to March</a:t>
            </a:r>
            <a:endParaRPr sz="1400"/>
          </a:p>
          <a:p>
            <a:pPr indent="-317500" lvl="1" marL="914400" rtl="0" algn="l">
              <a:lnSpc>
                <a:spcPct val="95000"/>
              </a:lnSpc>
              <a:spcBef>
                <a:spcPts val="0"/>
              </a:spcBef>
              <a:spcAft>
                <a:spcPts val="0"/>
              </a:spcAft>
              <a:buSzPts val="1400"/>
              <a:buChar char="○"/>
            </a:pPr>
            <a:r>
              <a:rPr lang="en" sz="1400"/>
              <a:t>Research demanding fields and regulations/requirements to enter the market. Use feedback from employee surveys to compile a list of wants. Study larger cloud service companies</a:t>
            </a:r>
            <a:endParaRPr sz="1400"/>
          </a:p>
          <a:p>
            <a:pPr indent="-317500" lvl="0" marL="457200" rtl="0" algn="l">
              <a:lnSpc>
                <a:spcPct val="95000"/>
              </a:lnSpc>
              <a:spcBef>
                <a:spcPts val="0"/>
              </a:spcBef>
              <a:spcAft>
                <a:spcPts val="0"/>
              </a:spcAft>
              <a:buSzPts val="1400"/>
              <a:buChar char="●"/>
            </a:pPr>
            <a:r>
              <a:rPr lang="en" sz="1400"/>
              <a:t>Kenzie - Conduct market research from November to March</a:t>
            </a:r>
            <a:endParaRPr sz="1400"/>
          </a:p>
          <a:p>
            <a:pPr indent="-317500" lvl="1" marL="914400" rtl="0" algn="l">
              <a:lnSpc>
                <a:spcPct val="95000"/>
              </a:lnSpc>
              <a:spcBef>
                <a:spcPts val="0"/>
              </a:spcBef>
              <a:spcAft>
                <a:spcPts val="0"/>
              </a:spcAft>
              <a:buSzPts val="1400"/>
              <a:buChar char="○"/>
            </a:pPr>
            <a:r>
              <a:rPr lang="en" sz="1400"/>
              <a:t>Analyze XYZ’s current hiring strategies and develop improvement plans for the company. </a:t>
            </a:r>
            <a:endParaRPr sz="1400"/>
          </a:p>
          <a:p>
            <a:pPr indent="-317500" lvl="0" marL="457200" rtl="0" algn="l">
              <a:lnSpc>
                <a:spcPct val="95000"/>
              </a:lnSpc>
              <a:spcBef>
                <a:spcPts val="0"/>
              </a:spcBef>
              <a:spcAft>
                <a:spcPts val="0"/>
              </a:spcAft>
              <a:buSzPts val="1400"/>
              <a:buChar char="●"/>
            </a:pPr>
            <a:r>
              <a:rPr lang="en" sz="1400"/>
              <a:t>Taylor - Create deadlines and manage the project from October to March</a:t>
            </a:r>
            <a:endParaRPr sz="1400"/>
          </a:p>
          <a:p>
            <a:pPr indent="-317500" lvl="1" marL="914400" rtl="0" algn="l">
              <a:lnSpc>
                <a:spcPct val="95000"/>
              </a:lnSpc>
              <a:spcBef>
                <a:spcPts val="0"/>
              </a:spcBef>
              <a:spcAft>
                <a:spcPts val="0"/>
              </a:spcAft>
              <a:buSzPts val="1400"/>
              <a:buChar char="○"/>
            </a:pPr>
            <a:r>
              <a:rPr lang="en" sz="1400"/>
              <a:t>Create deadlines and set milestones based on XYZ’s budget and estimated completion date. Conduct group meetings with executives to discuss progress and expectations.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60"/>
              <a:t>Discovery Phase and What Will Come From it</a:t>
            </a:r>
            <a:endParaRPr b="1" sz="2460"/>
          </a:p>
        </p:txBody>
      </p:sp>
      <p:sp>
        <p:nvSpPr>
          <p:cNvPr id="287" name="Google Shape;287;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Discovery is the main objective (the majority of the research and solutions will come from this phase)</a:t>
            </a:r>
            <a:endParaRPr sz="1500"/>
          </a:p>
          <a:p>
            <a:pPr indent="-323850" lvl="0" marL="457200" rtl="0" algn="l">
              <a:lnSpc>
                <a:spcPct val="95000"/>
              </a:lnSpc>
              <a:spcBef>
                <a:spcPts val="0"/>
              </a:spcBef>
              <a:spcAft>
                <a:spcPts val="0"/>
              </a:spcAft>
              <a:buSzPts val="1500"/>
              <a:buChar char="●"/>
            </a:pPr>
            <a:r>
              <a:rPr lang="en" sz="1500"/>
              <a:t>The discovery phase allows us to analyze the tech market to find any gaps or ideas for the problem our company is facing </a:t>
            </a:r>
            <a:endParaRPr sz="1500"/>
          </a:p>
          <a:p>
            <a:pPr indent="-323850" lvl="0" marL="457200" rtl="0" algn="l">
              <a:lnSpc>
                <a:spcPct val="95000"/>
              </a:lnSpc>
              <a:spcBef>
                <a:spcPts val="0"/>
              </a:spcBef>
              <a:spcAft>
                <a:spcPts val="0"/>
              </a:spcAft>
              <a:buSzPts val="1500"/>
              <a:buChar char="●"/>
            </a:pPr>
            <a:r>
              <a:rPr lang="en" sz="1500"/>
              <a:t>The discovery phase helps us make decisions based on data and removes the risks of scope creep, going over budget, and missing deadlines</a:t>
            </a:r>
            <a:endParaRPr sz="1500"/>
          </a:p>
          <a:p>
            <a:pPr indent="-323850" lvl="0" marL="457200" rtl="0" algn="l">
              <a:lnSpc>
                <a:spcPct val="95000"/>
              </a:lnSpc>
              <a:spcBef>
                <a:spcPts val="0"/>
              </a:spcBef>
              <a:spcAft>
                <a:spcPts val="0"/>
              </a:spcAft>
              <a:buSzPts val="1500"/>
              <a:buChar char="●"/>
            </a:pPr>
            <a:r>
              <a:rPr lang="en" sz="1500"/>
              <a:t>The objective of the discovery phase is to analyze and identify the goals and solutions for XYZ’s problem</a:t>
            </a:r>
            <a:endParaRPr sz="1500"/>
          </a:p>
          <a:p>
            <a:pPr indent="-323850" lvl="0" marL="457200" rtl="0" algn="l">
              <a:lnSpc>
                <a:spcPct val="95000"/>
              </a:lnSpc>
              <a:spcBef>
                <a:spcPts val="0"/>
              </a:spcBef>
              <a:spcAft>
                <a:spcPts val="0"/>
              </a:spcAft>
              <a:buSzPts val="1500"/>
              <a:buChar char="●"/>
            </a:pPr>
            <a:r>
              <a:rPr lang="en" sz="1500"/>
              <a:t>We will have a meeting to present and agree on our recommended solution </a:t>
            </a:r>
            <a:endParaRPr sz="1500"/>
          </a:p>
          <a:p>
            <a:pPr indent="-323850" lvl="0" marL="457200" rtl="0" algn="l">
              <a:lnSpc>
                <a:spcPct val="95000"/>
              </a:lnSpc>
              <a:spcBef>
                <a:spcPts val="0"/>
              </a:spcBef>
              <a:spcAft>
                <a:spcPts val="0"/>
              </a:spcAft>
              <a:buSzPts val="1500"/>
              <a:buChar char="●"/>
            </a:pPr>
            <a:r>
              <a:rPr lang="en" sz="1500"/>
              <a:t>Our analysis of how we can solve the problem using the data will be our final recommendation</a:t>
            </a:r>
            <a:endParaRPr sz="1500"/>
          </a:p>
          <a:p>
            <a:pPr indent="-323850" lvl="0" marL="457200" rtl="0" algn="l">
              <a:lnSpc>
                <a:spcPct val="95000"/>
              </a:lnSpc>
              <a:spcBef>
                <a:spcPts val="0"/>
              </a:spcBef>
              <a:spcAft>
                <a:spcPts val="0"/>
              </a:spcAft>
              <a:buSzPts val="1500"/>
              <a:buChar char="●"/>
            </a:pPr>
            <a:r>
              <a:rPr lang="en" sz="1500"/>
              <a:t>We plan on including a recommendation on how to go about implementing our solution</a:t>
            </a:r>
            <a:endParaRPr sz="1500"/>
          </a:p>
          <a:p>
            <a:pPr indent="-323850" lvl="0" marL="457200" rtl="0" algn="l">
              <a:lnSpc>
                <a:spcPct val="95000"/>
              </a:lnSpc>
              <a:spcBef>
                <a:spcPts val="0"/>
              </a:spcBef>
              <a:spcAft>
                <a:spcPts val="0"/>
              </a:spcAft>
              <a:buSzPts val="1500"/>
              <a:buChar char="●"/>
            </a:pPr>
            <a:r>
              <a:rPr lang="en" sz="1500"/>
              <a:t>The implementation plan will be derived from the insights that we gathered to solve the problem in the most feasible way</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Our Team</a:t>
            </a:r>
            <a:endParaRPr b="1" sz="3000"/>
          </a:p>
        </p:txBody>
      </p:sp>
      <p:sp>
        <p:nvSpPr>
          <p:cNvPr id="141" name="Google Shape;141;p14"/>
          <p:cNvSpPr txBox="1"/>
          <p:nvPr>
            <p:ph idx="1" type="body"/>
          </p:nvPr>
        </p:nvSpPr>
        <p:spPr>
          <a:xfrm>
            <a:off x="1297500" y="1139700"/>
            <a:ext cx="7846500" cy="400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Our team has multifaceted skills that can support and resolve XYZ Inc’s problems.</a:t>
            </a:r>
            <a:endParaRPr sz="1400"/>
          </a:p>
          <a:p>
            <a:pPr indent="-317500" lvl="0" marL="457200" rtl="0" algn="l">
              <a:spcBef>
                <a:spcPts val="1200"/>
              </a:spcBef>
              <a:spcAft>
                <a:spcPts val="0"/>
              </a:spcAft>
              <a:buSzPts val="1400"/>
              <a:buChar char="●"/>
            </a:pPr>
            <a:r>
              <a:rPr lang="en" sz="1400"/>
              <a:t>Christine Wu: Market Analyst/Researcher</a:t>
            </a:r>
            <a:endParaRPr sz="1400"/>
          </a:p>
          <a:p>
            <a:pPr indent="-317500" lvl="1" marL="914400" rtl="0" algn="l">
              <a:spcBef>
                <a:spcPts val="0"/>
              </a:spcBef>
              <a:spcAft>
                <a:spcPts val="0"/>
              </a:spcAft>
              <a:buSzPts val="1400"/>
              <a:buChar char="○"/>
            </a:pPr>
            <a:r>
              <a:rPr lang="en" sz="1400"/>
              <a:t>Background in economics and psychology, with a minor in information technology, design, and startups. Worked as a marketing intern, research and strategy intern, research assistant. </a:t>
            </a:r>
            <a:endParaRPr sz="1400"/>
          </a:p>
          <a:p>
            <a:pPr indent="-317500" lvl="0" marL="457200" rtl="0" algn="l">
              <a:spcBef>
                <a:spcPts val="0"/>
              </a:spcBef>
              <a:spcAft>
                <a:spcPts val="0"/>
              </a:spcAft>
              <a:buSzPts val="1400"/>
              <a:buChar char="●"/>
            </a:pPr>
            <a:r>
              <a:rPr lang="en" sz="1400"/>
              <a:t>William Chen: Business analyst </a:t>
            </a:r>
            <a:endParaRPr sz="1400"/>
          </a:p>
          <a:p>
            <a:pPr indent="-317500" lvl="1" marL="914400" rtl="0" algn="l">
              <a:spcBef>
                <a:spcPts val="0"/>
              </a:spcBef>
              <a:spcAft>
                <a:spcPts val="0"/>
              </a:spcAft>
              <a:buSzPts val="1400"/>
              <a:buChar char="○"/>
            </a:pPr>
            <a:r>
              <a:rPr lang="en" sz="1400"/>
              <a:t>Background in business analytics, coding, information security, risk management, and project management.</a:t>
            </a:r>
            <a:endParaRPr sz="1400"/>
          </a:p>
          <a:p>
            <a:pPr indent="-317500" lvl="0" marL="457200" rtl="0" algn="l">
              <a:spcBef>
                <a:spcPts val="0"/>
              </a:spcBef>
              <a:spcAft>
                <a:spcPts val="0"/>
              </a:spcAft>
              <a:buSzPts val="1400"/>
              <a:buChar char="●"/>
            </a:pPr>
            <a:r>
              <a:rPr lang="en" sz="1400"/>
              <a:t>Taylor Moss: Project Manager / Strategic Planner</a:t>
            </a:r>
            <a:endParaRPr sz="1400"/>
          </a:p>
          <a:p>
            <a:pPr indent="-317500" lvl="1" marL="914400" rtl="0" algn="l">
              <a:spcBef>
                <a:spcPts val="0"/>
              </a:spcBef>
              <a:spcAft>
                <a:spcPts val="0"/>
              </a:spcAft>
              <a:buSzPts val="1400"/>
              <a:buChar char="○"/>
            </a:pPr>
            <a:r>
              <a:rPr lang="en" sz="1400"/>
              <a:t>Background in information management, technology and entrepreneurship, roles as new member educator, peer advisor, and director of programming.</a:t>
            </a:r>
            <a:endParaRPr sz="1400"/>
          </a:p>
          <a:p>
            <a:pPr indent="-317500" lvl="0" marL="457200" rtl="0" algn="l">
              <a:spcBef>
                <a:spcPts val="0"/>
              </a:spcBef>
              <a:spcAft>
                <a:spcPts val="0"/>
              </a:spcAft>
              <a:buSzPts val="1400"/>
              <a:buChar char="●"/>
            </a:pPr>
            <a:r>
              <a:rPr lang="en" sz="1400"/>
              <a:t>Kenzie Fowler : Advertiser &amp; Client Relations</a:t>
            </a:r>
            <a:endParaRPr sz="1400"/>
          </a:p>
          <a:p>
            <a:pPr indent="-317500" lvl="1" marL="914400" rtl="0" algn="l">
              <a:spcBef>
                <a:spcPts val="0"/>
              </a:spcBef>
              <a:spcAft>
                <a:spcPts val="0"/>
              </a:spcAft>
              <a:buSzPts val="1400"/>
              <a:buChar char="○"/>
            </a:pPr>
            <a:r>
              <a:rPr lang="en" sz="1400"/>
              <a:t>Background in advertising with a minor in IMT. Worked with organizations to develop programs and have worked on end-to-end marketing campaigns.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Types of data points needed</a:t>
            </a:r>
            <a:endParaRPr b="1"/>
          </a:p>
        </p:txBody>
      </p:sp>
      <p:sp>
        <p:nvSpPr>
          <p:cNvPr id="293" name="Google Shape;293;p32"/>
          <p:cNvSpPr txBox="1"/>
          <p:nvPr>
            <p:ph idx="1" type="body"/>
          </p:nvPr>
        </p:nvSpPr>
        <p:spPr>
          <a:xfrm>
            <a:off x="1297500" y="1106700"/>
            <a:ext cx="7824300" cy="40368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Char char="●"/>
            </a:pPr>
            <a:r>
              <a:rPr lang="en" sz="1600"/>
              <a:t>Qualitative Research</a:t>
            </a:r>
            <a:endParaRPr sz="1600"/>
          </a:p>
          <a:p>
            <a:pPr indent="-330200" lvl="1" marL="914400" rtl="0" algn="l">
              <a:lnSpc>
                <a:spcPct val="105000"/>
              </a:lnSpc>
              <a:spcBef>
                <a:spcPts val="0"/>
              </a:spcBef>
              <a:spcAft>
                <a:spcPts val="0"/>
              </a:spcAft>
              <a:buSzPts val="1600"/>
              <a:buChar char="○"/>
            </a:pPr>
            <a:r>
              <a:rPr lang="en" sz="1600"/>
              <a:t>Surveys/interviews from impacted tech businesses in these shortages of staff</a:t>
            </a:r>
            <a:endParaRPr sz="1600"/>
          </a:p>
          <a:p>
            <a:pPr indent="-330200" lvl="1" marL="914400" rtl="0" algn="l">
              <a:lnSpc>
                <a:spcPct val="105000"/>
              </a:lnSpc>
              <a:spcBef>
                <a:spcPts val="0"/>
              </a:spcBef>
              <a:spcAft>
                <a:spcPts val="0"/>
              </a:spcAft>
              <a:buSzPts val="1600"/>
              <a:buChar char="○"/>
            </a:pPr>
            <a:r>
              <a:rPr lang="en" sz="1600"/>
              <a:t>Surveys/Interviews of employees on what makes a company attract them (or what compels them to stay at XYZ)</a:t>
            </a:r>
            <a:endParaRPr sz="1600"/>
          </a:p>
          <a:p>
            <a:pPr indent="-330200" lvl="0" marL="457200" rtl="0" algn="l">
              <a:lnSpc>
                <a:spcPct val="105000"/>
              </a:lnSpc>
              <a:spcBef>
                <a:spcPts val="0"/>
              </a:spcBef>
              <a:spcAft>
                <a:spcPts val="0"/>
              </a:spcAft>
              <a:buSzPts val="1600"/>
              <a:buChar char="●"/>
            </a:pPr>
            <a:r>
              <a:rPr lang="en" sz="1600"/>
              <a:t>Quantitative Research </a:t>
            </a:r>
            <a:endParaRPr sz="1600"/>
          </a:p>
          <a:p>
            <a:pPr indent="-330200" lvl="1" marL="914400" rtl="0" algn="l">
              <a:lnSpc>
                <a:spcPct val="105000"/>
              </a:lnSpc>
              <a:spcBef>
                <a:spcPts val="0"/>
              </a:spcBef>
              <a:spcAft>
                <a:spcPts val="0"/>
              </a:spcAft>
              <a:buSzPts val="1600"/>
              <a:buChar char="○"/>
            </a:pPr>
            <a:r>
              <a:rPr lang="en" sz="1600"/>
              <a:t>Number of current employees in the tech field</a:t>
            </a:r>
            <a:endParaRPr sz="1600"/>
          </a:p>
          <a:p>
            <a:pPr indent="-330200" lvl="1" marL="914400" rtl="0" algn="l">
              <a:lnSpc>
                <a:spcPct val="105000"/>
              </a:lnSpc>
              <a:spcBef>
                <a:spcPts val="0"/>
              </a:spcBef>
              <a:spcAft>
                <a:spcPts val="0"/>
              </a:spcAft>
              <a:buSzPts val="1600"/>
              <a:buChar char="○"/>
            </a:pPr>
            <a:r>
              <a:rPr lang="en" sz="1600"/>
              <a:t>Number of needed tech employees in every field</a:t>
            </a:r>
            <a:endParaRPr sz="1600"/>
          </a:p>
          <a:p>
            <a:pPr indent="-330200" lvl="1" marL="914400" rtl="0" algn="l">
              <a:lnSpc>
                <a:spcPct val="105000"/>
              </a:lnSpc>
              <a:spcBef>
                <a:spcPts val="0"/>
              </a:spcBef>
              <a:spcAft>
                <a:spcPts val="0"/>
              </a:spcAft>
              <a:buSzPts val="1600"/>
              <a:buChar char="○"/>
            </a:pPr>
            <a:r>
              <a:rPr lang="en" sz="1600"/>
              <a:t>Number of people looking for jobs in the tech field</a:t>
            </a:r>
            <a:endParaRPr sz="1600"/>
          </a:p>
          <a:p>
            <a:pPr indent="-330200" lvl="0" marL="457200" rtl="0" algn="l">
              <a:lnSpc>
                <a:spcPct val="105000"/>
              </a:lnSpc>
              <a:spcBef>
                <a:spcPts val="0"/>
              </a:spcBef>
              <a:spcAft>
                <a:spcPts val="0"/>
              </a:spcAft>
              <a:buSzPts val="1600"/>
              <a:buChar char="●"/>
            </a:pPr>
            <a:r>
              <a:rPr lang="en" sz="1600"/>
              <a:t>Market Research</a:t>
            </a:r>
            <a:endParaRPr sz="1600"/>
          </a:p>
          <a:p>
            <a:pPr indent="-330200" lvl="1" marL="914400" rtl="0" algn="l">
              <a:lnSpc>
                <a:spcPct val="105000"/>
              </a:lnSpc>
              <a:spcBef>
                <a:spcPts val="0"/>
              </a:spcBef>
              <a:spcAft>
                <a:spcPts val="0"/>
              </a:spcAft>
              <a:buSzPts val="1600"/>
              <a:buChar char="○"/>
            </a:pPr>
            <a:r>
              <a:rPr lang="en" sz="1600"/>
              <a:t>Statistics found from various sources that show what is going on in the hiring industry (and tech industry) and why it is a real problem</a:t>
            </a:r>
            <a:endParaRPr sz="1600"/>
          </a:p>
          <a:p>
            <a:pPr indent="-330200" lvl="1" marL="914400" rtl="0" algn="l">
              <a:lnSpc>
                <a:spcPct val="105000"/>
              </a:lnSpc>
              <a:spcBef>
                <a:spcPts val="0"/>
              </a:spcBef>
              <a:spcAft>
                <a:spcPts val="0"/>
              </a:spcAft>
              <a:buSzPts val="1600"/>
              <a:buChar char="○"/>
            </a:pPr>
            <a:r>
              <a:rPr lang="en" sz="1600"/>
              <a:t>How companies have developed ways to incentivize employees to join their organization</a:t>
            </a:r>
            <a:endParaRPr sz="1600"/>
          </a:p>
          <a:p>
            <a:pPr indent="-330200" lvl="1" marL="914400" rtl="0" algn="l">
              <a:lnSpc>
                <a:spcPct val="105000"/>
              </a:lnSpc>
              <a:spcBef>
                <a:spcPts val="0"/>
              </a:spcBef>
              <a:spcAft>
                <a:spcPts val="0"/>
              </a:spcAft>
              <a:buSzPts val="1600"/>
              <a:buChar char="○"/>
            </a:pPr>
            <a:r>
              <a:rPr lang="en" sz="1600"/>
              <a:t>What the impacts will be on the smaller tech companies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Expectations Management</a:t>
            </a:r>
            <a:endParaRPr b="1"/>
          </a:p>
        </p:txBody>
      </p:sp>
      <p:pic>
        <p:nvPicPr>
          <p:cNvPr id="299" name="Google Shape;299;p33"/>
          <p:cNvPicPr preferRelativeResize="0"/>
          <p:nvPr/>
        </p:nvPicPr>
        <p:blipFill>
          <a:blip r:embed="rId3">
            <a:alphaModFix/>
          </a:blip>
          <a:stretch>
            <a:fillRect/>
          </a:stretch>
        </p:blipFill>
        <p:spPr>
          <a:xfrm>
            <a:off x="0" y="1485272"/>
            <a:ext cx="9143999" cy="3121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Recommendations</a:t>
            </a:r>
            <a:endParaRPr b="1"/>
          </a:p>
        </p:txBody>
      </p:sp>
      <p:sp>
        <p:nvSpPr>
          <p:cNvPr id="305" name="Google Shape;305;p34"/>
          <p:cNvSpPr txBox="1"/>
          <p:nvPr>
            <p:ph idx="1" type="body"/>
          </p:nvPr>
        </p:nvSpPr>
        <p:spPr>
          <a:xfrm>
            <a:off x="1297500" y="1111575"/>
            <a:ext cx="7846500" cy="4032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Equity offerings</a:t>
            </a:r>
            <a:endParaRPr sz="1600"/>
          </a:p>
          <a:p>
            <a:pPr indent="-317500" lvl="1" marL="914400" rtl="0" algn="l">
              <a:spcBef>
                <a:spcPts val="0"/>
              </a:spcBef>
              <a:spcAft>
                <a:spcPts val="0"/>
              </a:spcAft>
              <a:buSzPts val="1400"/>
              <a:buChar char="○"/>
            </a:pPr>
            <a:r>
              <a:rPr lang="en" sz="1400"/>
              <a:t>Allow employees to have RSU (Restricted Stock Unit) for partial ownership of XYZ Inc</a:t>
            </a:r>
            <a:endParaRPr sz="1400"/>
          </a:p>
          <a:p>
            <a:pPr indent="-330200" lvl="0" marL="457200" rtl="0" algn="l">
              <a:spcBef>
                <a:spcPts val="0"/>
              </a:spcBef>
              <a:spcAft>
                <a:spcPts val="0"/>
              </a:spcAft>
              <a:buSzPts val="1600"/>
              <a:buChar char="●"/>
            </a:pPr>
            <a:r>
              <a:rPr lang="en" sz="1600"/>
              <a:t>Market Incentive Programs</a:t>
            </a:r>
            <a:endParaRPr sz="1600"/>
          </a:p>
          <a:p>
            <a:pPr indent="-317500" lvl="1" marL="914400" rtl="0" algn="l">
              <a:spcBef>
                <a:spcPts val="0"/>
              </a:spcBef>
              <a:spcAft>
                <a:spcPts val="0"/>
              </a:spcAft>
              <a:buSzPts val="1400"/>
              <a:buChar char="○"/>
            </a:pPr>
            <a:r>
              <a:rPr lang="en" sz="1400"/>
              <a:t>Referral bonus, sign up bonus, free access to services deployed by XYZ Inc</a:t>
            </a:r>
            <a:endParaRPr sz="1400"/>
          </a:p>
          <a:p>
            <a:pPr indent="-317500" lvl="1" marL="914400" rtl="0" algn="l">
              <a:spcBef>
                <a:spcPts val="0"/>
              </a:spcBef>
              <a:spcAft>
                <a:spcPts val="0"/>
              </a:spcAft>
              <a:buSzPts val="1400"/>
              <a:buChar char="○"/>
            </a:pPr>
            <a:r>
              <a:rPr lang="en" sz="1400"/>
              <a:t>Paid continuing education (if employee decides to pursue a master or certifications)</a:t>
            </a:r>
            <a:endParaRPr sz="1400"/>
          </a:p>
          <a:p>
            <a:pPr indent="-317500" lvl="1" marL="914400" rtl="0" algn="l">
              <a:spcBef>
                <a:spcPts val="0"/>
              </a:spcBef>
              <a:spcAft>
                <a:spcPts val="0"/>
              </a:spcAft>
              <a:buSzPts val="1400"/>
              <a:buChar char="○"/>
            </a:pPr>
            <a:r>
              <a:rPr lang="en" sz="1400"/>
              <a:t>Utilize major job boards (LinkedIn, Handshake, Monster, Indeed, etc.)</a:t>
            </a:r>
            <a:endParaRPr sz="1400"/>
          </a:p>
          <a:p>
            <a:pPr indent="-317500" lvl="1" marL="914400" rtl="0" algn="l">
              <a:spcBef>
                <a:spcPts val="0"/>
              </a:spcBef>
              <a:spcAft>
                <a:spcPts val="0"/>
              </a:spcAft>
              <a:buSzPts val="1400"/>
              <a:buChar char="○"/>
            </a:pPr>
            <a:r>
              <a:rPr lang="en" sz="1400"/>
              <a:t>Use social media, post job flyers, ask for recommendations from XYZ employees (employee referrals)</a:t>
            </a:r>
            <a:endParaRPr sz="1400"/>
          </a:p>
          <a:p>
            <a:pPr indent="-317500" lvl="1" marL="914400" rtl="0" algn="l">
              <a:spcBef>
                <a:spcPts val="0"/>
              </a:spcBef>
              <a:spcAft>
                <a:spcPts val="0"/>
              </a:spcAft>
              <a:buSzPts val="1400"/>
              <a:buChar char="○"/>
            </a:pPr>
            <a:r>
              <a:rPr lang="en" sz="1400"/>
              <a:t>Attend college/university career fairs</a:t>
            </a:r>
            <a:endParaRPr sz="1400"/>
          </a:p>
          <a:p>
            <a:pPr indent="-330200" lvl="0" marL="457200" rtl="0" algn="l">
              <a:spcBef>
                <a:spcPts val="0"/>
              </a:spcBef>
              <a:spcAft>
                <a:spcPts val="0"/>
              </a:spcAft>
              <a:buSzPts val="1600"/>
              <a:buChar char="●"/>
            </a:pPr>
            <a:r>
              <a:rPr lang="en" sz="1600"/>
              <a:t>Bring in an industry professional who has experience in teaching (for the new market)</a:t>
            </a:r>
            <a:endParaRPr sz="1600"/>
          </a:p>
          <a:p>
            <a:pPr indent="-317500" lvl="1" marL="914400" rtl="0" algn="l">
              <a:spcBef>
                <a:spcPts val="0"/>
              </a:spcBef>
              <a:spcAft>
                <a:spcPts val="0"/>
              </a:spcAft>
              <a:buSzPts val="1400"/>
              <a:buChar char="○"/>
            </a:pPr>
            <a:r>
              <a:rPr lang="en" sz="1400"/>
              <a:t>Implement marketing strategies to spread awareness</a:t>
            </a:r>
            <a:endParaRPr sz="1400"/>
          </a:p>
          <a:p>
            <a:pPr indent="-317500" lvl="1" marL="914400" rtl="0" algn="l">
              <a:spcBef>
                <a:spcPts val="0"/>
              </a:spcBef>
              <a:spcAft>
                <a:spcPts val="0"/>
              </a:spcAft>
              <a:buSzPts val="1400"/>
              <a:buChar char="○"/>
            </a:pPr>
            <a:r>
              <a:rPr lang="en" sz="1400"/>
              <a:t>Teach business partners/people about XYZ in the new market</a:t>
            </a:r>
            <a:endParaRPr sz="1400"/>
          </a:p>
          <a:p>
            <a:pPr indent="-317500" lvl="1" marL="914400" rtl="0" algn="l">
              <a:spcBef>
                <a:spcPts val="0"/>
              </a:spcBef>
              <a:spcAft>
                <a:spcPts val="0"/>
              </a:spcAft>
              <a:buSzPts val="1400"/>
              <a:buChar char="○"/>
            </a:pPr>
            <a:r>
              <a:rPr lang="en" sz="1400"/>
              <a:t>Teach XYZ how to market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Foreseeable Resistance</a:t>
            </a:r>
            <a:endParaRPr b="1"/>
          </a:p>
        </p:txBody>
      </p:sp>
      <p:sp>
        <p:nvSpPr>
          <p:cNvPr id="311" name="Google Shape;311;p35"/>
          <p:cNvSpPr txBox="1"/>
          <p:nvPr>
            <p:ph idx="1" type="body"/>
          </p:nvPr>
        </p:nvSpPr>
        <p:spPr>
          <a:xfrm>
            <a:off x="1297500" y="1213975"/>
            <a:ext cx="7846500" cy="392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Adapting Technology </a:t>
            </a:r>
            <a:endParaRPr sz="1600"/>
          </a:p>
          <a:p>
            <a:pPr indent="-330200" lvl="1" marL="914400" rtl="0" algn="l">
              <a:spcBef>
                <a:spcPts val="0"/>
              </a:spcBef>
              <a:spcAft>
                <a:spcPts val="0"/>
              </a:spcAft>
              <a:buSzPts val="1600"/>
              <a:buChar char="○"/>
            </a:pPr>
            <a:r>
              <a:rPr lang="en" sz="1600"/>
              <a:t>Are there new technologies that on-site staff are not familiar with? Are there new marketing platforms that our audience goes to rather than what has been selected?</a:t>
            </a:r>
            <a:endParaRPr sz="1600"/>
          </a:p>
          <a:p>
            <a:pPr indent="-330200" lvl="0" marL="457200" rtl="0" algn="l">
              <a:spcBef>
                <a:spcPts val="0"/>
              </a:spcBef>
              <a:spcAft>
                <a:spcPts val="0"/>
              </a:spcAft>
              <a:buSzPts val="1600"/>
              <a:buChar char="●"/>
            </a:pPr>
            <a:r>
              <a:rPr lang="en" sz="1600"/>
              <a:t>Competitors offering better opportunities </a:t>
            </a:r>
            <a:endParaRPr sz="1600"/>
          </a:p>
          <a:p>
            <a:pPr indent="-330200" lvl="1" marL="914400" rtl="0" algn="l">
              <a:spcBef>
                <a:spcPts val="0"/>
              </a:spcBef>
              <a:spcAft>
                <a:spcPts val="0"/>
              </a:spcAft>
              <a:buSzPts val="1600"/>
              <a:buChar char="○"/>
            </a:pPr>
            <a:r>
              <a:rPr lang="en" sz="1600"/>
              <a:t>Do competitors  have better equity offerings, better benefits, higher sign-up bonus, etc that we can’t match? (due to budget differences)</a:t>
            </a:r>
            <a:endParaRPr sz="1600"/>
          </a:p>
          <a:p>
            <a:pPr indent="-330200" lvl="0" marL="457200" rtl="0" algn="l">
              <a:spcBef>
                <a:spcPts val="0"/>
              </a:spcBef>
              <a:spcAft>
                <a:spcPts val="0"/>
              </a:spcAft>
              <a:buSzPts val="1600"/>
              <a:buChar char="●"/>
            </a:pPr>
            <a:r>
              <a:rPr lang="en" sz="1600"/>
              <a:t>Economic resistance from CEO</a:t>
            </a:r>
            <a:endParaRPr sz="1600"/>
          </a:p>
          <a:p>
            <a:pPr indent="-330200" lvl="1" marL="914400" rtl="0" algn="l">
              <a:spcBef>
                <a:spcPts val="0"/>
              </a:spcBef>
              <a:spcAft>
                <a:spcPts val="0"/>
              </a:spcAft>
              <a:buSzPts val="1600"/>
              <a:buChar char="○"/>
            </a:pPr>
            <a:r>
              <a:rPr lang="en" sz="1600"/>
              <a:t>Will the project be economically feasible? Is there another project that is more important in their eyes?</a:t>
            </a:r>
            <a:endParaRPr sz="1600"/>
          </a:p>
          <a:p>
            <a:pPr indent="-330200" lvl="0" marL="457200" rtl="0" algn="l">
              <a:spcBef>
                <a:spcPts val="0"/>
              </a:spcBef>
              <a:spcAft>
                <a:spcPts val="0"/>
              </a:spcAft>
              <a:buSzPts val="1600"/>
              <a:buChar char="●"/>
            </a:pPr>
            <a:r>
              <a:rPr lang="en" sz="1600"/>
              <a:t>HR /staff readjustment worries </a:t>
            </a:r>
            <a:endParaRPr sz="1600"/>
          </a:p>
          <a:p>
            <a:pPr indent="-330200" lvl="1" marL="914400" rtl="0" algn="l">
              <a:spcBef>
                <a:spcPts val="0"/>
              </a:spcBef>
              <a:spcAft>
                <a:spcPts val="0"/>
              </a:spcAft>
              <a:buSzPts val="1600"/>
              <a:buChar char="○"/>
            </a:pPr>
            <a:r>
              <a:rPr lang="en" sz="1600"/>
              <a:t>Will this require staff to provide their own hours for training? Will staff receive satisfactory bonuses for training?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Sustainment</a:t>
            </a:r>
            <a:endParaRPr b="1"/>
          </a:p>
        </p:txBody>
      </p:sp>
      <p:sp>
        <p:nvSpPr>
          <p:cNvPr id="317" name="Google Shape;317;p36"/>
          <p:cNvSpPr txBox="1"/>
          <p:nvPr>
            <p:ph idx="1" type="body"/>
          </p:nvPr>
        </p:nvSpPr>
        <p:spPr>
          <a:xfrm>
            <a:off x="1297500" y="13664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Research on what the client wants and needs for their implementation</a:t>
            </a:r>
            <a:endParaRPr sz="1700"/>
          </a:p>
          <a:p>
            <a:pPr indent="-336550" lvl="1" marL="914400" rtl="0" algn="l">
              <a:spcBef>
                <a:spcPts val="0"/>
              </a:spcBef>
              <a:spcAft>
                <a:spcPts val="0"/>
              </a:spcAft>
              <a:buSzPts val="1700"/>
              <a:buChar char="○"/>
            </a:pPr>
            <a:r>
              <a:rPr lang="en" sz="1700"/>
              <a:t>Adjust recommendations based on client feedback</a:t>
            </a:r>
            <a:endParaRPr sz="1700"/>
          </a:p>
          <a:p>
            <a:pPr indent="-336550" lvl="0" marL="457200" rtl="0" algn="l">
              <a:spcBef>
                <a:spcPts val="0"/>
              </a:spcBef>
              <a:spcAft>
                <a:spcPts val="0"/>
              </a:spcAft>
              <a:buSzPts val="1700"/>
              <a:buChar char="●"/>
            </a:pPr>
            <a:r>
              <a:rPr lang="en" sz="1700"/>
              <a:t>Continued market-research on the issue occurring in the tech industry and how other corporations are combatting this issue</a:t>
            </a:r>
            <a:endParaRPr sz="1700"/>
          </a:p>
          <a:p>
            <a:pPr indent="-336550" lvl="0" marL="457200" rtl="0" algn="l">
              <a:spcBef>
                <a:spcPts val="0"/>
              </a:spcBef>
              <a:spcAft>
                <a:spcPts val="0"/>
              </a:spcAft>
              <a:buSzPts val="1700"/>
              <a:buChar char="●"/>
            </a:pPr>
            <a:r>
              <a:rPr lang="en" sz="1700"/>
              <a:t>Calculate return on interest (ROI) for each platform (if ROI is &lt;10%, discuss whether ads should stay up)</a:t>
            </a:r>
            <a:endParaRPr sz="1700"/>
          </a:p>
          <a:p>
            <a:pPr indent="-336550" lvl="0" marL="457200" rtl="0" algn="l">
              <a:spcBef>
                <a:spcPts val="0"/>
              </a:spcBef>
              <a:spcAft>
                <a:spcPts val="0"/>
              </a:spcAft>
              <a:buSzPts val="1700"/>
              <a:buChar char="●"/>
            </a:pPr>
            <a:r>
              <a:rPr lang="en" sz="1700"/>
              <a:t>Help with the initial job listings (after implementation phase) to show ease of use</a:t>
            </a:r>
            <a:endParaRPr sz="1700"/>
          </a:p>
          <a:p>
            <a:pPr indent="-336550" lvl="0" marL="457200" rtl="0" algn="l">
              <a:spcBef>
                <a:spcPts val="0"/>
              </a:spcBef>
              <a:spcAft>
                <a:spcPts val="0"/>
              </a:spcAft>
              <a:buSzPts val="1700"/>
              <a:buChar char="●"/>
            </a:pPr>
            <a:r>
              <a:rPr lang="en" sz="1700"/>
              <a:t>Evaluate how the implementation changed their original operation and what tradeoffs they have to make </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happens next?</a:t>
            </a:r>
            <a:endParaRPr b="1"/>
          </a:p>
        </p:txBody>
      </p:sp>
      <p:sp>
        <p:nvSpPr>
          <p:cNvPr id="323" name="Google Shape;323;p37"/>
          <p:cNvSpPr txBox="1"/>
          <p:nvPr>
            <p:ph idx="1" type="body"/>
          </p:nvPr>
        </p:nvSpPr>
        <p:spPr>
          <a:xfrm>
            <a:off x="1297500" y="1567550"/>
            <a:ext cx="7846500" cy="3576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Following our recommendation meeting/debrief meeting we have discussed:</a:t>
            </a:r>
            <a:endParaRPr sz="1600"/>
          </a:p>
          <a:p>
            <a:pPr indent="-317500" lvl="1" marL="914400" rtl="0" algn="l">
              <a:spcBef>
                <a:spcPts val="0"/>
              </a:spcBef>
              <a:spcAft>
                <a:spcPts val="0"/>
              </a:spcAft>
              <a:buSzPts val="1400"/>
              <a:buChar char="○"/>
            </a:pPr>
            <a:r>
              <a:rPr lang="en" sz="1400"/>
              <a:t>Evaluate XYZ’z thoughts on our proposed recommendation</a:t>
            </a:r>
            <a:endParaRPr sz="1400"/>
          </a:p>
          <a:p>
            <a:pPr indent="-317500" lvl="2" marL="1371600" rtl="0" algn="l">
              <a:spcBef>
                <a:spcPts val="0"/>
              </a:spcBef>
              <a:spcAft>
                <a:spcPts val="0"/>
              </a:spcAft>
              <a:buSzPts val="1400"/>
              <a:buChar char="■"/>
            </a:pPr>
            <a:r>
              <a:rPr lang="en" sz="1400"/>
              <a:t>How do they feel about our recommendation? What did they respond negatively to? What did they respond well to?</a:t>
            </a:r>
            <a:endParaRPr sz="1400"/>
          </a:p>
          <a:p>
            <a:pPr indent="-317500" lvl="1" marL="914400" rtl="0" algn="l">
              <a:spcBef>
                <a:spcPts val="0"/>
              </a:spcBef>
              <a:spcAft>
                <a:spcPts val="0"/>
              </a:spcAft>
              <a:buSzPts val="1400"/>
              <a:buChar char="○"/>
            </a:pPr>
            <a:r>
              <a:rPr lang="en" sz="1400"/>
              <a:t>Address the concerns that the client, stakeholder, and employees have </a:t>
            </a:r>
            <a:endParaRPr sz="1400"/>
          </a:p>
          <a:p>
            <a:pPr indent="-317500" lvl="2" marL="1371600" rtl="0" algn="l">
              <a:spcBef>
                <a:spcPts val="0"/>
              </a:spcBef>
              <a:spcAft>
                <a:spcPts val="0"/>
              </a:spcAft>
              <a:buSzPts val="1400"/>
              <a:buChar char="■"/>
            </a:pPr>
            <a:r>
              <a:rPr lang="en" sz="1400"/>
              <a:t>What can we adjust? How did our research prepare us for other possible solutions? </a:t>
            </a:r>
            <a:endParaRPr sz="1400"/>
          </a:p>
          <a:p>
            <a:pPr indent="-317500" lvl="1" marL="914400" rtl="0" algn="l">
              <a:spcBef>
                <a:spcPts val="0"/>
              </a:spcBef>
              <a:spcAft>
                <a:spcPts val="0"/>
              </a:spcAft>
              <a:buSzPts val="1400"/>
              <a:buChar char="○"/>
            </a:pPr>
            <a:r>
              <a:rPr lang="en" sz="1400"/>
              <a:t>Deliver follow-up solutions if solicited </a:t>
            </a:r>
            <a:endParaRPr sz="1400"/>
          </a:p>
          <a:p>
            <a:pPr indent="-330200" lvl="0" marL="457200" rtl="0" algn="l">
              <a:spcBef>
                <a:spcPts val="0"/>
              </a:spcBef>
              <a:spcAft>
                <a:spcPts val="0"/>
              </a:spcAft>
              <a:buSzPts val="1600"/>
              <a:buChar char="●"/>
            </a:pPr>
            <a:r>
              <a:rPr lang="en" sz="1600"/>
              <a:t>Discuss plans for implementation and how can we give our support </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600">
                <a:latin typeface="Montserrat"/>
                <a:ea typeface="Montserrat"/>
                <a:cs typeface="Montserrat"/>
                <a:sym typeface="Montserrat"/>
              </a:rPr>
              <a:t>Thank you!</a:t>
            </a:r>
            <a:endParaRPr sz="4600">
              <a:latin typeface="Montserrat"/>
              <a:ea typeface="Montserrat"/>
              <a:cs typeface="Montserrat"/>
              <a:sym typeface="Montserrat"/>
            </a:endParaRPr>
          </a:p>
          <a:p>
            <a:pPr indent="0" lvl="0" marL="0" rtl="0" algn="ctr">
              <a:spcBef>
                <a:spcPts val="0"/>
              </a:spcBef>
              <a:spcAft>
                <a:spcPts val="0"/>
              </a:spcAft>
              <a:buNone/>
            </a:pPr>
            <a:r>
              <a:t/>
            </a:r>
            <a:endParaRPr sz="3500"/>
          </a:p>
          <a:p>
            <a:pPr indent="0" lvl="0" marL="0" rtl="0" algn="ctr">
              <a:spcBef>
                <a:spcPts val="1200"/>
              </a:spcBef>
              <a:spcAft>
                <a:spcPts val="0"/>
              </a:spcAft>
              <a:buNone/>
            </a:pPr>
            <a:r>
              <a:t/>
            </a:r>
            <a:endParaRPr sz="3500"/>
          </a:p>
          <a:p>
            <a:pPr indent="0" lvl="0" marL="0" rtl="0" algn="ctr">
              <a:spcBef>
                <a:spcPts val="1200"/>
              </a:spcBef>
              <a:spcAft>
                <a:spcPts val="1200"/>
              </a:spcAft>
              <a:buNone/>
            </a:pPr>
            <a:r>
              <a:rPr lang="en" sz="3500"/>
              <a:t>Questions?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Our roles on this project</a:t>
            </a:r>
            <a:endParaRPr b="1" sz="3000"/>
          </a:p>
        </p:txBody>
      </p:sp>
      <p:sp>
        <p:nvSpPr>
          <p:cNvPr id="147" name="Google Shape;147;p15"/>
          <p:cNvSpPr txBox="1"/>
          <p:nvPr>
            <p:ph idx="1" type="body"/>
          </p:nvPr>
        </p:nvSpPr>
        <p:spPr>
          <a:xfrm>
            <a:off x="1297500" y="1233850"/>
            <a:ext cx="7846500" cy="383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Christine Wu: Market Analyst/Researcher</a:t>
            </a:r>
            <a:endParaRPr sz="1600"/>
          </a:p>
          <a:p>
            <a:pPr indent="-317500" lvl="1" marL="914400" rtl="0" algn="l">
              <a:spcBef>
                <a:spcPts val="0"/>
              </a:spcBef>
              <a:spcAft>
                <a:spcPts val="0"/>
              </a:spcAft>
              <a:buSzPts val="1400"/>
              <a:buChar char="○"/>
            </a:pPr>
            <a:r>
              <a:rPr lang="en" sz="1400"/>
              <a:t>Analyze the IT market and do research to find ways to improve XYZ’s job marketing. Find ways to incentivize future employees and analyze what larger organizations are doing to sustain themselves.</a:t>
            </a:r>
            <a:endParaRPr sz="1400"/>
          </a:p>
          <a:p>
            <a:pPr indent="-330200" lvl="0" marL="457200" rtl="0" algn="l">
              <a:spcBef>
                <a:spcPts val="0"/>
              </a:spcBef>
              <a:spcAft>
                <a:spcPts val="0"/>
              </a:spcAft>
              <a:buSzPts val="1600"/>
              <a:buChar char="●"/>
            </a:pPr>
            <a:r>
              <a:rPr lang="en" sz="1600"/>
              <a:t>William Chen: Business analyst </a:t>
            </a:r>
            <a:endParaRPr sz="1600"/>
          </a:p>
          <a:p>
            <a:pPr indent="-317500" lvl="1" marL="914400" rtl="0" algn="l">
              <a:spcBef>
                <a:spcPts val="0"/>
              </a:spcBef>
              <a:spcAft>
                <a:spcPts val="0"/>
              </a:spcAft>
              <a:buSzPts val="1400"/>
              <a:buChar char="○"/>
            </a:pPr>
            <a:r>
              <a:rPr lang="en" sz="1400"/>
              <a:t>Analyze the business to see how it is currently performing and research the IT market to see how XYZ can expand. Survey XYZ employees to hear their thoughts on XYZ Inc, expansions and proposed solutions</a:t>
            </a:r>
            <a:endParaRPr sz="1400"/>
          </a:p>
          <a:p>
            <a:pPr indent="-330200" lvl="0" marL="457200" rtl="0" algn="l">
              <a:spcBef>
                <a:spcPts val="0"/>
              </a:spcBef>
              <a:spcAft>
                <a:spcPts val="0"/>
              </a:spcAft>
              <a:buSzPts val="1600"/>
              <a:buChar char="●"/>
            </a:pPr>
            <a:r>
              <a:rPr lang="en" sz="1600"/>
              <a:t>Taylor Moss: Project Manager / Strategic Planner</a:t>
            </a:r>
            <a:endParaRPr sz="1600"/>
          </a:p>
          <a:p>
            <a:pPr indent="-317500" lvl="1" marL="914400" rtl="0" algn="l">
              <a:spcBef>
                <a:spcPts val="0"/>
              </a:spcBef>
              <a:spcAft>
                <a:spcPts val="0"/>
              </a:spcAft>
              <a:buSzPts val="1400"/>
              <a:buChar char="○"/>
            </a:pPr>
            <a:r>
              <a:rPr lang="en" sz="1400"/>
              <a:t>Oversee the project and plan deadlines for things such as solutions, research, meetings, etc. </a:t>
            </a:r>
            <a:endParaRPr sz="1400"/>
          </a:p>
          <a:p>
            <a:pPr indent="-330200" lvl="0" marL="457200" rtl="0" algn="l">
              <a:spcBef>
                <a:spcPts val="0"/>
              </a:spcBef>
              <a:spcAft>
                <a:spcPts val="0"/>
              </a:spcAft>
              <a:buSzPts val="1600"/>
              <a:buChar char="●"/>
            </a:pPr>
            <a:r>
              <a:rPr lang="en" sz="1600"/>
              <a:t>Kenzie Fowler : Advertiser &amp; Client Relations</a:t>
            </a:r>
            <a:endParaRPr sz="1600"/>
          </a:p>
          <a:p>
            <a:pPr indent="-317500" lvl="1" marL="914400" rtl="0" algn="l">
              <a:spcBef>
                <a:spcPts val="0"/>
              </a:spcBef>
              <a:spcAft>
                <a:spcPts val="0"/>
              </a:spcAft>
              <a:buSzPts val="1400"/>
              <a:buChar char="○"/>
            </a:pPr>
            <a:r>
              <a:rPr lang="en" sz="1400"/>
              <a:t>Conduct market research and develop ways for the company to promote themselves to bring in employees. Lead the implementation to show XYZ the “proper” way to market themselves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Our client</a:t>
            </a:r>
            <a:endParaRPr b="1" sz="30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Our client, XYZ Inc, is a for-profit organization specializing in cloud services such as IaaS (infrastructure as a service) and Saas (software as a service)</a:t>
            </a:r>
            <a:endParaRPr sz="1800"/>
          </a:p>
          <a:p>
            <a:pPr indent="-342900" lvl="0" marL="457200" rtl="0" algn="l">
              <a:spcBef>
                <a:spcPts val="0"/>
              </a:spcBef>
              <a:spcAft>
                <a:spcPts val="0"/>
              </a:spcAft>
              <a:buSzPts val="1800"/>
              <a:buChar char="●"/>
            </a:pPr>
            <a:r>
              <a:rPr lang="en" sz="1800"/>
              <a:t>XYZ Inc is a relatively new small business (in business for 5 years), but established organization featured on Forbes, Huffington Post, and Yahoo!</a:t>
            </a:r>
            <a:endParaRPr sz="1800"/>
          </a:p>
          <a:p>
            <a:pPr indent="-342900" lvl="0" marL="457200" rtl="0" algn="l">
              <a:spcBef>
                <a:spcPts val="0"/>
              </a:spcBef>
              <a:spcAft>
                <a:spcPts val="0"/>
              </a:spcAft>
              <a:buSzPts val="1800"/>
              <a:buChar char="●"/>
            </a:pPr>
            <a:r>
              <a:rPr lang="en" sz="1800"/>
              <a:t>XYZ Inc currently has 93 employees </a:t>
            </a:r>
            <a:endParaRPr sz="1800"/>
          </a:p>
          <a:p>
            <a:pPr indent="-342900" lvl="0" marL="457200" rtl="0" algn="l">
              <a:spcBef>
                <a:spcPts val="0"/>
              </a:spcBef>
              <a:spcAft>
                <a:spcPts val="0"/>
              </a:spcAft>
              <a:buSzPts val="1800"/>
              <a:buChar char="●"/>
            </a:pPr>
            <a:r>
              <a:rPr lang="en" sz="1800"/>
              <a:t>XYZ Inc reached out to us with an RFP</a:t>
            </a:r>
            <a:endParaRPr sz="1800"/>
          </a:p>
          <a:p>
            <a:pPr indent="-342900" lvl="0" marL="457200" rtl="0" algn="l">
              <a:spcBef>
                <a:spcPts val="0"/>
              </a:spcBef>
              <a:spcAft>
                <a:spcPts val="0"/>
              </a:spcAft>
              <a:buSzPts val="1800"/>
              <a:buChar char="●"/>
            </a:pPr>
            <a:r>
              <a:rPr lang="en" sz="1800"/>
              <a:t>XYZ Inc is located in Rochester, NY</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RFP Summary - Extracted from XYZ Inc</a:t>
            </a:r>
            <a:endParaRPr b="1"/>
          </a:p>
        </p:txBody>
      </p:sp>
      <p:sp>
        <p:nvSpPr>
          <p:cNvPr id="159" name="Google Shape;159;p17"/>
          <p:cNvSpPr txBox="1"/>
          <p:nvPr>
            <p:ph idx="1" type="body"/>
          </p:nvPr>
        </p:nvSpPr>
        <p:spPr>
          <a:xfrm>
            <a:off x="1297500" y="1307850"/>
            <a:ext cx="7627800" cy="37542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Help promote [XYZ Inc] to make it desirable to qualified tech workers; XYZ Inc wants to expand its organization in hopes of venturing out to a different tech field in the near future</a:t>
            </a:r>
            <a:endParaRPr sz="1500"/>
          </a:p>
          <a:p>
            <a:pPr indent="-323850" lvl="0" marL="457200" rtl="0" algn="l">
              <a:lnSpc>
                <a:spcPct val="95000"/>
              </a:lnSpc>
              <a:spcBef>
                <a:spcPts val="0"/>
              </a:spcBef>
              <a:spcAft>
                <a:spcPts val="0"/>
              </a:spcAft>
              <a:buSzPts val="1500"/>
              <a:buChar char="●"/>
            </a:pPr>
            <a:r>
              <a:rPr lang="en" sz="1500"/>
              <a:t>XYZ expects this project to be completed date by March 2022</a:t>
            </a:r>
            <a:endParaRPr sz="1500"/>
          </a:p>
          <a:p>
            <a:pPr indent="-323850" lvl="0" marL="457200" rtl="0" algn="l">
              <a:lnSpc>
                <a:spcPct val="95000"/>
              </a:lnSpc>
              <a:spcBef>
                <a:spcPts val="0"/>
              </a:spcBef>
              <a:spcAft>
                <a:spcPts val="0"/>
              </a:spcAft>
              <a:buSzPts val="1500"/>
              <a:buChar char="●"/>
            </a:pPr>
            <a:r>
              <a:rPr lang="en" sz="1500"/>
              <a:t>Expectations/Assumptions</a:t>
            </a:r>
            <a:endParaRPr sz="1500"/>
          </a:p>
          <a:p>
            <a:pPr indent="-323850" lvl="1" marL="914400" rtl="0" algn="l">
              <a:lnSpc>
                <a:spcPct val="95000"/>
              </a:lnSpc>
              <a:spcBef>
                <a:spcPts val="0"/>
              </a:spcBef>
              <a:spcAft>
                <a:spcPts val="0"/>
              </a:spcAft>
              <a:buSzPts val="1500"/>
              <a:buChar char="○"/>
            </a:pPr>
            <a:r>
              <a:rPr lang="en" sz="1500"/>
              <a:t>Constant communication with XYZ Inc team to ensure the project is running smoothly </a:t>
            </a:r>
            <a:endParaRPr sz="1500"/>
          </a:p>
          <a:p>
            <a:pPr indent="-323850" lvl="1" marL="914400" rtl="0" algn="l">
              <a:lnSpc>
                <a:spcPct val="95000"/>
              </a:lnSpc>
              <a:spcBef>
                <a:spcPts val="0"/>
              </a:spcBef>
              <a:spcAft>
                <a:spcPts val="0"/>
              </a:spcAft>
              <a:buSzPts val="1500"/>
              <a:buChar char="○"/>
            </a:pPr>
            <a:r>
              <a:rPr lang="en" sz="1500"/>
              <a:t>Need a scope of analysis with detailed roles of workers (organization structure will be sent [or created and then sent] to us)</a:t>
            </a:r>
            <a:endParaRPr sz="1500"/>
          </a:p>
          <a:p>
            <a:pPr indent="-323850" lvl="1" marL="914400" rtl="0" algn="l">
              <a:lnSpc>
                <a:spcPct val="95000"/>
              </a:lnSpc>
              <a:spcBef>
                <a:spcPts val="0"/>
              </a:spcBef>
              <a:spcAft>
                <a:spcPts val="0"/>
              </a:spcAft>
              <a:buSzPts val="1500"/>
              <a:buChar char="○"/>
            </a:pPr>
            <a:r>
              <a:rPr lang="en" sz="1500"/>
              <a:t>A solution will be proposed in time by XYZ Inc’s deadline</a:t>
            </a:r>
            <a:endParaRPr sz="1500"/>
          </a:p>
          <a:p>
            <a:pPr indent="-323850" lvl="1" marL="914400" rtl="0" algn="l">
              <a:lnSpc>
                <a:spcPct val="95000"/>
              </a:lnSpc>
              <a:spcBef>
                <a:spcPts val="0"/>
              </a:spcBef>
              <a:spcAft>
                <a:spcPts val="0"/>
              </a:spcAft>
              <a:buSzPts val="1500"/>
              <a:buChar char="○"/>
            </a:pPr>
            <a:r>
              <a:rPr lang="en" sz="1500"/>
              <a:t>We (the consultants) are allowed to communicate and question existing XYZ employees</a:t>
            </a:r>
            <a:endParaRPr sz="1500"/>
          </a:p>
          <a:p>
            <a:pPr indent="-323850" lvl="1" marL="914400" rtl="0" algn="l">
              <a:lnSpc>
                <a:spcPct val="95000"/>
              </a:lnSpc>
              <a:spcBef>
                <a:spcPts val="0"/>
              </a:spcBef>
              <a:spcAft>
                <a:spcPts val="0"/>
              </a:spcAft>
              <a:buSzPts val="1500"/>
              <a:buChar char="○"/>
            </a:pPr>
            <a:r>
              <a:rPr lang="en" sz="1500"/>
              <a:t>A survey will be conducted outside of XYZ Inc and a data set with graphs will be provided for the responses</a:t>
            </a:r>
            <a:endParaRPr sz="1500"/>
          </a:p>
          <a:p>
            <a:pPr indent="-323850" lvl="0" marL="457200" rtl="0" algn="l">
              <a:lnSpc>
                <a:spcPct val="95000"/>
              </a:lnSpc>
              <a:spcBef>
                <a:spcPts val="0"/>
              </a:spcBef>
              <a:spcAft>
                <a:spcPts val="0"/>
              </a:spcAft>
              <a:buSzPts val="1500"/>
              <a:buChar char="●"/>
            </a:pPr>
            <a:r>
              <a:rPr lang="en" sz="1500"/>
              <a:t>Projected budget: $250,000 (includes travel costs, wage, business expenses, software, etc.)</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Business problem</a:t>
            </a:r>
            <a:endParaRPr b="1" sz="3000"/>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The tech industry is experiencing a major shortage of qualified people, and those that are being hit hardest are smaller companies. XYZ is in need of technology savvy employees that have knowledge (and preferably, experience) with cloud computing and coding. Prospective employees must also be willing to work in a changing environment.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Why is this an issue</a:t>
            </a:r>
            <a:endParaRPr b="1" sz="3000"/>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Clr>
                <a:schemeClr val="lt1"/>
              </a:buClr>
              <a:buSzPct val="100000"/>
              <a:buChar char="●"/>
            </a:pPr>
            <a:r>
              <a:rPr lang="en" sz="1800" u="sng">
                <a:solidFill>
                  <a:schemeClr val="hlink"/>
                </a:solidFill>
                <a:hlinkClick r:id="rId3"/>
              </a:rPr>
              <a:t>Global Competition for Technology Talent</a:t>
            </a:r>
            <a:r>
              <a:rPr lang="en" sz="1800"/>
              <a:t> - Becoming educated in technology takes time and money, so there is shortage, but top companies have the means to pay higher salaries for the ones available to work.</a:t>
            </a:r>
            <a:endParaRPr sz="1800"/>
          </a:p>
          <a:p>
            <a:pPr indent="-325755" lvl="0" marL="457200" rtl="0" algn="l">
              <a:spcBef>
                <a:spcPts val="0"/>
              </a:spcBef>
              <a:spcAft>
                <a:spcPts val="0"/>
              </a:spcAft>
              <a:buClr>
                <a:schemeClr val="lt1"/>
              </a:buClr>
              <a:buSzPct val="100000"/>
              <a:buChar char="●"/>
            </a:pPr>
            <a:r>
              <a:rPr lang="en" sz="1800" u="sng">
                <a:solidFill>
                  <a:schemeClr val="hlink"/>
                </a:solidFill>
                <a:hlinkClick r:id="rId4"/>
              </a:rPr>
              <a:t>The Tech Talent War Has No End In Sight. Here’s What You Need To Know</a:t>
            </a:r>
            <a:r>
              <a:rPr lang="en" sz="1800"/>
              <a:t> - Impossible to keep up with the high salaries. Now that our world is moving more technological FAST, it is hard to build a workforce up with talented/ educated workers at the same rate. According to Microsoft’s 2021 Work Trends Index, 40% of employees are considering changing jobs. People are more picky with their skill sets.</a:t>
            </a:r>
            <a:endParaRPr sz="1800"/>
          </a:p>
          <a:p>
            <a:pPr indent="0" lvl="0" marL="0" rtl="0" algn="l">
              <a:spcBef>
                <a:spcPts val="10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Our Approach</a:t>
            </a:r>
            <a:endParaRPr b="1" sz="3000"/>
          </a:p>
        </p:txBody>
      </p:sp>
      <p:sp>
        <p:nvSpPr>
          <p:cNvPr id="177" name="Google Shape;177;p20"/>
          <p:cNvSpPr txBox="1"/>
          <p:nvPr>
            <p:ph idx="1" type="body"/>
          </p:nvPr>
        </p:nvSpPr>
        <p:spPr>
          <a:xfrm>
            <a:off x="1297500" y="1307850"/>
            <a:ext cx="7657500" cy="372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will conduct extensive research on which direction is best for the company to head in, and creating a presentation with our summarized research findings and recommended solution. </a:t>
            </a:r>
            <a:endParaRPr sz="1500"/>
          </a:p>
          <a:p>
            <a:pPr indent="-323850" lvl="0" marL="457200" rtl="0" algn="l">
              <a:spcBef>
                <a:spcPts val="0"/>
              </a:spcBef>
              <a:spcAft>
                <a:spcPts val="0"/>
              </a:spcAft>
              <a:buSzPts val="1500"/>
              <a:buChar char="●"/>
            </a:pPr>
            <a:r>
              <a:rPr lang="en" sz="1500"/>
              <a:t>We will survey current employees to see what they like and dislike about XYZ Inc to learn about why they work at XYZ Inc</a:t>
            </a:r>
            <a:endParaRPr sz="1500"/>
          </a:p>
          <a:p>
            <a:pPr indent="-323850" lvl="0" marL="457200" rtl="0" algn="l">
              <a:spcBef>
                <a:spcPts val="0"/>
              </a:spcBef>
              <a:spcAft>
                <a:spcPts val="0"/>
              </a:spcAft>
              <a:buSzPts val="1500"/>
              <a:buChar char="●"/>
            </a:pPr>
            <a:r>
              <a:rPr lang="en" sz="1500"/>
              <a:t>We will survey outsiders (randomized and possibly on social media as well), to see what they look for in jobs (find a way to give XYZ Inc an advantage in hiring)</a:t>
            </a:r>
            <a:endParaRPr sz="1500"/>
          </a:p>
          <a:p>
            <a:pPr indent="-323850" lvl="0" marL="457200" rtl="0" algn="l">
              <a:spcBef>
                <a:spcPts val="0"/>
              </a:spcBef>
              <a:spcAft>
                <a:spcPts val="0"/>
              </a:spcAft>
              <a:buSzPts val="1500"/>
              <a:buChar char="●"/>
            </a:pPr>
            <a:r>
              <a:rPr lang="en" sz="1500"/>
              <a:t>Examine larger businesses and find ways to incentivize future employees to join XYZ Inc</a:t>
            </a:r>
            <a:endParaRPr sz="1500"/>
          </a:p>
          <a:p>
            <a:pPr indent="-323850" lvl="0" marL="457200" rtl="0" algn="l">
              <a:spcBef>
                <a:spcPts val="0"/>
              </a:spcBef>
              <a:spcAft>
                <a:spcPts val="0"/>
              </a:spcAft>
              <a:buSzPts val="1500"/>
              <a:buChar char="●"/>
            </a:pPr>
            <a:r>
              <a:rPr lang="en" sz="1500"/>
              <a:t>Once a recommended solution is identified and agreed upon by the client, we will also come up with an implementation plan</a:t>
            </a:r>
            <a:endParaRPr sz="1500"/>
          </a:p>
          <a:p>
            <a:pPr indent="-323850" lvl="1" marL="914400" rtl="0" algn="l">
              <a:spcBef>
                <a:spcPts val="0"/>
              </a:spcBef>
              <a:spcAft>
                <a:spcPts val="0"/>
              </a:spcAft>
              <a:buSzPts val="1500"/>
              <a:buChar char="○"/>
            </a:pPr>
            <a:r>
              <a:rPr lang="en" sz="1500"/>
              <a:t>The implementation plan will consist of ways to utilize our solution</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Our assumptions</a:t>
            </a:r>
            <a:endParaRPr b="1" sz="3000"/>
          </a:p>
        </p:txBody>
      </p:sp>
      <p:sp>
        <p:nvSpPr>
          <p:cNvPr id="183" name="Google Shape;183;p21"/>
          <p:cNvSpPr txBox="1"/>
          <p:nvPr>
            <p:ph idx="1" type="body"/>
          </p:nvPr>
        </p:nvSpPr>
        <p:spPr>
          <a:xfrm>
            <a:off x="1297500" y="1307850"/>
            <a:ext cx="7627800" cy="368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assume our client to be willing and available for open discussion and communication about different facets of their organization as we conduct our research process</a:t>
            </a:r>
            <a:endParaRPr sz="1800"/>
          </a:p>
          <a:p>
            <a:pPr indent="-342900" lvl="0" marL="457200" rtl="0" algn="l">
              <a:spcBef>
                <a:spcPts val="0"/>
              </a:spcBef>
              <a:spcAft>
                <a:spcPts val="0"/>
              </a:spcAft>
              <a:buSzPts val="1800"/>
              <a:buChar char="●"/>
            </a:pPr>
            <a:r>
              <a:rPr lang="en" sz="1800"/>
              <a:t>We assume the employees at XYZ Inc are open to discussion about their jobs</a:t>
            </a:r>
            <a:endParaRPr sz="1800"/>
          </a:p>
          <a:p>
            <a:pPr indent="-342900" lvl="0" marL="457200" rtl="0" algn="l">
              <a:spcBef>
                <a:spcPts val="0"/>
              </a:spcBef>
              <a:spcAft>
                <a:spcPts val="0"/>
              </a:spcAft>
              <a:buSzPts val="1800"/>
              <a:buChar char="●"/>
            </a:pPr>
            <a:r>
              <a:rPr lang="en" sz="1800"/>
              <a:t>We will stay within the budget, but in the case that we expect to go over budget, we will notify XYZ Inc and come up with a solution</a:t>
            </a:r>
            <a:endParaRPr sz="1800"/>
          </a:p>
          <a:p>
            <a:pPr indent="-342900" lvl="0" marL="457200" rtl="0" algn="l">
              <a:spcBef>
                <a:spcPts val="0"/>
              </a:spcBef>
              <a:spcAft>
                <a:spcPts val="0"/>
              </a:spcAft>
              <a:buSzPts val="1800"/>
              <a:buChar char="●"/>
            </a:pPr>
            <a:r>
              <a:rPr lang="en" sz="1800"/>
              <a:t>We assume XYZ Inc hasn’t looked at ways to attract future employees</a:t>
            </a:r>
            <a:endParaRPr sz="1800"/>
          </a:p>
          <a:p>
            <a:pPr indent="-342900" lvl="0" marL="457200" rtl="0" algn="l">
              <a:spcBef>
                <a:spcPts val="0"/>
              </a:spcBef>
              <a:spcAft>
                <a:spcPts val="0"/>
              </a:spcAft>
              <a:buSzPts val="1800"/>
              <a:buChar char="●"/>
            </a:pPr>
            <a:r>
              <a:rPr lang="en" sz="1800"/>
              <a:t>We assume XYZ Inc is open to any IT market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