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F6AC36-C74F-4FCF-A828-7C1AA47DBA8E}">
  <a:tblStyle styleId="{DEF6AC36-C74F-4FCF-A828-7C1AA47DBA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economicshelp.org/blog/glossary/tariffs/" TargetMode="External"/><Relationship Id="rId3" Type="http://schemas.openxmlformats.org/officeDocument/2006/relationships/hyperlink" Target="https://www.reviewecon.com/trade-tariffs" TargetMode="External"/><Relationship Id="rId4" Type="http://schemas.openxmlformats.org/officeDocument/2006/relationships/hyperlink" Target="https://medium.com/@MarkJPerry/an-economic-analysis-of-protectionism-clearly-shows-that-trumps-tariffs-would-make-us-poorer-not-ee83d55a12d9" TargetMode="External"/><Relationship Id="rId5" Type="http://schemas.openxmlformats.org/officeDocument/2006/relationships/hyperlink" Target="https://www.redwoodlogistics.com/as-the-import-tariffs-grow-how-is-domestic-shipping-affected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economicshelp.org/blog/glossary/tariffs/" TargetMode="External"/><Relationship Id="rId3" Type="http://schemas.openxmlformats.org/officeDocument/2006/relationships/hyperlink" Target="https://www.reviewecon.com/trade-tariffs" TargetMode="External"/><Relationship Id="rId4" Type="http://schemas.openxmlformats.org/officeDocument/2006/relationships/hyperlink" Target="https://medium.com/@MarkJPerry/an-economic-analysis-of-protectionism-clearly-shows-that-trumps-tariffs-would-make-us-poorer-not-ee83d55a12d9" TargetMode="External"/><Relationship Id="rId5" Type="http://schemas.openxmlformats.org/officeDocument/2006/relationships/hyperlink" Target="https://www.redwoodlogistics.com/as-the-import-tariffs-grow-how-is-domestic-shipping-affected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a5aacd6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a5aacd6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a5aacd67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a5aacd67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0d1b5b2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0d1b5b2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0d1b5b2b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0d1b5b2b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0d1b5b2b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0d1b5b2b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0d1b5b2b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0d1b5b2b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Apple create a new product to meet the specific CPC of Chinese consumers, and do this better than local rivals?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0d1b5b2b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0d1b5b2b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a5aacd6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a5aacd6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a5aacd6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a5aacd6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u="sng">
                <a:solidFill>
                  <a:schemeClr val="hlink"/>
                </a:solidFill>
                <a:hlinkClick r:id="rId2"/>
              </a:rPr>
              <a:t>https://www.economicshelp.org/blog/glossary/tariffs/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https://www.reviewecon.com/trade-tariffs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https://medium.com/@MarkJPerry/an-economic-analysis-of-protectionism-clearly-shows-that-trumps-tariffs-would-make-us-poorer-not-ee83d55a12d9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https://www.redwoodlogistics.com/as-the-import-tariffs-grow-how-is-domestic-shipping-affected/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c44b1179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c44b1179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u="sng">
                <a:solidFill>
                  <a:schemeClr val="hlink"/>
                </a:solidFill>
                <a:hlinkClick r:id="rId2"/>
              </a:rPr>
              <a:t>https://www.economicshelp.org/blog/glossary/tariffs/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https://www.reviewecon.com/trade-tariffs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https://medium.com/@MarkJPerry/an-economic-analysis-of-protectionism-clearly-shows-that-trumps-tariffs-would-make-us-poorer-not-ee83d55a12d9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https://www.redwoodlogistics.com/as-the-import-tariffs-grow-how-is-domestic-shipping-affected/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in China &amp; India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230100" y="4637400"/>
            <a:ext cx="59139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3: Sara Haynes, Chelsea Taxter, Amia Diakite, Jaewoo Cho, William Chen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India &amp; Customer Purchase Criteria (CPC)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155450"/>
            <a:ext cx="7038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“Apple’s low market share was due to the mismatch between what Indian smartphone consumers wanted and what Apple provided.”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iPhone prices too high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Unsupportive battery life for lifestyle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Issues with Apple Map and Siri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Poor experiences with Apple’s after-sales services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Lack of established Apple stores in India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To address price concerns, Apple proposed to sell refurbished versions of used iPhones for a much lower cost. Cost, however, was only one of many CPC concerns.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CPC could potentially be addressed if Apple invests in quality development for supporting services within and around Apple products in India.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823850" y="1284675"/>
            <a:ext cx="56352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in China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86400"/>
            <a:ext cx="7038900" cy="3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Apple launched the iPhone in China in 2009, two years after they launched it in the US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By 2019, Apple was losing to its local </a:t>
            </a:r>
            <a:r>
              <a:rPr lang="en" sz="1600"/>
              <a:t>competitors</a:t>
            </a:r>
            <a:r>
              <a:rPr lang="en" sz="1600"/>
              <a:t> (Huawei, Xiaomi, and Oppo) </a:t>
            </a:r>
            <a:r>
              <a:rPr lang="en" sz="1600"/>
              <a:t>because</a:t>
            </a:r>
            <a:r>
              <a:rPr lang="en" sz="1600"/>
              <a:t> they offered less features at a higher price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“Chinese consumers were generally more price sensitive than US consumers.”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2018, Apple decided to offer a higher-end product, but their market share continued to shrink despite slightly rising revenues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Experience, Price, and CPC all play a crucial role in why Apple’s market share was sinking in China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China &amp; User Experience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 large reason so many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people buy and trust Apple products is because of its brand.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At the core of Apple’s brand is their user experience, and it wouldn’t be worth sacrificing that for consumers who want products at a lower price.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Although higher priced products might scare off some consumers, it does still lead to higher revenues and allows Apple to stay true to their brand.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China &amp; Price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➢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Lowering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prices would decrease profit margins, increase demands for lower prices in other countries, and potentially make Apple lose its “prestigious” title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➢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Potential increased market share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➢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Apple failed to attract Chinese consumers with the iPhone 5C and the iPhone SE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➢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Competitors, like Xiaomi, offered smartphones as low as $100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475" y="3254625"/>
            <a:ext cx="5566950" cy="8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China &amp; Customer Purchase Criteria (CPC)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074750"/>
            <a:ext cx="70389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0"/>
              <a:t>Apple faces a conflict between their brand principles and the usefulness of their products for Chinese consumers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65"/>
          </a:p>
        </p:txBody>
      </p:sp>
      <p:sp>
        <p:nvSpPr>
          <p:cNvPr id="161" name="Google Shape;161;p17"/>
          <p:cNvSpPr txBox="1"/>
          <p:nvPr/>
        </p:nvSpPr>
        <p:spPr>
          <a:xfrm>
            <a:off x="1297500" y="1752150"/>
            <a:ext cx="32745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Chinese Con</a:t>
            </a: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sumer Needs 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product with features to support video streaming and popular services such as WeChat sold for a reasonable price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4761025" y="1752150"/>
            <a:ext cx="32745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Apple Philosophy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Core products with minor variations reflect Steve Jobs belief that “all Apple customers should have the highest level of user experience.”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3283050"/>
            <a:ext cx="7038900" cy="1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0"/>
              <a:t>Creating a </a:t>
            </a:r>
            <a:r>
              <a:rPr lang="en" sz="1400"/>
              <a:t>completely</a:t>
            </a:r>
            <a:r>
              <a:rPr lang="en" sz="1400"/>
              <a:t> new product adhering to CPC of Chinese consumers would part away from Apple’s brand philosophy in user experience. Rather, a larger focus in variations that support Chinese CPCs could potentially increase value of current Apple products.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in India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23400" y="1056450"/>
            <a:ext cx="7113000" cy="3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Indian </a:t>
            </a:r>
            <a:r>
              <a:rPr lang="en"/>
              <a:t>smartphone market which had a large growth expectancy in 2019 did just that but was at a much  earlier stage of development </a:t>
            </a:r>
            <a:r>
              <a:rPr lang="en"/>
              <a:t> than the Chinese smartphone market.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Number of smartphones was expected to grow at a 9.2% annual rate from 340 million in 2019 to 442.5 million in 2022.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Indian smartphone market was price sensitive with </a:t>
            </a:r>
            <a:r>
              <a:rPr lang="en"/>
              <a:t>smartphones</a:t>
            </a:r>
            <a:r>
              <a:rPr lang="en"/>
              <a:t> selling at an average price of $158. More than half of smartphone shipments to India were of devices in the $100-$200 range.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Despite</a:t>
            </a:r>
            <a:r>
              <a:rPr lang="en"/>
              <a:t> </a:t>
            </a:r>
            <a:r>
              <a:rPr lang="en"/>
              <a:t>entering</a:t>
            </a:r>
            <a:r>
              <a:rPr lang="en"/>
              <a:t> India as </a:t>
            </a:r>
            <a:r>
              <a:rPr lang="en"/>
              <a:t>early</a:t>
            </a:r>
            <a:r>
              <a:rPr lang="en"/>
              <a:t> as 2008 and anticipating being there for “thousands of years” , Apple fell short of its goals and did not deliver a smartphone product that appealed to enough customers and was thwarted by more effective </a:t>
            </a:r>
            <a:r>
              <a:rPr lang="en"/>
              <a:t>competitors</a:t>
            </a:r>
            <a:r>
              <a:rPr lang="en"/>
              <a:t>  and government </a:t>
            </a:r>
            <a:r>
              <a:rPr lang="en"/>
              <a:t>interference.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India &amp; Competitors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189600" y="849100"/>
            <a:ext cx="7146900" cy="4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All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competitors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gained market share by selling their smartphones for less than $200: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 2018 Xiaomi led the Indian smartphone market with 27.3% share followed by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Samsung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with 22.6% while Viva’s share increased to over 10%.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 2018 Apple in India achieved only 1.8 billion in revenues, which was less than half of the company’s goal for the year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India appeared to be a large market with untapped potential due to the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ownership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smartphones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growing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at a rapid rate,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however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Apple proved to be an ineffective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competitor there. Apple set prices out of reach for what most customers, about twice what customer were willing to pay. Over 70% of the smartphones in India cost less than $250.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➢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How should Apple improve its competitive performance in India? Could Apple compete against low-cost imports from China? How?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Giving consumer what they want: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Lowering smartphone prices to meet selling patterns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Improving battery performance- customers often worked long days away from electrical outlets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Improving Apple Maps- the current Indian version offered spared mapping data of cities and often missed landmarks 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idx="4294967295" type="title"/>
          </p:nvPr>
        </p:nvSpPr>
        <p:spPr>
          <a:xfrm>
            <a:off x="840300" y="241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India &amp; Tariffs</a:t>
            </a:r>
            <a:endParaRPr/>
          </a:p>
        </p:txBody>
      </p:sp>
      <p:sp>
        <p:nvSpPr>
          <p:cNvPr id="181" name="Google Shape;181;p20"/>
          <p:cNvSpPr txBox="1"/>
          <p:nvPr>
            <p:ph idx="4294967295" type="body"/>
          </p:nvPr>
        </p:nvSpPr>
        <p:spPr>
          <a:xfrm>
            <a:off x="275450" y="822025"/>
            <a:ext cx="8699700" cy="3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Should Apple manufacture iPhones in India to relieve itself of tariff burdens and boost its distribution flexibility?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Tariff :   A tax on imported goods and services from foreign countries 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525" y="1840675"/>
            <a:ext cx="5777276" cy="30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/>
          <p:nvPr/>
        </p:nvSpPr>
        <p:spPr>
          <a:xfrm>
            <a:off x="3299063" y="3532900"/>
            <a:ext cx="5470200" cy="46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450" y="1842054"/>
            <a:ext cx="2812125" cy="308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idx="4294967295" type="title"/>
          </p:nvPr>
        </p:nvSpPr>
        <p:spPr>
          <a:xfrm>
            <a:off x="687900" y="241350"/>
            <a:ext cx="8073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India &amp; Tariffs: Decision Matrix</a:t>
            </a:r>
            <a:endParaRPr/>
          </a:p>
        </p:txBody>
      </p:sp>
      <p:graphicFrame>
        <p:nvGraphicFramePr>
          <p:cNvPr id="190" name="Google Shape;190;p21"/>
          <p:cNvGraphicFramePr/>
          <p:nvPr/>
        </p:nvGraphicFramePr>
        <p:xfrm>
          <a:off x="252350" y="9078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{DEF6AC36-C74F-4FCF-A828-7C1AA47DBA8E}</a:tableStyleId>
              </a:tblPr>
              <a:tblGrid>
                <a:gridCol w="4308575"/>
                <a:gridCol w="4308575"/>
              </a:tblGrid>
              <a:tr h="449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1: </a:t>
                      </a:r>
                      <a:r>
                        <a:rPr lang="en" sz="1600">
                          <a:solidFill>
                            <a:schemeClr val="lt1"/>
                          </a:solidFill>
                        </a:rPr>
                        <a:t>Manufacture iPhones outside of India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2: </a:t>
                      </a:r>
                      <a:r>
                        <a:rPr lang="en" sz="1600">
                          <a:solidFill>
                            <a:schemeClr val="lt1"/>
                          </a:solidFill>
                        </a:rPr>
                        <a:t>Manufacture iPhones in India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449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Advantages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Advantages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1328425">
                <a:tc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Low Risk of failure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Consistent manufacture operations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Relieve Tariff Burdens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Boost Global manufacture Distribution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Potential growth in a new region - IT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Disadvantages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Disadvantages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  <a:tr h="1329375">
                <a:tc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Profit reductions due to tariff burdens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Limited growth potential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Restricted global distribution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High Initial implementation costs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Slow rate of growth/profit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