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Raleway" panose="020B0604020202020204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Chen" userId="402aadac4f3e7383" providerId="LiveId" clId="{3EB0CB80-2ADD-4DD2-A8F5-1CADA83EA63A}"/>
    <pc:docChg chg="modSld">
      <pc:chgData name="William Chen" userId="402aadac4f3e7383" providerId="LiveId" clId="{3EB0CB80-2ADD-4DD2-A8F5-1CADA83EA63A}" dt="2021-10-12T17:30:06.187" v="31"/>
      <pc:docMkLst>
        <pc:docMk/>
      </pc:docMkLst>
      <pc:sldChg chg="modSp mod modTransition">
        <pc:chgData name="William Chen" userId="402aadac4f3e7383" providerId="LiveId" clId="{3EB0CB80-2ADD-4DD2-A8F5-1CADA83EA63A}" dt="2021-10-12T17:28:44.902" v="3"/>
        <pc:sldMkLst>
          <pc:docMk/>
          <pc:sldMk cId="0" sldId="257"/>
        </pc:sldMkLst>
        <pc:spChg chg="mod">
          <ac:chgData name="William Chen" userId="402aadac4f3e7383" providerId="LiveId" clId="{3EB0CB80-2ADD-4DD2-A8F5-1CADA83EA63A}" dt="2021-10-12T17:27:27.303" v="0" actId="20577"/>
          <ac:spMkLst>
            <pc:docMk/>
            <pc:sldMk cId="0" sldId="257"/>
            <ac:spMk id="93" creationId="{00000000-0000-0000-0000-000000000000}"/>
          </ac:spMkLst>
        </pc:spChg>
      </pc:sldChg>
      <pc:sldChg chg="modSp mod modTransition">
        <pc:chgData name="William Chen" userId="402aadac4f3e7383" providerId="LiveId" clId="{3EB0CB80-2ADD-4DD2-A8F5-1CADA83EA63A}" dt="2021-10-12T17:28:53.995" v="4"/>
        <pc:sldMkLst>
          <pc:docMk/>
          <pc:sldMk cId="0" sldId="258"/>
        </pc:sldMkLst>
        <pc:spChg chg="mod">
          <ac:chgData name="William Chen" userId="402aadac4f3e7383" providerId="LiveId" clId="{3EB0CB80-2ADD-4DD2-A8F5-1CADA83EA63A}" dt="2021-10-12T17:27:32.280" v="2" actId="20577"/>
          <ac:spMkLst>
            <pc:docMk/>
            <pc:sldMk cId="0" sldId="258"/>
            <ac:spMk id="99" creationId="{00000000-0000-0000-0000-000000000000}"/>
          </ac:spMkLst>
        </pc:spChg>
      </pc:sldChg>
      <pc:sldChg chg="modTransition">
        <pc:chgData name="William Chen" userId="402aadac4f3e7383" providerId="LiveId" clId="{3EB0CB80-2ADD-4DD2-A8F5-1CADA83EA63A}" dt="2021-10-12T17:28:56.130" v="5"/>
        <pc:sldMkLst>
          <pc:docMk/>
          <pc:sldMk cId="0" sldId="259"/>
        </pc:sldMkLst>
      </pc:sldChg>
      <pc:sldChg chg="modTransition">
        <pc:chgData name="William Chen" userId="402aadac4f3e7383" providerId="LiveId" clId="{3EB0CB80-2ADD-4DD2-A8F5-1CADA83EA63A}" dt="2021-10-12T17:29:02.025" v="8"/>
        <pc:sldMkLst>
          <pc:docMk/>
          <pc:sldMk cId="0" sldId="260"/>
        </pc:sldMkLst>
      </pc:sldChg>
      <pc:sldChg chg="modTransition">
        <pc:chgData name="William Chen" userId="402aadac4f3e7383" providerId="LiveId" clId="{3EB0CB80-2ADD-4DD2-A8F5-1CADA83EA63A}" dt="2021-10-12T17:29:05.503" v="9"/>
        <pc:sldMkLst>
          <pc:docMk/>
          <pc:sldMk cId="0" sldId="261"/>
        </pc:sldMkLst>
      </pc:sldChg>
      <pc:sldChg chg="modTransition">
        <pc:chgData name="William Chen" userId="402aadac4f3e7383" providerId="LiveId" clId="{3EB0CB80-2ADD-4DD2-A8F5-1CADA83EA63A}" dt="2021-10-12T17:29:10.018" v="11"/>
        <pc:sldMkLst>
          <pc:docMk/>
          <pc:sldMk cId="0" sldId="262"/>
        </pc:sldMkLst>
      </pc:sldChg>
      <pc:sldChg chg="modTransition">
        <pc:chgData name="William Chen" userId="402aadac4f3e7383" providerId="LiveId" clId="{3EB0CB80-2ADD-4DD2-A8F5-1CADA83EA63A}" dt="2021-10-12T17:29:20.028" v="14"/>
        <pc:sldMkLst>
          <pc:docMk/>
          <pc:sldMk cId="0" sldId="263"/>
        </pc:sldMkLst>
      </pc:sldChg>
      <pc:sldChg chg="modTransition">
        <pc:chgData name="William Chen" userId="402aadac4f3e7383" providerId="LiveId" clId="{3EB0CB80-2ADD-4DD2-A8F5-1CADA83EA63A}" dt="2021-10-12T17:29:24.253" v="15"/>
        <pc:sldMkLst>
          <pc:docMk/>
          <pc:sldMk cId="0" sldId="264"/>
        </pc:sldMkLst>
      </pc:sldChg>
      <pc:sldChg chg="modTransition">
        <pc:chgData name="William Chen" userId="402aadac4f3e7383" providerId="LiveId" clId="{3EB0CB80-2ADD-4DD2-A8F5-1CADA83EA63A}" dt="2021-10-12T17:29:27.805" v="17"/>
        <pc:sldMkLst>
          <pc:docMk/>
          <pc:sldMk cId="0" sldId="265"/>
        </pc:sldMkLst>
      </pc:sldChg>
      <pc:sldChg chg="modTransition">
        <pc:chgData name="William Chen" userId="402aadac4f3e7383" providerId="LiveId" clId="{3EB0CB80-2ADD-4DD2-A8F5-1CADA83EA63A}" dt="2021-10-12T17:29:32.043" v="18"/>
        <pc:sldMkLst>
          <pc:docMk/>
          <pc:sldMk cId="0" sldId="266"/>
        </pc:sldMkLst>
      </pc:sldChg>
      <pc:sldChg chg="modTransition">
        <pc:chgData name="William Chen" userId="402aadac4f3e7383" providerId="LiveId" clId="{3EB0CB80-2ADD-4DD2-A8F5-1CADA83EA63A}" dt="2021-10-12T17:29:37.860" v="20"/>
        <pc:sldMkLst>
          <pc:docMk/>
          <pc:sldMk cId="0" sldId="267"/>
        </pc:sldMkLst>
      </pc:sldChg>
      <pc:sldChg chg="modTransition">
        <pc:chgData name="William Chen" userId="402aadac4f3e7383" providerId="LiveId" clId="{3EB0CB80-2ADD-4DD2-A8F5-1CADA83EA63A}" dt="2021-10-12T17:29:40.901" v="21"/>
        <pc:sldMkLst>
          <pc:docMk/>
          <pc:sldMk cId="0" sldId="268"/>
        </pc:sldMkLst>
      </pc:sldChg>
      <pc:sldChg chg="modTransition">
        <pc:chgData name="William Chen" userId="402aadac4f3e7383" providerId="LiveId" clId="{3EB0CB80-2ADD-4DD2-A8F5-1CADA83EA63A}" dt="2021-10-12T17:29:43.354" v="22"/>
        <pc:sldMkLst>
          <pc:docMk/>
          <pc:sldMk cId="0" sldId="269"/>
        </pc:sldMkLst>
      </pc:sldChg>
      <pc:sldChg chg="modTransition">
        <pc:chgData name="William Chen" userId="402aadac4f3e7383" providerId="LiveId" clId="{3EB0CB80-2ADD-4DD2-A8F5-1CADA83EA63A}" dt="2021-10-12T17:29:45.831" v="23"/>
        <pc:sldMkLst>
          <pc:docMk/>
          <pc:sldMk cId="0" sldId="270"/>
        </pc:sldMkLst>
      </pc:sldChg>
      <pc:sldChg chg="modTransition">
        <pc:chgData name="William Chen" userId="402aadac4f3e7383" providerId="LiveId" clId="{3EB0CB80-2ADD-4DD2-A8F5-1CADA83EA63A}" dt="2021-10-12T17:29:49.562" v="25"/>
        <pc:sldMkLst>
          <pc:docMk/>
          <pc:sldMk cId="0" sldId="271"/>
        </pc:sldMkLst>
      </pc:sldChg>
      <pc:sldChg chg="modTransition">
        <pc:chgData name="William Chen" userId="402aadac4f3e7383" providerId="LiveId" clId="{3EB0CB80-2ADD-4DD2-A8F5-1CADA83EA63A}" dt="2021-10-12T17:29:52.915" v="26"/>
        <pc:sldMkLst>
          <pc:docMk/>
          <pc:sldMk cId="0" sldId="272"/>
        </pc:sldMkLst>
      </pc:sldChg>
      <pc:sldChg chg="modTransition">
        <pc:chgData name="William Chen" userId="402aadac4f3e7383" providerId="LiveId" clId="{3EB0CB80-2ADD-4DD2-A8F5-1CADA83EA63A}" dt="2021-10-12T17:29:55.312" v="27"/>
        <pc:sldMkLst>
          <pc:docMk/>
          <pc:sldMk cId="0" sldId="273"/>
        </pc:sldMkLst>
      </pc:sldChg>
      <pc:sldChg chg="modTransition">
        <pc:chgData name="William Chen" userId="402aadac4f3e7383" providerId="LiveId" clId="{3EB0CB80-2ADD-4DD2-A8F5-1CADA83EA63A}" dt="2021-10-12T17:30:06.187" v="31"/>
        <pc:sldMkLst>
          <pc:docMk/>
          <pc:sldMk cId="0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7af42321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7af42321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5ff91c980_0_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5ff91c980_0_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5ff91c980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5ff91c980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5ff91c980_0_9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5ff91c980_0_9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5ff91c98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5ff91c98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5f0e39ca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5f0e39ca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5ff91c980_0_9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5ff91c980_0_9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5ff91c98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5ff91c98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7af42321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7af42321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7af42321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7af42321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7af42321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7af42321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Xinyue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5ff91c9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5ff91c9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Xinyue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7af42321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7af42321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7af42321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7af42321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5f0e39c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5f0e39c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sydney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: Analyzed data, identified weakest ports, identified procedural issues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Design: Automating processes, advising on an </a:t>
            </a:r>
            <a:r>
              <a:rPr lang="en">
                <a:solidFill>
                  <a:schemeClr val="dk1"/>
                </a:solidFill>
              </a:rPr>
              <a:t>onsite-offshore hybrid model, installing a new software stack, create a risk management team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Implementation: Put into motion all the designs and have weekly meetings tracking progress and measuring progress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Control: Track progress to our plans and reach out to stakeholders to measure their satisfaction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Closure: Get final approval and make sure their risk management team is in place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7c863d54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7c863d54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5ff91c98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5ff91c98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Notes: 100 million customers and only 45 audit groups!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5ff91c98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5ff91c98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gntv.com/weather/how-do-you-define-daytime-and-evening-times-in-a-weather-forecast/" TargetMode="External"/><Relationship Id="rId7" Type="http://schemas.openxmlformats.org/officeDocument/2006/relationships/hyperlink" Target="https://www.capterra.com/p/171245/NextAgency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nextagency.com/" TargetMode="External"/><Relationship Id="rId5" Type="http://schemas.openxmlformats.org/officeDocument/2006/relationships/hyperlink" Target="https://www.origamirisk.com/" TargetMode="External"/><Relationship Id="rId4" Type="http://schemas.openxmlformats.org/officeDocument/2006/relationships/hyperlink" Target="https://www.capterra.com/p/146388/Origami-Risk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ABC Inc 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0" y="4350900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William Chen, Sydney Fogelman, Spencer Pickett, Bingrui Su, Xinyue Ma 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Quality and Governance</a:t>
            </a:r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32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Dataset was provided as a json file</a:t>
            </a:r>
            <a:endParaRPr>
              <a:solidFill>
                <a:schemeClr val="dk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Use a json validator as the initial assessment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Use Python to report data 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KPI’s (Key Performance Indicators) being tracked:</a:t>
            </a:r>
            <a:endParaRPr>
              <a:solidFill>
                <a:schemeClr val="dk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Revenue growth</a:t>
            </a:r>
            <a:endParaRPr>
              <a:solidFill>
                <a:schemeClr val="dk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Average resolution time</a:t>
            </a:r>
            <a:endParaRPr>
              <a:solidFill>
                <a:schemeClr val="dk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Employee satisfaction rating</a:t>
            </a:r>
            <a:endParaRPr>
              <a:solidFill>
                <a:schemeClr val="dk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Monthly website tracking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KRI’s (Key Risk Indicators) being tracked:</a:t>
            </a:r>
            <a:endParaRPr>
              <a:solidFill>
                <a:schemeClr val="dk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System availability - uptime/downtime</a:t>
            </a:r>
            <a:endParaRPr>
              <a:solidFill>
                <a:schemeClr val="dk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Percentage of unplanned downtime</a:t>
            </a:r>
            <a:endParaRPr>
              <a:solidFill>
                <a:schemeClr val="dk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Outages resulting from attacks</a:t>
            </a:r>
            <a:endParaRPr>
              <a:solidFill>
                <a:schemeClr val="dk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Average time to detect and resolve attacks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server was attacked the most?</a:t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0000" y="1853850"/>
            <a:ext cx="4083995" cy="32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top 5 IPs attacking ABC’s servers?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650" y="1853850"/>
            <a:ext cx="4712702" cy="32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day had the most number of attacks?</a:t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375" y="1853850"/>
            <a:ext cx="4969247" cy="32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time of day had most attacks?</a:t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689" y="1853850"/>
            <a:ext cx="5387211" cy="32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What day of the week had the most attacks?</a:t>
            </a:r>
            <a:endParaRPr b="1"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188" y="1853850"/>
            <a:ext cx="4139630" cy="32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>
            <a:spLocks noGrp="1"/>
          </p:cNvSpPr>
          <p:nvPr>
            <p:ph type="title"/>
          </p:nvPr>
        </p:nvSpPr>
        <p:spPr>
          <a:xfrm>
            <a:off x="727650" y="1264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attacker IPs per server</a:t>
            </a:r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1750" y="1799425"/>
            <a:ext cx="2862938" cy="334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cyber attacks</a:t>
            </a:r>
            <a:endParaRPr/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Destination port 80 was attacked the most (4,660 times)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Most attacks came from 10.128.0.8. They attacked server 80, 4,457 times and used the TCP protocol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April 6, 2018 (Friday) had the most attacks (7,642 attacks)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Attacks tend to happen during the nighttime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Attacks are also more likely to occur during the weekends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046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Configure a firewall - prevents TCP attacks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PRTG Network Monitor</a:t>
            </a:r>
            <a:endParaRPr>
              <a:solidFill>
                <a:schemeClr val="dk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Monitors and classifies infrastructure statistics</a:t>
            </a:r>
            <a:endParaRPr>
              <a:solidFill>
                <a:schemeClr val="dk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Supports IT standards </a:t>
            </a:r>
            <a:endParaRPr>
              <a:solidFill>
                <a:schemeClr val="dk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Real-time updates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Move to the cloud - mitigate attacks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Create a defense plan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600" y="1481424"/>
            <a:ext cx="4336398" cy="21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body" idx="1"/>
          </p:nvPr>
        </p:nvSpPr>
        <p:spPr>
          <a:xfrm>
            <a:off x="729450" y="1894975"/>
            <a:ext cx="768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https://wgntv.com/weather/how-do-you-define-daytime-and-evening-times-in-a-weather-forecast/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https://www.capterra.com/p/146388/Origami-Risk/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https://www.origamirisk.com/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https://nextagency.com/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https://www.capterra.com/p/171245/NextAgency/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https://hlassets.paessler.com/common/files/screenshots/prtg-v17-4/basics/map-data-center.png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ABC challenges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dirty="0">
                <a:solidFill>
                  <a:schemeClr val="dk2"/>
                </a:solidFill>
              </a:rPr>
              <a:t>Internal audit team is unable to identify key processes and risk areas that need to be automated</a:t>
            </a:r>
            <a:endParaRPr dirty="0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dirty="0">
                <a:solidFill>
                  <a:schemeClr val="dk2"/>
                </a:solidFill>
              </a:rPr>
              <a:t>IT controls are manual and inconsistent</a:t>
            </a:r>
            <a:endParaRPr dirty="0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dirty="0">
                <a:solidFill>
                  <a:schemeClr val="dk2"/>
                </a:solidFill>
              </a:rPr>
              <a:t>Different teams duplicating the same kind of financial reports</a:t>
            </a:r>
            <a:endParaRPr dirty="0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dirty="0">
                <a:solidFill>
                  <a:schemeClr val="dk2"/>
                </a:solidFill>
              </a:rPr>
              <a:t>IBM OpenPages GRC (Governance, Risk Management, and Control) tool is too difficult to understand by auditors</a:t>
            </a:r>
            <a:endParaRPr dirty="0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dirty="0">
                <a:solidFill>
                  <a:schemeClr val="dk2"/>
                </a:solidFill>
              </a:rPr>
              <a:t>Data quality identification is mostly manual and not standardized (formatting issues)</a:t>
            </a:r>
            <a:endParaRPr dirty="0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dirty="0">
                <a:solidFill>
                  <a:schemeClr val="dk2"/>
                </a:solidFill>
              </a:rPr>
              <a:t>Data analytics is too confusing</a:t>
            </a:r>
            <a:endParaRPr dirty="0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dirty="0">
                <a:solidFill>
                  <a:schemeClr val="dk2"/>
                </a:solidFill>
              </a:rPr>
              <a:t>Lack of stakeholder engagement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Cyber/IT Risk Implementation Overview </a:t>
            </a:r>
            <a:endParaRPr sz="230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dirty="0">
                <a:solidFill>
                  <a:schemeClr val="dk2"/>
                </a:solidFill>
              </a:rPr>
              <a:t>Waterfall model </a:t>
            </a:r>
            <a:endParaRPr dirty="0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dirty="0">
                <a:solidFill>
                  <a:schemeClr val="dk2"/>
                </a:solidFill>
              </a:rPr>
              <a:t>Origami Risk</a:t>
            </a:r>
            <a:endParaRPr dirty="0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dirty="0">
                <a:solidFill>
                  <a:schemeClr val="dk2"/>
                </a:solidFill>
              </a:rPr>
              <a:t>NextAgency</a:t>
            </a:r>
            <a:endParaRPr dirty="0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dirty="0">
                <a:solidFill>
                  <a:schemeClr val="dk2"/>
                </a:solidFill>
              </a:rPr>
              <a:t>Weekly meetings with client to measure progress</a:t>
            </a:r>
            <a:endParaRPr dirty="0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dirty="0">
                <a:solidFill>
                  <a:schemeClr val="dk2"/>
                </a:solidFill>
              </a:rPr>
              <a:t>6 months for implementation and training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Origami Risk (part of software stack)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852500" cy="30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Origami Risk is an insurance risk management software</a:t>
            </a:r>
            <a:endParaRPr>
              <a:solidFill>
                <a:schemeClr val="dk2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Can replace IBM OpenPages GRC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Dedicated to the risk and insurance industry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Has a GRC suite that provides real-time dashboards, automatic reports, task management, risk management, and automated risk notifications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948" y="489374"/>
            <a:ext cx="3562053" cy="272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1950" y="3056550"/>
            <a:ext cx="3562051" cy="2063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4379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NextAgency (part of software stack) 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076700" cy="29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NextAgency is a management system with CRM (customer relationship manager), marketing, and commission management tool 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Automatically create and analyze reports 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Automate tasks and keep in touch with customers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Track finances/commissions (auditing and analysis)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100" y="2760275"/>
            <a:ext cx="4324901" cy="238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4972" y="505400"/>
            <a:ext cx="4076578" cy="225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727650" y="1247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Cyber/IT Risk Implementation</a:t>
            </a:r>
            <a:endParaRPr sz="2300"/>
          </a:p>
        </p:txBody>
      </p:sp>
      <p:sp>
        <p:nvSpPr>
          <p:cNvPr id="121" name="Google Shape;121;p18"/>
          <p:cNvSpPr/>
          <p:nvPr/>
        </p:nvSpPr>
        <p:spPr>
          <a:xfrm>
            <a:off x="475875" y="1994550"/>
            <a:ext cx="1397400" cy="38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" name="Google Shape;122;p18"/>
          <p:cNvCxnSpPr/>
          <p:nvPr/>
        </p:nvCxnSpPr>
        <p:spPr>
          <a:xfrm>
            <a:off x="1873275" y="2217450"/>
            <a:ext cx="374400" cy="283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2247675" y="2379300"/>
            <a:ext cx="1397400" cy="38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4" name="Google Shape;124;p18"/>
          <p:cNvCxnSpPr/>
          <p:nvPr/>
        </p:nvCxnSpPr>
        <p:spPr>
          <a:xfrm>
            <a:off x="3645075" y="2622975"/>
            <a:ext cx="374400" cy="283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8"/>
          <p:cNvSpPr/>
          <p:nvPr/>
        </p:nvSpPr>
        <p:spPr>
          <a:xfrm>
            <a:off x="4019475" y="2764200"/>
            <a:ext cx="1397400" cy="38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Implementation</a:t>
            </a:r>
            <a:endParaRPr sz="1000"/>
          </a:p>
        </p:txBody>
      </p:sp>
      <p:cxnSp>
        <p:nvCxnSpPr>
          <p:cNvPr id="126" name="Google Shape;126;p18"/>
          <p:cNvCxnSpPr/>
          <p:nvPr/>
        </p:nvCxnSpPr>
        <p:spPr>
          <a:xfrm>
            <a:off x="5416875" y="2977875"/>
            <a:ext cx="374400" cy="283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8"/>
          <p:cNvSpPr/>
          <p:nvPr/>
        </p:nvSpPr>
        <p:spPr>
          <a:xfrm>
            <a:off x="5791275" y="3149100"/>
            <a:ext cx="1397400" cy="38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8" name="Google Shape;128;p18"/>
          <p:cNvCxnSpPr/>
          <p:nvPr/>
        </p:nvCxnSpPr>
        <p:spPr>
          <a:xfrm>
            <a:off x="7188675" y="3373275"/>
            <a:ext cx="374400" cy="283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18"/>
          <p:cNvSpPr/>
          <p:nvPr/>
        </p:nvSpPr>
        <p:spPr>
          <a:xfrm>
            <a:off x="7563075" y="3483375"/>
            <a:ext cx="1397400" cy="38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567075" y="2002350"/>
            <a:ext cx="130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Requirements</a:t>
            </a:r>
            <a:r>
              <a:rPr lang="en" sz="900"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2485650" y="2379300"/>
            <a:ext cx="1306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 Design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5993775" y="3141450"/>
            <a:ext cx="119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 Control 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7760550" y="3475725"/>
            <a:ext cx="130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  Closure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111375" y="4465125"/>
            <a:ext cx="3047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Waterfall Model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025" y="1344575"/>
            <a:ext cx="7755227" cy="36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Financial Sector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1"/>
          </p:nvPr>
        </p:nvSpPr>
        <p:spPr>
          <a:xfrm>
            <a:off x="729450" y="1792375"/>
            <a:ext cx="8347500" cy="33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solidFill>
                  <a:srgbClr val="000000"/>
                </a:solidFill>
              </a:rPr>
              <a:t>Consultation</a:t>
            </a:r>
            <a:endParaRPr sz="1600" b="1" u="sng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We will consult client stakeholders to learn how they want ABC Inc to interact with them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Consulting within the organization will be used to determine which processes can be improved</a:t>
            </a:r>
            <a:endParaRPr sz="160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Inquire about things they want that board members didn’t mention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solidFill>
                  <a:srgbClr val="000000"/>
                </a:solidFill>
              </a:rPr>
              <a:t>Technology Trends</a:t>
            </a:r>
            <a:endParaRPr sz="1600" b="1" u="sng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Chatbots - seamlessly interact with customers (have a bot walk customers through applications and policies, reserving human interaction for more complex things)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Predictive analytics - collect data and predict customer behavior (can also be used for risks)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Financial Sector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907100" cy="31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solidFill>
                  <a:srgbClr val="000000"/>
                </a:solidFill>
              </a:rPr>
              <a:t>Model of Delivery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Onsite-offshore hybrid model: costs can be reduced and resources can be maximized and used more efficiently</a:t>
            </a:r>
            <a:endParaRPr sz="160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Onsite: Communication and final meeting/debrief</a:t>
            </a:r>
            <a:endParaRPr sz="160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Offsite: Reduces cost for the project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solidFill>
                  <a:srgbClr val="000000"/>
                </a:solidFill>
              </a:rPr>
              <a:t>Further Engagement</a:t>
            </a:r>
            <a:endParaRPr sz="1600" b="1" u="sng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We will provide technical support along the way since we are only providing guidance and assistance for this time</a:t>
            </a:r>
            <a:endParaRPr sz="160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With permission, follow up with employees to receive feedback on deliverables</a:t>
            </a:r>
            <a:endParaRPr sz="160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Recommend changes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782</Words>
  <Application>Microsoft Office PowerPoint</Application>
  <PresentationFormat>On-screen Show (16:9)</PresentationFormat>
  <Paragraphs>100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Lato</vt:lpstr>
      <vt:lpstr>Raleway</vt:lpstr>
      <vt:lpstr>Streamline</vt:lpstr>
      <vt:lpstr>ABC Inc </vt:lpstr>
      <vt:lpstr>Summary of ABC challenges</vt:lpstr>
      <vt:lpstr>Cyber/IT Risk Implementation Overview </vt:lpstr>
      <vt:lpstr>Origami Risk (part of software stack)</vt:lpstr>
      <vt:lpstr>NextAgency (part of software stack) </vt:lpstr>
      <vt:lpstr>Cyber/IT Risk Implementation</vt:lpstr>
      <vt:lpstr>PowerPoint Presentation</vt:lpstr>
      <vt:lpstr>Financial Sector </vt:lpstr>
      <vt:lpstr>Financial Sector </vt:lpstr>
      <vt:lpstr>Data Quality and Governance</vt:lpstr>
      <vt:lpstr>Which server was attacked the most?</vt:lpstr>
      <vt:lpstr>What are the top 5 IPs attacking ABC’s servers?</vt:lpstr>
      <vt:lpstr>What day had the most number of attacks?</vt:lpstr>
      <vt:lpstr>What time of day had most attacks?</vt:lpstr>
      <vt:lpstr>What day of the week had the most attacks?</vt:lpstr>
      <vt:lpstr>Top 5 attacker IPs per server</vt:lpstr>
      <vt:lpstr>Summary of cyber attacks</vt:lpstr>
      <vt:lpstr>Recommendations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Inc </dc:title>
  <cp:lastModifiedBy>William Chen</cp:lastModifiedBy>
  <cp:revision>1</cp:revision>
  <dcterms:modified xsi:type="dcterms:W3CDTF">2021-10-12T17:30:10Z</dcterms:modified>
</cp:coreProperties>
</file>