
<file path=[Content_Types].xml><?xml version="1.0" encoding="utf-8"?>
<Types xmlns="http://schemas.openxmlformats.org/package/2006/content-types">
  <Default Extension="jpeg" ContentType="image/jpeg"/>
  <Default Extension="JPG" ContentType="image/.jpg"/>
  <Default Extension="tiff" ContentType="image/tif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3"/>
    <p:sldId id="265" r:id="rId4"/>
    <p:sldId id="287" r:id="rId6"/>
    <p:sldId id="274" r:id="rId7"/>
    <p:sldId id="293" r:id="rId8"/>
    <p:sldId id="275" r:id="rId9"/>
    <p:sldId id="276" r:id="rId10"/>
    <p:sldId id="271" r:id="rId11"/>
    <p:sldId id="278" r:id="rId12"/>
  </p:sldIdLst>
  <p:sldSz cx="12192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196" autoAdjust="0"/>
  </p:normalViewPr>
  <p:slideViewPr>
    <p:cSldViewPr snapToGrid="0" showGuides="1">
      <p:cViewPr varScale="1">
        <p:scale>
          <a:sx n="107" d="100"/>
          <a:sy n="107" d="100"/>
        </p:scale>
        <p:origin x="108" y="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14:cpLocks xmlns:a14="http://schemas.microsoft.com/office/drawing/2010/main"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14:cpLocks xmlns:a14="http://schemas.microsoft.com/office/drawing/2010/main"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F98034-2BFF-4D62-A7E0-16C729B906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14:cpLocks xmlns:a14="http://schemas.microsoft.com/office/drawing/2010/main"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14:cpLocks xmlns:a14="http://schemas.microsoft.com/office/drawing/2010/main"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14:cpLocks xmlns:a14="http://schemas.microsoft.com/office/drawing/2010/main"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14:cpLocks xmlns:a14="http://schemas.microsoft.com/office/drawing/2010/main"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7DFE2F-7F9B-4582-8B3C-E7569794FA2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14:cpLocks xmlns:a14="http://schemas.microsoft.com/office/drawing/2010/main"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14:cpLocks xmlns:a14="http://schemas.microsoft.com/office/drawing/2010/main"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itchFamily="2" charset="-122"/>
              <a:ea typeface="等线" pitchFamily="2" charset="-122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itchFamily="2" charset="-122"/>
              <a:ea typeface="等线" pitchFamily="2" charset="-122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itchFamily="2" charset="-122"/>
              <a:ea typeface="等线" pitchFamily="2" charset="-122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1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itchFamily="2" charset="-122"/>
                <a:ea typeface="等线" pitchFamily="2" charset="-122"/>
                <a:cs typeface="Times New Roman" pitchFamily="18" charset="0"/>
              </a:rPr>
              <a:t>最近，国内的大型互联网公司，纷纷传出裁员计划，</a:t>
            </a:r>
            <a:r>
              <a:rPr kumimoji="0" lang="zh-CN" altLang="en-US" sz="1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itchFamily="2" charset="-122"/>
                <a:ea typeface="等线" pitchFamily="2" charset="-122"/>
                <a:cs typeface="Times New Roman" pitchFamily="18" charset="0"/>
              </a:rPr>
              <a:t>部分</a:t>
            </a:r>
            <a:r>
              <a:rPr kumimoji="0" lang="zh-CN" altLang="zh-CN" sz="1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itchFamily="2" charset="-122"/>
                <a:ea typeface="等线" pitchFamily="2" charset="-122"/>
                <a:cs typeface="Times New Roman" pitchFamily="18" charset="0"/>
              </a:rPr>
              <a:t>公司已经开始</a:t>
            </a:r>
            <a:r>
              <a:rPr kumimoji="0" lang="zh-CN" altLang="en-US" sz="1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itchFamily="2" charset="-122"/>
                <a:ea typeface="等线" pitchFamily="2" charset="-122"/>
                <a:cs typeface="Times New Roman" pitchFamily="18" charset="0"/>
              </a:rPr>
              <a:t>进行</a:t>
            </a:r>
            <a:r>
              <a:rPr kumimoji="0" lang="zh-CN" altLang="zh-CN" sz="1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itchFamily="2" charset="-122"/>
                <a:ea typeface="等线" pitchFamily="2" charset="-122"/>
                <a:cs typeface="Times New Roman" pitchFamily="18" charset="0"/>
              </a:rPr>
              <a:t>裁员。为什么互联网公司们不约而同地</a:t>
            </a:r>
            <a:r>
              <a:rPr kumimoji="0" lang="zh-CN" altLang="en-US" sz="1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itchFamily="2" charset="-122"/>
                <a:ea typeface="等线" pitchFamily="2" charset="-122"/>
                <a:cs typeface="Times New Roman" pitchFamily="18" charset="0"/>
              </a:rPr>
              <a:t>开始</a:t>
            </a:r>
            <a:r>
              <a:rPr kumimoji="0" lang="zh-CN" altLang="zh-CN" sz="1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itchFamily="2" charset="-122"/>
                <a:ea typeface="等线" pitchFamily="2" charset="-122"/>
                <a:cs typeface="Times New Roman" pitchFamily="18" charset="0"/>
              </a:rPr>
              <a:t>裁员呢？</a:t>
            </a:r>
            <a:endParaRPr kumimoji="0" lang="zh-CN" altLang="zh-CN" sz="12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itchFamily="2" charset="-122"/>
              <a:ea typeface="等线" pitchFamily="2" charset="-122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14:cpLocks xmlns:a14="http://schemas.microsoft.com/office/drawing/2010/main" noGrp="1"/>
          </p:cNvSpPr>
          <p:nvPr>
            <p:ph type="sldNum" sz="quarter" idx="5"/>
          </p:nvPr>
        </p:nvSpPr>
        <p:spPr/>
        <p:txBody>
          <a:bodyPr/>
          <a:lstStyle/>
          <a:p>
            <a:fld id="{15979C95-46D7-440A-8EFB-FF70AD490F9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14:cpLocks xmlns:a14="http://schemas.microsoft.com/office/drawing/2010/main"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14:cpLocks xmlns:a14="http://schemas.microsoft.com/office/drawing/2010/main"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14:cpLocks xmlns:a14="http://schemas.microsoft.com/office/drawing/2010/main" noGrp="1"/>
          </p:cNvSpPr>
          <p:nvPr>
            <p:ph type="sldNum" sz="quarter" idx="5"/>
          </p:nvPr>
        </p:nvSpPr>
        <p:spPr/>
        <p:txBody>
          <a:bodyPr/>
          <a:lstStyle/>
          <a:p>
            <a:fld id="{127DFE2F-7F9B-4582-8B3C-E7569794FA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14:cpLocks xmlns:a14="http://schemas.microsoft.com/office/drawing/2010/main"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14:cpLocks xmlns:a14="http://schemas.microsoft.com/office/drawing/2010/main"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FC811E49-88C7-41F2-AAB1-C616780F03A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fld id="{6E27147C-5E7C-44A2-B4DC-4D3EC91ABD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14:cpLocks xmlns:a14="http://schemas.microsoft.com/office/drawing/2010/main"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FC811E49-88C7-41F2-AAB1-C616780F03A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fld id="{6E27147C-5E7C-44A2-B4DC-4D3EC91ABD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14:cpLocks xmlns:a14="http://schemas.microsoft.com/office/drawing/2010/main"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14:cpLocks xmlns:a14="http://schemas.microsoft.com/office/drawing/2010/main"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FC811E49-88C7-41F2-AAB1-C616780F03A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fld id="{6E27147C-5E7C-44A2-B4DC-4D3EC91ABD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14:cpLocks xmlns:a14="http://schemas.microsoft.com/office/drawing/2010/main"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FC811E49-88C7-41F2-AAB1-C616780F03A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fld id="{6E27147C-5E7C-44A2-B4DC-4D3EC91ABD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14:cpLocks xmlns:a14="http://schemas.microsoft.com/office/drawing/2010/main"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FC811E49-88C7-41F2-AAB1-C616780F03A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fld id="{6E27147C-5E7C-44A2-B4DC-4D3EC91ABD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14:cpLocks xmlns:a14="http://schemas.microsoft.com/office/drawing/2010/main"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14:cpLocks xmlns:a14="http://schemas.microsoft.com/office/drawing/2010/main"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FC811E49-88C7-41F2-AAB1-C616780F03A4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fld id="{6E27147C-5E7C-44A2-B4DC-4D3EC91ABD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14:cpLocks xmlns:a14="http://schemas.microsoft.com/office/drawing/2010/main"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14:cpLocks xmlns:a14="http://schemas.microsoft.com/office/drawing/2010/main"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14:cpLocks xmlns:a14="http://schemas.microsoft.com/office/drawing/2010/main"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14:cpLocks xmlns:a14="http://schemas.microsoft.com/office/drawing/2010/main"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FC811E49-88C7-41F2-AAB1-C616780F03A4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fld id="{6E27147C-5E7C-44A2-B4DC-4D3EC91ABD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FC811E49-88C7-41F2-AAB1-C616780F03A4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fld id="{6E27147C-5E7C-44A2-B4DC-4D3EC91ABD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FC811E49-88C7-41F2-AAB1-C616780F03A4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fld id="{6E27147C-5E7C-44A2-B4DC-4D3EC91ABD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14:cpLocks xmlns:a14="http://schemas.microsoft.com/office/drawing/2010/main"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14:cpLocks xmlns:a14="http://schemas.microsoft.com/office/drawing/2010/main"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FC811E49-88C7-41F2-AAB1-C616780F03A4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fld id="{6E27147C-5E7C-44A2-B4DC-4D3EC91ABD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14:cpLocks xmlns:a14="http://schemas.microsoft.com/office/drawing/2010/main"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14:cpLocks xmlns:a14="http://schemas.microsoft.com/office/drawing/2010/main"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FC811E49-88C7-41F2-AAB1-C616780F03A4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fld id="{6E27147C-5E7C-44A2-B4DC-4D3EC91ABD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14:cpLocks xmlns:a14="http://schemas.microsoft.com/office/drawing/2010/main"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14:cpLocks xmlns:a14="http://schemas.microsoft.com/office/drawing/2010/main"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11E49-88C7-41F2-AAB1-C616780F03A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14:cpLocks xmlns:a14="http://schemas.microsoft.com/office/drawing/2010/main"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14:cpLocks xmlns:a14="http://schemas.microsoft.com/office/drawing/2010/main"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7147C-5E7C-44A2-B4DC-4D3EC91ABDD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.xml"/><Relationship Id="rId2" Type="http://schemas.openxmlformats.org/officeDocument/2006/relationships/image" Target="../media/image8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jpeg"/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4.xml"/><Relationship Id="rId2" Type="http://schemas.openxmlformats.org/officeDocument/2006/relationships/image" Target="../media/image13.png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jpeg"/><Relationship Id="rId1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.jpeg"/><Relationship Id="rId3" Type="http://schemas.openxmlformats.org/officeDocument/2006/relationships/image" Target="../media/image17.jpeg"/><Relationship Id="rId2" Type="http://schemas.microsoft.com/office/2007/relationships/hdphoto" Target="../media/image1.tiff"/><Relationship Id="rId1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14:cpLocks xmlns:a14="http://schemas.microsoft.com/office/drawing/2010/main" noGrp="1"/>
          </p:cNvSpPr>
          <p:nvPr>
            <p:ph type="ctrTitle"/>
          </p:nvPr>
        </p:nvSpPr>
        <p:spPr>
          <a:xfrm>
            <a:off x="7006970" y="1783959"/>
            <a:ext cx="5145983" cy="2889114"/>
          </a:xfrm>
        </p:spPr>
        <p:txBody>
          <a:bodyPr anchor="b">
            <a:normAutofit/>
          </a:bodyPr>
          <a:lstStyle/>
          <a:p>
            <a:pPr algn="l"/>
            <a:r>
              <a:rPr lang="zh-CN" altLang="en-US" sz="2400" dirty="0">
                <a:solidFill>
                  <a:schemeClr val="accent4">
                    <a:lumMod val="75000"/>
                  </a:schemeClr>
                </a:solidFill>
              </a:rPr>
              <a:t>时政述评</a:t>
            </a:r>
            <a:br>
              <a:rPr lang="en-US" altLang="zh-CN" sz="2400" dirty="0"/>
            </a:br>
            <a:br>
              <a:rPr lang="en-US" altLang="zh-CN" sz="2400" dirty="0"/>
            </a:br>
            <a:r>
              <a:rPr lang="zh-CN" altLang="en-US" sz="5400" dirty="0"/>
              <a:t>互联网</a:t>
            </a:r>
            <a:r>
              <a:rPr lang="zh-CN" altLang="en-US" sz="6600" dirty="0">
                <a:solidFill>
                  <a:srgbClr val="FF0000"/>
                </a:solidFill>
              </a:rPr>
              <a:t>裁员</a:t>
            </a:r>
            <a:r>
              <a:rPr lang="zh-CN" altLang="en-US" sz="5400" dirty="0"/>
              <a:t>潮</a:t>
            </a:r>
            <a:endParaRPr lang="en-US" sz="5400" dirty="0"/>
          </a:p>
        </p:txBody>
      </p:sp>
      <p:sp>
        <p:nvSpPr>
          <p:cNvPr id="3" name="Subtitle 2"/>
          <p:cNvSpPr>
            <a14:cpLocks xmlns:a14="http://schemas.microsoft.com/office/drawing/2010/main" noGrp="1"/>
          </p:cNvSpPr>
          <p:nvPr>
            <p:ph type="subTitle" idx="1"/>
          </p:nvPr>
        </p:nvSpPr>
        <p:spPr>
          <a:xfrm>
            <a:off x="7028496" y="5100215"/>
            <a:ext cx="4087305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zh-CN" altLang="en-US" sz="2800" dirty="0"/>
              <a:t>何梓豪、</a:t>
            </a:r>
            <a:r>
              <a:rPr lang="en-US" altLang="zh-CN" sz="2800" dirty="0"/>
              <a:t>吴承坤</a:t>
            </a:r>
            <a:endParaRPr lang="en-US" altLang="zh-CN" sz="2800" dirty="0"/>
          </a:p>
          <a:p>
            <a:pPr algn="l"/>
            <a:r>
              <a:rPr lang="en-US" altLang="zh-CN" sz="2800" dirty="0"/>
              <a:t>2022-11</a:t>
            </a:r>
            <a:endParaRPr lang="en-US" altLang="zh-CN" sz="2800" dirty="0"/>
          </a:p>
          <a:p>
            <a:pPr algn="l"/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1026" name="Picture 2" descr="See the source image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81" r="13708" b="-1"/>
          <a:stretch>
            <a:fillRect/>
          </a:stretch>
        </p:blipFill>
        <p:spPr bwMode="auto">
          <a:xfrm>
            <a:off x="-21525" y="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3271550" y="141577"/>
            <a:ext cx="10515600" cy="852363"/>
          </a:xfrm>
        </p:spPr>
        <p:txBody>
          <a:bodyPr/>
          <a:lstStyle/>
          <a:p>
            <a:r>
              <a:rPr lang="en-US" altLang="zh-CN" dirty="0"/>
              <a:t>2022</a:t>
            </a:r>
            <a:r>
              <a:rPr lang="zh-CN" altLang="en-US" dirty="0"/>
              <a:t>互联网企业裁员潮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636637" y="2543031"/>
            <a:ext cx="3233038" cy="3741557"/>
            <a:chOff x="1405483" y="2323167"/>
            <a:chExt cx="4108541" cy="4152339"/>
          </a:xfrm>
        </p:grpSpPr>
        <p:pic>
          <p:nvPicPr>
            <p:cNvPr id="10" name="图片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415757" y="2323167"/>
              <a:ext cx="3980606" cy="3727027"/>
            </a:xfrm>
            <a:prstGeom prst="rect">
              <a:avLst/>
            </a:prstGeom>
          </p:spPr>
        </p:pic>
        <p:pic>
          <p:nvPicPr>
            <p:cNvPr id="11" name="图片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05483" y="5954971"/>
              <a:ext cx="4108541" cy="520535"/>
            </a:xfrm>
            <a:prstGeom prst="rect">
              <a:avLst/>
            </a:prstGeom>
          </p:spPr>
        </p:pic>
      </p:grpSp>
      <p:pic>
        <p:nvPicPr>
          <p:cNvPr id="12" name="图片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688066" y="3388465"/>
            <a:ext cx="3386558" cy="332795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b="17882"/>
          <a:stretch>
            <a:fillRect/>
          </a:stretch>
        </p:blipFill>
        <p:spPr>
          <a:xfrm>
            <a:off x="4601079" y="2527563"/>
            <a:ext cx="2518457" cy="3451896"/>
          </a:xfrm>
          <a:prstGeom prst="rect">
            <a:avLst/>
          </a:prstGeom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53" r="54317"/>
          <a:stretch>
            <a:fillRect/>
          </a:stretch>
        </p:blipFill>
        <p:spPr bwMode="auto">
          <a:xfrm>
            <a:off x="924517" y="3553529"/>
            <a:ext cx="1693178" cy="1144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/>
          <p:cNvSpPr txBox="1"/>
          <p:nvPr/>
        </p:nvSpPr>
        <p:spPr>
          <a:xfrm>
            <a:off x="791967" y="1581093"/>
            <a:ext cx="2711522" cy="6067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dirty="0"/>
              <a:t>社会影响巨大</a:t>
            </a:r>
            <a:endParaRPr lang="en-US" altLang="zh-CN" dirty="0"/>
          </a:p>
        </p:txBody>
      </p:sp>
      <p:sp>
        <p:nvSpPr>
          <p:cNvPr id="5" name="Content Placeholder 2"/>
          <p:cNvSpPr txBox="1"/>
          <p:nvPr/>
        </p:nvSpPr>
        <p:spPr>
          <a:xfrm>
            <a:off x="4513371" y="1573115"/>
            <a:ext cx="2711522" cy="6067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dirty="0"/>
              <a:t>各大互联网企业</a:t>
            </a:r>
            <a:endParaRPr lang="en-US" altLang="zh-CN" dirty="0"/>
          </a:p>
        </p:txBody>
      </p:sp>
      <p:sp>
        <p:nvSpPr>
          <p:cNvPr id="6" name="Content Placeholder 2"/>
          <p:cNvSpPr txBox="1"/>
          <p:nvPr/>
        </p:nvSpPr>
        <p:spPr>
          <a:xfrm>
            <a:off x="8688066" y="1511824"/>
            <a:ext cx="2711522" cy="6067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dirty="0"/>
              <a:t>波及各职能部门</a:t>
            </a:r>
            <a:endParaRPr lang="en-US" altLang="zh-CN" dirty="0"/>
          </a:p>
        </p:txBody>
      </p:sp>
      <p:sp>
        <p:nvSpPr>
          <p:cNvPr id="13" name="TextBox 12"/>
          <p:cNvSpPr txBox="1"/>
          <p:nvPr/>
        </p:nvSpPr>
        <p:spPr>
          <a:xfrm>
            <a:off x="455917" y="2630199"/>
            <a:ext cx="362806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dirty="0"/>
              <a:t>2022</a:t>
            </a:r>
            <a:r>
              <a:rPr lang="zh-CN" altLang="en-US" dirty="0"/>
              <a:t>上半年，近</a:t>
            </a:r>
            <a:r>
              <a:rPr lang="en-US" altLang="zh-CN" dirty="0"/>
              <a:t>10+</a:t>
            </a:r>
            <a:r>
              <a:rPr lang="zh-CN" altLang="en-US" dirty="0"/>
              <a:t>万岗位消失</a:t>
            </a:r>
            <a:endParaRPr lang="en-US" altLang="zh-CN" dirty="0"/>
          </a:p>
          <a:p>
            <a:pPr marL="285750" indent="-285750">
              <a:buFont typeface="Arial" charset="0"/>
              <a:buChar char="•"/>
            </a:pPr>
            <a:r>
              <a:rPr lang="zh-CN" altLang="en-US" dirty="0"/>
              <a:t>主流媒体及网络持续关切</a:t>
            </a:r>
            <a:endParaRPr lang="en-US" altLang="zh-CN" dirty="0"/>
          </a:p>
          <a:p>
            <a:pPr marL="285750" indent="-285750">
              <a:buFont typeface="Arial" charset="0"/>
              <a:buChar char="•"/>
            </a:pPr>
            <a:endParaRPr lang="en-US" altLang="zh-CN" dirty="0"/>
          </a:p>
        </p:txBody>
      </p:sp>
      <p:pic>
        <p:nvPicPr>
          <p:cNvPr id="7" name="图片 6" descr="2022-11-09 下午9:44:49.25200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917" y="4900919"/>
            <a:ext cx="3052254" cy="1441752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14:cpLocks xmlns:a14="http://schemas.microsoft.com/office/drawing/2010/main"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</a:rPr>
              <a:t>一、</a:t>
            </a:r>
            <a:r>
              <a:rPr lang="en-US" altLang="zh-CN">
                <a:solidFill>
                  <a:schemeClr val="tx1"/>
                </a:solidFill>
              </a:rPr>
              <a:t>政策</a:t>
            </a:r>
            <a:r>
              <a:rPr lang="zh-CN" altLang="en-US">
                <a:solidFill>
                  <a:schemeClr val="tx1"/>
                </a:solidFill>
              </a:rPr>
              <a:t>的</a:t>
            </a:r>
            <a:r>
              <a:rPr lang="en-US" altLang="zh-CN">
                <a:solidFill>
                  <a:schemeClr val="tx1"/>
                </a:solidFill>
              </a:rPr>
              <a:t>影响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7527" y="1468755"/>
            <a:ext cx="10954870" cy="12865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algn="l">
              <a:lnSpc>
                <a:spcPct val="100000"/>
              </a:lnSpc>
              <a:buNone/>
            </a:pPr>
            <a:r>
              <a:rPr lang="zh-CN" altLang="en-US" sz="2400" dirty="0">
                <a:latin typeface="Calibri" charset="0"/>
                <a:ea typeface="宋体" charset="-122"/>
              </a:rPr>
              <a:t>假如</a:t>
            </a:r>
            <a:r>
              <a:rPr lang="en-US" altLang="zh-CN" sz="2400" dirty="0">
                <a:latin typeface="Calibri" charset="0"/>
                <a:ea typeface="宋体" charset="-122"/>
              </a:rPr>
              <a:t>你</a:t>
            </a:r>
            <a:r>
              <a:rPr lang="zh-CN" altLang="en-US" sz="2400" dirty="0">
                <a:latin typeface="Calibri" charset="0"/>
                <a:ea typeface="宋体" charset="-122"/>
              </a:rPr>
              <a:t>有</a:t>
            </a:r>
            <a:r>
              <a:rPr lang="en-US" altLang="zh-CN" sz="2400" dirty="0" err="1">
                <a:latin typeface="Calibri" charset="0"/>
                <a:ea typeface="宋体" charset="-122"/>
              </a:rPr>
              <a:t>一家大型企业</a:t>
            </a:r>
            <a:r>
              <a:rPr lang="zh-CN" altLang="en-US" sz="2400" dirty="0">
                <a:latin typeface="Calibri" charset="0"/>
                <a:ea typeface="宋体" charset="-122"/>
              </a:rPr>
              <a:t>。</a:t>
            </a:r>
            <a:r>
              <a:rPr lang="en-US" altLang="zh-CN" sz="2400" dirty="0" err="1">
                <a:latin typeface="Calibri" charset="0"/>
                <a:ea typeface="宋体" charset="-122"/>
              </a:rPr>
              <a:t>本来</a:t>
            </a:r>
            <a:r>
              <a:rPr lang="zh-CN" altLang="en-US" sz="2400" dirty="0">
                <a:latin typeface="Calibri" charset="0"/>
                <a:ea typeface="宋体" charset="-122"/>
              </a:rPr>
              <a:t>你的企业</a:t>
            </a:r>
            <a:r>
              <a:rPr lang="en-US" altLang="zh-CN" sz="2400" dirty="0" err="1">
                <a:latin typeface="Calibri" charset="0"/>
                <a:ea typeface="宋体" charset="-122"/>
              </a:rPr>
              <a:t>占据垄断地位</a:t>
            </a:r>
            <a:r>
              <a:rPr lang="zh-CN" altLang="en-US" sz="2400" dirty="0">
                <a:latin typeface="Calibri" charset="0"/>
                <a:ea typeface="宋体" charset="-122"/>
              </a:rPr>
              <a:t>，</a:t>
            </a:r>
            <a:r>
              <a:rPr lang="en-US" altLang="zh-CN" sz="2400" dirty="0" err="1">
                <a:latin typeface="Calibri" charset="0"/>
                <a:ea typeface="宋体" charset="-122"/>
              </a:rPr>
              <a:t>可是最近出台了反垄断政策</a:t>
            </a:r>
            <a:r>
              <a:rPr lang="zh-CN" altLang="en-US" sz="2400" dirty="0">
                <a:latin typeface="Calibri" charset="0"/>
                <a:ea typeface="宋体" charset="-122"/>
              </a:rPr>
              <a:t>，</a:t>
            </a:r>
            <a:r>
              <a:rPr lang="en-US" altLang="zh-CN" sz="2400" dirty="0" err="1">
                <a:latin typeface="Calibri" charset="0"/>
                <a:ea typeface="宋体" charset="-122"/>
              </a:rPr>
              <a:t>导致你</a:t>
            </a:r>
            <a:r>
              <a:rPr lang="zh-CN" altLang="en-US" sz="2400" dirty="0">
                <a:latin typeface="Calibri" charset="0"/>
                <a:ea typeface="宋体" charset="-122"/>
              </a:rPr>
              <a:t>的企业</a:t>
            </a:r>
            <a:r>
              <a:rPr lang="en-US" altLang="zh-CN" sz="2400" dirty="0" err="1">
                <a:latin typeface="Calibri" charset="0"/>
                <a:ea typeface="宋体" charset="-122"/>
              </a:rPr>
              <a:t>无法</a:t>
            </a:r>
            <a:r>
              <a:rPr lang="zh-CN" altLang="en-US" sz="2400" dirty="0">
                <a:latin typeface="Calibri" charset="0"/>
                <a:ea typeface="宋体" charset="-122"/>
              </a:rPr>
              <a:t>进行</a:t>
            </a:r>
            <a:r>
              <a:rPr lang="en-US" altLang="zh-CN" sz="2400" dirty="0" err="1">
                <a:latin typeface="Calibri" charset="0"/>
                <a:ea typeface="宋体" charset="-122"/>
              </a:rPr>
              <a:t>垄断</a:t>
            </a:r>
            <a:r>
              <a:rPr lang="zh-CN" altLang="en-US" sz="2400" dirty="0">
                <a:latin typeface="Calibri" charset="0"/>
                <a:ea typeface="宋体" charset="-122"/>
              </a:rPr>
              <a:t>。</a:t>
            </a:r>
            <a:r>
              <a:rPr lang="en-US" altLang="zh-CN" sz="2400" dirty="0" err="1">
                <a:latin typeface="Calibri" charset="0"/>
                <a:ea typeface="宋体" charset="-122"/>
              </a:rPr>
              <a:t>此时</a:t>
            </a:r>
            <a:r>
              <a:rPr lang="zh-CN" altLang="en-US" sz="2400" dirty="0">
                <a:latin typeface="Calibri" charset="0"/>
                <a:ea typeface="宋体" charset="-122"/>
              </a:rPr>
              <a:t>，</a:t>
            </a:r>
            <a:r>
              <a:rPr lang="en-US" altLang="zh-CN" sz="2400" dirty="0">
                <a:latin typeface="Calibri" charset="0"/>
                <a:ea typeface="宋体" charset="-122"/>
              </a:rPr>
              <a:t>有</a:t>
            </a:r>
            <a:r>
              <a:rPr lang="zh-CN" altLang="en-US" sz="2400" dirty="0">
                <a:latin typeface="Calibri" charset="0"/>
                <a:ea typeface="宋体" charset="-122"/>
              </a:rPr>
              <a:t>几</a:t>
            </a:r>
            <a:r>
              <a:rPr lang="en-US" altLang="zh-CN" sz="2400" dirty="0">
                <a:latin typeface="Calibri" charset="0"/>
                <a:ea typeface="宋体" charset="-122"/>
              </a:rPr>
              <a:t>家</a:t>
            </a:r>
            <a:r>
              <a:rPr lang="zh-CN" altLang="en-US" sz="2400" dirty="0">
                <a:latin typeface="Calibri" charset="0"/>
                <a:ea typeface="宋体" charset="-122"/>
              </a:rPr>
              <a:t>中</a:t>
            </a:r>
            <a:r>
              <a:rPr lang="en-US" altLang="zh-CN" sz="2400" dirty="0" err="1">
                <a:latin typeface="Calibri" charset="0"/>
                <a:ea typeface="宋体" charset="-122"/>
              </a:rPr>
              <a:t>小型企业跟你</a:t>
            </a:r>
            <a:r>
              <a:rPr lang="zh-CN" altLang="en-US" sz="2400" dirty="0">
                <a:latin typeface="Calibri" charset="0"/>
                <a:ea typeface="宋体" charset="-122"/>
              </a:rPr>
              <a:t>的企业是</a:t>
            </a:r>
            <a:r>
              <a:rPr lang="en-US" altLang="zh-CN" sz="2400" dirty="0" err="1">
                <a:latin typeface="Calibri" charset="0"/>
                <a:ea typeface="宋体" charset="-122"/>
              </a:rPr>
              <a:t>PK关系</a:t>
            </a:r>
            <a:r>
              <a:rPr lang="zh-CN" altLang="en-US" sz="2400" dirty="0">
                <a:latin typeface="Calibri" charset="0"/>
                <a:ea typeface="宋体" charset="-122"/>
              </a:rPr>
              <a:t>，</a:t>
            </a:r>
            <a:r>
              <a:rPr lang="en-US" altLang="zh-CN" sz="2400" dirty="0" err="1">
                <a:latin typeface="Calibri" charset="0"/>
                <a:ea typeface="宋体" charset="-122"/>
              </a:rPr>
              <a:t>而且</a:t>
            </a:r>
            <a:r>
              <a:rPr lang="zh-CN" altLang="en-US" sz="2400" dirty="0">
                <a:latin typeface="Calibri" charset="0"/>
                <a:ea typeface="宋体" charset="-122"/>
              </a:rPr>
              <a:t>那些</a:t>
            </a:r>
            <a:r>
              <a:rPr lang="en-US" altLang="zh-CN" sz="2400" dirty="0" err="1">
                <a:latin typeface="Calibri" charset="0"/>
                <a:ea typeface="宋体" charset="-122"/>
              </a:rPr>
              <a:t>企业迅速崛起</a:t>
            </a:r>
            <a:r>
              <a:rPr lang="zh-CN" altLang="en-US" sz="2400" dirty="0">
                <a:latin typeface="Calibri" charset="0"/>
                <a:ea typeface="宋体" charset="-122"/>
              </a:rPr>
              <a:t>，</a:t>
            </a:r>
            <a:r>
              <a:rPr lang="en-US" altLang="zh-CN" sz="2400" dirty="0" err="1">
                <a:latin typeface="Calibri" charset="0"/>
                <a:ea typeface="宋体" charset="-122"/>
              </a:rPr>
              <a:t>抢占了市场份额</a:t>
            </a:r>
            <a:r>
              <a:rPr lang="zh-CN" altLang="en-US" sz="2400" dirty="0">
                <a:latin typeface="Calibri" charset="0"/>
                <a:ea typeface="宋体" charset="-122"/>
              </a:rPr>
              <a:t>。</a:t>
            </a:r>
            <a:r>
              <a:rPr lang="en-US" altLang="zh-CN" sz="2400" dirty="0">
                <a:latin typeface="Calibri" charset="0"/>
                <a:ea typeface="宋体" charset="-122"/>
              </a:rPr>
              <a:t>这</a:t>
            </a:r>
            <a:r>
              <a:rPr lang="zh-CN" altLang="en-US" sz="2400" dirty="0">
                <a:latin typeface="Calibri" charset="0"/>
                <a:ea typeface="宋体" charset="-122"/>
              </a:rPr>
              <a:t>些</a:t>
            </a:r>
            <a:r>
              <a:rPr lang="en-US" altLang="zh-CN" sz="2400" dirty="0" err="1">
                <a:latin typeface="Calibri" charset="0"/>
                <a:ea typeface="宋体" charset="-122"/>
              </a:rPr>
              <a:t>公司</a:t>
            </a:r>
            <a:r>
              <a:rPr lang="zh-CN" altLang="en-US" sz="2400" dirty="0">
                <a:latin typeface="Calibri" charset="0"/>
                <a:ea typeface="宋体" charset="-122"/>
              </a:rPr>
              <a:t>对</a:t>
            </a:r>
            <a:r>
              <a:rPr lang="en-US" altLang="zh-CN" sz="2400" dirty="0">
                <a:latin typeface="Calibri" charset="0"/>
                <a:ea typeface="宋体" charset="-122"/>
              </a:rPr>
              <a:t>你</a:t>
            </a:r>
            <a:r>
              <a:rPr lang="zh-CN" altLang="en-US" sz="2400" dirty="0">
                <a:latin typeface="Calibri" charset="0"/>
                <a:ea typeface="宋体" charset="-122"/>
              </a:rPr>
              <a:t>的企业有</a:t>
            </a:r>
            <a:r>
              <a:rPr lang="en-US" altLang="zh-CN" sz="2400" dirty="0" err="1">
                <a:latin typeface="Calibri" charset="0"/>
                <a:ea typeface="宋体" charset="-122"/>
              </a:rPr>
              <a:t>什么影响</a:t>
            </a:r>
            <a:r>
              <a:rPr lang="zh-CN" altLang="en-US" sz="2400" dirty="0">
                <a:latin typeface="Calibri" charset="0"/>
                <a:ea typeface="宋体" charset="-122"/>
              </a:rPr>
              <a:t>？</a:t>
            </a:r>
            <a:endParaRPr lang="zh-CN" altLang="en-US" sz="2400" dirty="0">
              <a:latin typeface="Calibri" charset="0"/>
              <a:ea typeface="宋体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05510" y="2755265"/>
            <a:ext cx="10419080" cy="6324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algn="l">
              <a:lnSpc>
                <a:spcPct val="100000"/>
              </a:lnSpc>
              <a:buNone/>
            </a:pPr>
            <a:r>
              <a:rPr lang="zh-CN" altLang="en-US" sz="4000" dirty="0">
                <a:solidFill>
                  <a:srgbClr val="FF0000"/>
                </a:solidFill>
                <a:latin typeface="Calibri" charset="0"/>
                <a:ea typeface="宋体" charset="-122"/>
              </a:rPr>
              <a:t>利润</a:t>
            </a:r>
            <a:r>
              <a:rPr lang="en-US" altLang="zh-CN" sz="4000" dirty="0" err="1">
                <a:solidFill>
                  <a:srgbClr val="FF0000"/>
                </a:solidFill>
                <a:latin typeface="Calibri" charset="0"/>
                <a:ea typeface="宋体" charset="-122"/>
              </a:rPr>
              <a:t>减少</a:t>
            </a:r>
            <a:r>
              <a:rPr lang="en-US" altLang="zh-CN" sz="4000" dirty="0">
                <a:solidFill>
                  <a:srgbClr val="FF0000"/>
                </a:solidFill>
                <a:latin typeface="Calibri" charset="0"/>
                <a:ea typeface="宋体" charset="-122"/>
              </a:rPr>
              <a:t>/</a:t>
            </a:r>
            <a:r>
              <a:rPr lang="en-US" altLang="zh-CN" sz="4000" dirty="0" err="1">
                <a:solidFill>
                  <a:srgbClr val="FF0000"/>
                </a:solidFill>
                <a:latin typeface="Calibri" charset="0"/>
                <a:ea typeface="宋体" charset="-122"/>
              </a:rPr>
              <a:t>收入减少</a:t>
            </a:r>
            <a:endParaRPr lang="en-US" altLang="zh-CN" sz="4000" dirty="0">
              <a:solidFill>
                <a:srgbClr val="FF0000"/>
              </a:solidFill>
              <a:latin typeface="Calibri" charset="0"/>
              <a:ea typeface="宋体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38200" y="3449320"/>
            <a:ext cx="6236335" cy="4616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algn="l">
              <a:lnSpc>
                <a:spcPct val="100000"/>
              </a:lnSpc>
              <a:buNone/>
            </a:pPr>
            <a:r>
              <a:rPr lang="zh-CN" altLang="en-US" sz="2400" dirty="0">
                <a:latin typeface="Calibri" charset="0"/>
                <a:ea typeface="宋体" charset="-122"/>
              </a:rPr>
              <a:t>利润</a:t>
            </a:r>
            <a:r>
              <a:rPr lang="en-US" altLang="zh-CN" sz="2400" dirty="0" err="1">
                <a:latin typeface="Calibri" charset="0"/>
                <a:ea typeface="宋体" charset="-122"/>
              </a:rPr>
              <a:t>减少了</a:t>
            </a:r>
            <a:r>
              <a:rPr lang="zh-CN" altLang="en-US" sz="2400" dirty="0">
                <a:latin typeface="Calibri" charset="0"/>
                <a:ea typeface="宋体" charset="-122"/>
              </a:rPr>
              <a:t>，</a:t>
            </a:r>
            <a:r>
              <a:rPr lang="en-US" altLang="zh-CN" sz="2400" dirty="0" err="1">
                <a:latin typeface="Calibri" charset="0"/>
                <a:ea typeface="宋体" charset="-122"/>
              </a:rPr>
              <a:t>没有钱</a:t>
            </a:r>
            <a:r>
              <a:rPr lang="zh-CN" altLang="en-US" sz="2400" dirty="0">
                <a:latin typeface="Calibri" charset="0"/>
                <a:ea typeface="宋体" charset="-122"/>
              </a:rPr>
              <a:t>给</a:t>
            </a:r>
            <a:r>
              <a:rPr lang="en-US" altLang="zh-CN" sz="2400" dirty="0" err="1">
                <a:latin typeface="Calibri" charset="0"/>
                <a:ea typeface="宋体" charset="-122"/>
              </a:rPr>
              <a:t>员工发工资</a:t>
            </a:r>
            <a:r>
              <a:rPr lang="zh-CN" altLang="en-US" sz="2400" dirty="0">
                <a:latin typeface="Calibri" charset="0"/>
                <a:ea typeface="宋体" charset="-122"/>
              </a:rPr>
              <a:t>，</a:t>
            </a:r>
            <a:r>
              <a:rPr lang="en-US" altLang="zh-CN" sz="2400" dirty="0" err="1">
                <a:latin typeface="Calibri" charset="0"/>
                <a:ea typeface="宋体" charset="-122"/>
              </a:rPr>
              <a:t>怎么办</a:t>
            </a:r>
            <a:r>
              <a:rPr lang="zh-CN" altLang="en-US" sz="2400" dirty="0">
                <a:latin typeface="Calibri" charset="0"/>
                <a:ea typeface="宋体" charset="-122"/>
              </a:rPr>
              <a:t>？</a:t>
            </a:r>
            <a:endParaRPr lang="zh-CN" altLang="en-US" sz="2400" dirty="0">
              <a:latin typeface="Calibri" charset="0"/>
              <a:ea typeface="宋体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12495" y="4149725"/>
            <a:ext cx="10518775" cy="1225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algn="l">
              <a:lnSpc>
                <a:spcPct val="100000"/>
              </a:lnSpc>
              <a:buNone/>
            </a:pPr>
            <a:r>
              <a:rPr lang="zh-CN" altLang="en-US" sz="8000" b="1" dirty="0">
                <a:solidFill>
                  <a:srgbClr val="FF0000"/>
                </a:solidFill>
                <a:latin typeface="Calibri" charset="0"/>
                <a:ea typeface="宋体" charset="-122"/>
              </a:rPr>
              <a:t>裁！员！</a:t>
            </a:r>
            <a:endParaRPr lang="zh-CN" altLang="en-US" sz="8000" b="1" dirty="0">
              <a:solidFill>
                <a:srgbClr val="FF0000"/>
              </a:solidFill>
              <a:latin typeface="Calibri" charset="0"/>
              <a:ea typeface="宋体" charset="-122"/>
            </a:endParaRPr>
          </a:p>
        </p:txBody>
      </p:sp>
      <p:pic>
        <p:nvPicPr>
          <p:cNvPr id="3" name="图片 2" descr="2022-11-09 下午9:42:37.7230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5295" y="4639310"/>
            <a:ext cx="5353685" cy="22250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base"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base"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base">
                                        <p:cTn id="2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7" grpId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838200" y="324169"/>
            <a:ext cx="10515600" cy="1344323"/>
          </a:xfrm>
        </p:spPr>
        <p:txBody>
          <a:bodyPr/>
          <a:lstStyle/>
          <a:p>
            <a:r>
              <a:rPr lang="zh-CN" altLang="en-US" dirty="0"/>
              <a:t>一、政策的影响</a:t>
            </a:r>
            <a:endParaRPr lang="zh-CN" altLang="en-US" dirty="0"/>
          </a:p>
        </p:txBody>
      </p:sp>
      <p:sp>
        <p:nvSpPr>
          <p:cNvPr id="3" name="内容占位符 2"/>
          <p:cNvSpPr>
            <a14:cpLocks xmlns:a14="http://schemas.microsoft.com/office/drawing/2010/main" noGrp="1"/>
          </p:cNvSpPr>
          <p:nvPr>
            <p:ph idx="1"/>
          </p:nvPr>
        </p:nvSpPr>
        <p:spPr>
          <a:xfrm>
            <a:off x="838200" y="1560582"/>
            <a:ext cx="4714875" cy="435444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222222"/>
                </a:solidFill>
                <a:latin typeface="Arial" charset="0"/>
              </a:rPr>
              <a:t>       </a:t>
            </a:r>
            <a:r>
              <a:rPr lang="zh-CN" altLang="zh-CN" sz="2400" dirty="0">
                <a:solidFill>
                  <a:srgbClr val="222222"/>
                </a:solidFill>
                <a:latin typeface="Arial" charset="0"/>
              </a:rPr>
              <a:t>互联网大厂在互联网领域均处于垄断地位</a:t>
            </a:r>
            <a:r>
              <a:rPr lang="zh-CN" altLang="en-US" sz="2400" dirty="0">
                <a:solidFill>
                  <a:srgbClr val="222222"/>
                </a:solidFill>
                <a:latin typeface="Arial" charset="0"/>
              </a:rPr>
              <a:t>，这</a:t>
            </a:r>
            <a:r>
              <a:rPr lang="zh-CN" altLang="zh-CN" sz="2400" dirty="0">
                <a:solidFill>
                  <a:srgbClr val="222222"/>
                </a:solidFill>
                <a:latin typeface="Arial" charset="0"/>
              </a:rPr>
              <a:t>使得</a:t>
            </a:r>
            <a:r>
              <a:rPr lang="zh-CN" altLang="en-US" sz="2400" dirty="0">
                <a:solidFill>
                  <a:srgbClr val="222222"/>
                </a:solidFill>
                <a:latin typeface="Arial" charset="0"/>
              </a:rPr>
              <a:t>大厂</a:t>
            </a:r>
            <a:r>
              <a:rPr lang="zh-CN" altLang="zh-CN" sz="2400" dirty="0">
                <a:solidFill>
                  <a:srgbClr val="222222"/>
                </a:solidFill>
                <a:latin typeface="Arial" charset="0"/>
              </a:rPr>
              <a:t>们获得了高额的利润回报。</a:t>
            </a:r>
            <a:r>
              <a:rPr lang="zh-CN" altLang="en-US" sz="2400" dirty="0">
                <a:solidFill>
                  <a:srgbClr val="222222"/>
                </a:solidFill>
                <a:latin typeface="Arial" charset="0"/>
              </a:rPr>
              <a:t>但最近由于</a:t>
            </a:r>
            <a:r>
              <a:rPr lang="zh-CN" altLang="zh-CN" sz="2400" dirty="0">
                <a:solidFill>
                  <a:srgbClr val="222222"/>
                </a:solidFill>
                <a:latin typeface="Arial" charset="0"/>
              </a:rPr>
              <a:t>国家</a:t>
            </a:r>
            <a:r>
              <a:rPr lang="zh-CN" altLang="en-US" sz="2400" dirty="0">
                <a:solidFill>
                  <a:srgbClr val="222222"/>
                </a:solidFill>
                <a:latin typeface="Arial" charset="0"/>
              </a:rPr>
              <a:t>的反垄断政策的</a:t>
            </a:r>
            <a:r>
              <a:rPr lang="zh-CN" altLang="zh-CN" sz="2400" dirty="0">
                <a:solidFill>
                  <a:srgbClr val="222222"/>
                </a:solidFill>
                <a:latin typeface="Arial" charset="0"/>
              </a:rPr>
              <a:t>大力打击，中小型公司迅速崛起</a:t>
            </a:r>
            <a:r>
              <a:rPr lang="zh-CN" altLang="en-US" sz="2400" dirty="0">
                <a:solidFill>
                  <a:srgbClr val="222222"/>
                </a:solidFill>
                <a:latin typeface="Arial" charset="0"/>
              </a:rPr>
              <a:t>，而</a:t>
            </a:r>
            <a:r>
              <a:rPr lang="zh-CN" altLang="zh-CN" sz="2400" dirty="0">
                <a:solidFill>
                  <a:srgbClr val="222222"/>
                </a:solidFill>
                <a:latin typeface="Arial" charset="0"/>
              </a:rPr>
              <a:t>市场没有快速扩大，</a:t>
            </a:r>
            <a:r>
              <a:rPr lang="zh-CN" altLang="en-US" sz="2400" dirty="0">
                <a:solidFill>
                  <a:srgbClr val="222222"/>
                </a:solidFill>
                <a:latin typeface="Arial" charset="0"/>
              </a:rPr>
              <a:t>大厂</a:t>
            </a:r>
            <a:r>
              <a:rPr lang="zh-CN" altLang="zh-CN" sz="2400" dirty="0">
                <a:solidFill>
                  <a:srgbClr val="222222"/>
                </a:solidFill>
                <a:latin typeface="Arial" charset="0"/>
              </a:rPr>
              <a:t>得到的</a:t>
            </a:r>
            <a:r>
              <a:rPr lang="zh-CN" altLang="en-US" sz="2400" dirty="0">
                <a:solidFill>
                  <a:srgbClr val="222222"/>
                </a:solidFill>
                <a:latin typeface="Arial" charset="0"/>
              </a:rPr>
              <a:t>利润</a:t>
            </a:r>
            <a:r>
              <a:rPr lang="zh-CN" altLang="zh-CN" sz="2400" dirty="0">
                <a:solidFill>
                  <a:srgbClr val="222222"/>
                </a:solidFill>
                <a:latin typeface="Arial" charset="0"/>
              </a:rPr>
              <a:t>少了</a:t>
            </a:r>
            <a:r>
              <a:rPr lang="zh-CN" altLang="en-US" sz="2400" dirty="0">
                <a:solidFill>
                  <a:srgbClr val="222222"/>
                </a:solidFill>
                <a:latin typeface="Arial" charset="0"/>
              </a:rPr>
              <a:t>，只能通过</a:t>
            </a:r>
            <a:r>
              <a:rPr lang="zh-CN" altLang="zh-CN" sz="2400" dirty="0">
                <a:solidFill>
                  <a:srgbClr val="222222"/>
                </a:solidFill>
                <a:latin typeface="Arial" charset="0"/>
              </a:rPr>
              <a:t>裁撤掉</a:t>
            </a:r>
            <a:r>
              <a:rPr lang="zh-CN" altLang="en-US" sz="2400" dirty="0">
                <a:solidFill>
                  <a:srgbClr val="222222"/>
                </a:solidFill>
                <a:latin typeface="Arial" charset="0"/>
              </a:rPr>
              <a:t>一些获利较少的</a:t>
            </a:r>
            <a:r>
              <a:rPr lang="zh-CN" altLang="zh-CN" sz="2400" dirty="0">
                <a:solidFill>
                  <a:srgbClr val="222222"/>
                </a:solidFill>
                <a:latin typeface="Arial" charset="0"/>
              </a:rPr>
              <a:t>部门来减少成本。</a:t>
            </a:r>
            <a:r>
              <a:rPr lang="zh-CN" altLang="en-US" sz="2400" dirty="0">
                <a:solidFill>
                  <a:srgbClr val="222222"/>
                </a:solidFill>
                <a:latin typeface="Arial" charset="0"/>
              </a:rPr>
              <a:t>另外，其它政策也会对部分互联网行业产生较大影响。</a:t>
            </a:r>
            <a:endParaRPr lang="zh-CN" altLang="zh-CN" sz="2400" dirty="0">
              <a:solidFill>
                <a:srgbClr val="222222"/>
              </a:solidFill>
              <a:latin typeface="Arial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0" y="324169"/>
            <a:ext cx="2312479" cy="154040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 flipV="1">
            <a:off x="7953374" y="1752917"/>
            <a:ext cx="445579" cy="102131"/>
          </a:xfrm>
          <a:prstGeom prst="rect">
            <a:avLst/>
          </a:prstGeom>
          <a:solidFill>
            <a:srgbClr val="444444"/>
          </a:solidFill>
          <a:ln>
            <a:solidFill>
              <a:srgbClr val="44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itchFamily="2" charset="-122"/>
              <a:ea typeface="等线" pitchFamily="2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6" y="2755127"/>
            <a:ext cx="5288689" cy="873167"/>
          </a:xfrm>
          <a:prstGeom prst="rect">
            <a:avLst/>
          </a:prstGeom>
        </p:spPr>
      </p:pic>
      <p:grpSp>
        <p:nvGrpSpPr>
          <p:cNvPr id="4" name="Group 10"/>
          <p:cNvGrpSpPr/>
          <p:nvPr/>
        </p:nvGrpSpPr>
        <p:grpSpPr>
          <a:xfrm>
            <a:off x="6004534" y="3737803"/>
            <a:ext cx="3318760" cy="2303260"/>
            <a:chOff x="148977" y="4656908"/>
            <a:chExt cx="3724379" cy="2303260"/>
          </a:xfrm>
        </p:grpSpPr>
        <p:pic>
          <p:nvPicPr>
            <p:cNvPr id="7" name="Picture 6" descr="See the source imag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097" y="4933907"/>
              <a:ext cx="3579259" cy="20262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8"/>
            <p:cNvSpPr txBox="1"/>
            <p:nvPr/>
          </p:nvSpPr>
          <p:spPr>
            <a:xfrm>
              <a:off x="148977" y="4656908"/>
              <a:ext cx="359089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200" dirty="0">
                  <a:solidFill>
                    <a:srgbClr val="222222"/>
                  </a:solidFill>
                  <a:latin typeface="Microsoft Yahei" pitchFamily="34" charset="-122"/>
                  <a:ea typeface="Microsoft Yahei" pitchFamily="34" charset="-122"/>
                </a:rPr>
                <a:t>“双减”落地资本退场 教培产业出路何在</a:t>
              </a:r>
              <a:endParaRPr lang="zh-CN" altLang="en-US" sz="1200" dirty="0">
                <a:solidFill>
                  <a:srgbClr val="222222"/>
                </a:solidFill>
                <a:latin typeface="Microsoft Yahei" pitchFamily="34" charset="-122"/>
                <a:ea typeface="Microsoft Yahei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6343650" y="2755858"/>
            <a:ext cx="1504950" cy="2349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Group 9"/>
          <p:cNvGrpSpPr/>
          <p:nvPr/>
        </p:nvGrpSpPr>
        <p:grpSpPr>
          <a:xfrm>
            <a:off x="8575043" y="224117"/>
            <a:ext cx="3381620" cy="2035533"/>
            <a:chOff x="208621" y="2163924"/>
            <a:chExt cx="3579259" cy="2137635"/>
          </a:xfrm>
        </p:grpSpPr>
        <p:pic>
          <p:nvPicPr>
            <p:cNvPr id="15" name="Picture 8" descr="See the source imag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097" y="2163924"/>
              <a:ext cx="3408305" cy="16040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6"/>
            <p:cNvSpPr txBox="1"/>
            <p:nvPr/>
          </p:nvSpPr>
          <p:spPr>
            <a:xfrm>
              <a:off x="208621" y="3839894"/>
              <a:ext cx="357925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200" dirty="0">
                  <a:solidFill>
                    <a:srgbClr val="222222"/>
                  </a:solidFill>
                  <a:effectLst/>
                  <a:latin typeface="Microsoft Yahei" pitchFamily="34" charset="-122"/>
                  <a:ea typeface="Microsoft Yahei" pitchFamily="34" charset="-122"/>
                </a:rPr>
                <a:t>反垄断再出手！阿里、腾讯、美团、滴滴全都被罚 </a:t>
              </a:r>
              <a:r>
                <a:rPr lang="en-US" altLang="zh-CN" sz="1200" dirty="0">
                  <a:solidFill>
                    <a:srgbClr val="222222"/>
                  </a:solidFill>
                  <a:effectLst/>
                  <a:latin typeface="Microsoft Yahei" pitchFamily="34" charset="-122"/>
                  <a:ea typeface="Microsoft Yahei" pitchFamily="34" charset="-122"/>
                </a:rPr>
                <a:t>22</a:t>
              </a:r>
              <a:r>
                <a:rPr lang="zh-CN" altLang="en-US" sz="1200" dirty="0">
                  <a:solidFill>
                    <a:srgbClr val="222222"/>
                  </a:solidFill>
                  <a:effectLst/>
                  <a:latin typeface="Microsoft Yahei" pitchFamily="34" charset="-122"/>
                  <a:ea typeface="Microsoft Yahei" pitchFamily="34" charset="-122"/>
                </a:rPr>
                <a:t>宗大案遭顶格处罚</a:t>
              </a:r>
              <a:endParaRPr lang="zh-CN" altLang="en-US" sz="1200" dirty="0">
                <a:solidFill>
                  <a:srgbClr val="222222"/>
                </a:solidFill>
                <a:effectLst/>
                <a:latin typeface="Microsoft Yahei" pitchFamily="34" charset="-122"/>
                <a:ea typeface="Microsoft Yahei" pitchFamily="34" charset="-122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6203576" y="2259650"/>
            <a:ext cx="5514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在政策强监管下，方向不同的互联网企业都受到制裁</a:t>
            </a:r>
            <a:endParaRPr lang="zh-CN" altLang="en-US" dirty="0"/>
          </a:p>
        </p:txBody>
      </p:sp>
    </p:spTree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14:cpLocks xmlns:a14="http://schemas.microsoft.com/office/drawing/2010/main"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二、</a:t>
            </a:r>
            <a:r>
              <a:rPr lang="en-US" altLang="zh-CN" dirty="0" err="1">
                <a:solidFill>
                  <a:schemeClr val="tx1"/>
                </a:solidFill>
              </a:rPr>
              <a:t>行业趋势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8200" y="1591945"/>
            <a:ext cx="10950575" cy="5473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algn="l">
              <a:lnSpc>
                <a:spcPct val="100000"/>
              </a:lnSpc>
              <a:buNone/>
            </a:pPr>
            <a:r>
              <a:rPr lang="zh-CN" altLang="en-US" sz="2800" dirty="0">
                <a:latin typeface="Calibri" charset="0"/>
                <a:ea typeface="宋体" charset="-122"/>
              </a:rPr>
              <a:t>如果</a:t>
            </a:r>
            <a:r>
              <a:rPr lang="en-US" altLang="zh-CN" sz="2800" dirty="0" err="1">
                <a:latin typeface="Calibri" charset="0"/>
                <a:ea typeface="宋体" charset="-122"/>
              </a:rPr>
              <a:t>你是爱奇艺公司</a:t>
            </a:r>
            <a:r>
              <a:rPr lang="zh-CN" altLang="en-US" sz="2800" dirty="0">
                <a:latin typeface="Calibri" charset="0"/>
                <a:ea typeface="宋体" charset="-122"/>
              </a:rPr>
              <a:t>的</a:t>
            </a:r>
            <a:r>
              <a:rPr lang="en-US" altLang="zh-CN" sz="2800" dirty="0" err="1">
                <a:latin typeface="Calibri" charset="0"/>
                <a:ea typeface="宋体" charset="-122"/>
              </a:rPr>
              <a:t>老板</a:t>
            </a:r>
            <a:r>
              <a:rPr lang="zh-CN" altLang="en-US" sz="2800" dirty="0">
                <a:latin typeface="Calibri" charset="0"/>
                <a:ea typeface="宋体" charset="-122"/>
              </a:rPr>
              <a:t>。</a:t>
            </a:r>
            <a:r>
              <a:rPr lang="en-US" altLang="zh-CN" sz="2800" dirty="0" err="1">
                <a:latin typeface="Calibri" charset="0"/>
                <a:ea typeface="宋体" charset="-122"/>
              </a:rPr>
              <a:t>你认为</a:t>
            </a:r>
            <a:r>
              <a:rPr lang="zh-CN" altLang="en-US" sz="2800" dirty="0">
                <a:latin typeface="Calibri" charset="0"/>
                <a:ea typeface="宋体" charset="-122"/>
              </a:rPr>
              <a:t>你</a:t>
            </a:r>
            <a:r>
              <a:rPr lang="en-US" altLang="zh-CN" sz="2800" dirty="0" err="1">
                <a:latin typeface="Calibri" charset="0"/>
                <a:ea typeface="宋体" charset="-122"/>
              </a:rPr>
              <a:t>的公司应该</a:t>
            </a:r>
            <a:r>
              <a:rPr lang="zh-CN" altLang="en-US" sz="2800" dirty="0">
                <a:latin typeface="Calibri" charset="0"/>
                <a:ea typeface="宋体" charset="-122"/>
              </a:rPr>
              <a:t>靠</a:t>
            </a:r>
            <a:r>
              <a:rPr lang="en-US" altLang="zh-CN" sz="2800" dirty="0" err="1">
                <a:latin typeface="Calibri" charset="0"/>
                <a:ea typeface="宋体" charset="-122"/>
              </a:rPr>
              <a:t>什么赚钱</a:t>
            </a:r>
            <a:r>
              <a:rPr lang="zh-CN" altLang="en-US" sz="2800" dirty="0">
                <a:latin typeface="Calibri" charset="0"/>
                <a:ea typeface="宋体" charset="-122"/>
              </a:rPr>
              <a:t>？</a:t>
            </a:r>
            <a:endParaRPr lang="zh-CN" altLang="en-US" sz="2800" dirty="0">
              <a:latin typeface="Calibri" charset="0"/>
              <a:ea typeface="宋体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65835" y="2027443"/>
            <a:ext cx="8903335" cy="8299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algn="l">
              <a:lnSpc>
                <a:spcPct val="100000"/>
              </a:lnSpc>
              <a:buNone/>
            </a:pPr>
            <a:r>
              <a:rPr lang="zh-CN" altLang="en-US" sz="4000">
                <a:solidFill>
                  <a:srgbClr val="FF0000"/>
                </a:solidFill>
                <a:latin typeface="Calibri" charset="0"/>
                <a:ea typeface="宋体" charset="-122"/>
              </a:rPr>
              <a:t>会员</a:t>
            </a:r>
            <a:endParaRPr lang="zh-CN" altLang="en-US" sz="4000">
              <a:solidFill>
                <a:srgbClr val="FF0000"/>
              </a:solidFill>
              <a:latin typeface="Calibri" charset="0"/>
              <a:ea typeface="宋体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38200" y="2673350"/>
            <a:ext cx="6064624" cy="4610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algn="l">
              <a:lnSpc>
                <a:spcPct val="100000"/>
              </a:lnSpc>
              <a:buNone/>
            </a:pPr>
            <a:r>
              <a:rPr lang="zh-CN" altLang="en-US" sz="2400" dirty="0">
                <a:latin typeface="Calibri" charset="0"/>
                <a:ea typeface="宋体" charset="-122"/>
              </a:rPr>
              <a:t>如果新老</a:t>
            </a:r>
            <a:r>
              <a:rPr lang="en-US" altLang="zh-CN" sz="2400" dirty="0" err="1">
                <a:latin typeface="Calibri" charset="0"/>
                <a:ea typeface="宋体" charset="-122"/>
              </a:rPr>
              <a:t>会员数</a:t>
            </a:r>
            <a:r>
              <a:rPr lang="zh-CN" altLang="en-US" sz="2400" dirty="0">
                <a:latin typeface="Calibri" charset="0"/>
                <a:ea typeface="宋体" charset="-122"/>
              </a:rPr>
              <a:t>量同时</a:t>
            </a:r>
            <a:r>
              <a:rPr lang="en-US" altLang="zh-CN" sz="2400" dirty="0" err="1">
                <a:latin typeface="Calibri" charset="0"/>
                <a:ea typeface="宋体" charset="-122"/>
              </a:rPr>
              <a:t>减少</a:t>
            </a:r>
            <a:r>
              <a:rPr lang="zh-CN" altLang="en-US" sz="2400" dirty="0">
                <a:latin typeface="Calibri" charset="0"/>
                <a:ea typeface="宋体" charset="-122"/>
              </a:rPr>
              <a:t>，会</a:t>
            </a:r>
            <a:r>
              <a:rPr lang="en-US" altLang="zh-CN" sz="2400" dirty="0" err="1">
                <a:latin typeface="Calibri" charset="0"/>
                <a:ea typeface="宋体" charset="-122"/>
              </a:rPr>
              <a:t>发生什么</a:t>
            </a:r>
            <a:r>
              <a:rPr lang="zh-CN" altLang="en-US" sz="2400" dirty="0">
                <a:latin typeface="Calibri" charset="0"/>
                <a:ea typeface="宋体" charset="-122"/>
              </a:rPr>
              <a:t>？</a:t>
            </a:r>
            <a:endParaRPr lang="zh-CN" altLang="en-US" sz="2400" dirty="0">
              <a:latin typeface="Calibri" charset="0"/>
              <a:ea typeface="宋体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11860" y="3134360"/>
            <a:ext cx="10803890" cy="7004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algn="l">
              <a:lnSpc>
                <a:spcPct val="100000"/>
              </a:lnSpc>
              <a:buNone/>
            </a:pPr>
            <a:r>
              <a:rPr lang="zh-CN" altLang="en-US" sz="4000" dirty="0">
                <a:solidFill>
                  <a:srgbClr val="FF0000"/>
                </a:solidFill>
                <a:latin typeface="Calibri" charset="0"/>
                <a:ea typeface="宋体" charset="-122"/>
              </a:rPr>
              <a:t>收入</a:t>
            </a:r>
            <a:r>
              <a:rPr lang="en-US" altLang="zh-CN" sz="4000" dirty="0" err="1">
                <a:solidFill>
                  <a:srgbClr val="FF0000"/>
                </a:solidFill>
                <a:latin typeface="Calibri" charset="0"/>
                <a:ea typeface="宋体" charset="-122"/>
              </a:rPr>
              <a:t>降低</a:t>
            </a:r>
            <a:endParaRPr lang="en-US" altLang="zh-CN" sz="4000" dirty="0">
              <a:solidFill>
                <a:srgbClr val="FF0000"/>
              </a:solidFill>
              <a:latin typeface="Calibri" charset="0"/>
              <a:ea typeface="宋体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38200" y="3781425"/>
            <a:ext cx="6705600" cy="11887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algn="l">
              <a:lnSpc>
                <a:spcPct val="100000"/>
              </a:lnSpc>
              <a:buNone/>
            </a:pPr>
            <a:r>
              <a:rPr lang="zh-CN" altLang="en-US" sz="2400">
                <a:latin typeface="Calibri" charset="0"/>
                <a:ea typeface="宋体" charset="-122"/>
              </a:rPr>
              <a:t>收入</a:t>
            </a:r>
            <a:r>
              <a:rPr lang="en-US" altLang="zh-CN" sz="2400">
                <a:latin typeface="Calibri" charset="0"/>
                <a:ea typeface="宋体" charset="-122"/>
              </a:rPr>
              <a:t>降低</a:t>
            </a:r>
            <a:r>
              <a:rPr lang="zh-CN" altLang="en-US" sz="2400">
                <a:latin typeface="Calibri" charset="0"/>
                <a:ea typeface="宋体" charset="-122"/>
              </a:rPr>
              <a:t>，</a:t>
            </a:r>
            <a:r>
              <a:rPr lang="en-US" altLang="zh-CN" sz="2400">
                <a:latin typeface="Calibri" charset="0"/>
                <a:ea typeface="宋体" charset="-122"/>
              </a:rPr>
              <a:t>无法</a:t>
            </a:r>
            <a:r>
              <a:rPr lang="zh-CN" altLang="en-US" sz="2400">
                <a:latin typeface="Calibri" charset="0"/>
                <a:ea typeface="宋体" charset="-122"/>
              </a:rPr>
              <a:t>给</a:t>
            </a:r>
            <a:r>
              <a:rPr lang="en-US" altLang="zh-CN" sz="2400">
                <a:latin typeface="Calibri" charset="0"/>
                <a:ea typeface="宋体" charset="-122"/>
              </a:rPr>
              <a:t>员工发工资</a:t>
            </a:r>
            <a:r>
              <a:rPr lang="zh-CN" altLang="en-US" sz="2400">
                <a:latin typeface="Calibri" charset="0"/>
                <a:ea typeface="宋体" charset="-122"/>
              </a:rPr>
              <a:t>，</a:t>
            </a:r>
            <a:r>
              <a:rPr lang="en-US" altLang="zh-CN" sz="2400">
                <a:latin typeface="Calibri" charset="0"/>
                <a:ea typeface="宋体" charset="-122"/>
              </a:rPr>
              <a:t>只好</a:t>
            </a:r>
            <a:endParaRPr lang="en-US" altLang="zh-CN" sz="2400">
              <a:latin typeface="Calibri" charset="0"/>
              <a:ea typeface="宋体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65835" y="4333875"/>
            <a:ext cx="10320655" cy="12750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algn="l">
              <a:lnSpc>
                <a:spcPct val="100000"/>
              </a:lnSpc>
              <a:buNone/>
            </a:pPr>
            <a:r>
              <a:rPr lang="zh-CN" altLang="en-US" sz="8000" b="1">
                <a:solidFill>
                  <a:srgbClr val="FF0000"/>
                </a:solidFill>
                <a:latin typeface="Calibri" charset="0"/>
                <a:ea typeface="宋体" charset="-122"/>
              </a:rPr>
              <a:t>裁！员！</a:t>
            </a:r>
            <a:endParaRPr lang="zh-CN" altLang="en-US" sz="8000" b="1">
              <a:solidFill>
                <a:srgbClr val="FF0000"/>
              </a:solidFill>
              <a:latin typeface="Calibri" charset="0"/>
              <a:ea typeface="宋体" charset="-122"/>
            </a:endParaRPr>
          </a:p>
        </p:txBody>
      </p:sp>
      <p:pic>
        <p:nvPicPr>
          <p:cNvPr id="5" name="图片 4" descr="2022-11-09 下午9:43:33.4640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360" y="5809615"/>
            <a:ext cx="7049770" cy="10477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base"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base"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base"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base"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base">
                                        <p:cTn id="3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base"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二、行业趋势</a:t>
            </a:r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838200" y="1697037"/>
            <a:ext cx="4552949" cy="4795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None/>
              <a:defRPr/>
            </a:pPr>
            <a:r>
              <a:rPr kumimoji="0" lang="en-US" altLang="zh-CN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itchFamily="2" charset="-122"/>
                <a:ea typeface="等线" pitchFamily="2" charset="-122"/>
                <a:cs typeface="Times New Roman" pitchFamily="18" charset="0"/>
              </a:rPr>
              <a:t>        </a:t>
            </a:r>
            <a:r>
              <a:rPr kumimoji="0" lang="zh-CN" altLang="zh-CN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itchFamily="2" charset="-122"/>
                <a:ea typeface="等线" pitchFamily="2" charset="-122"/>
                <a:cs typeface="Times New Roman" pitchFamily="18" charset="0"/>
              </a:rPr>
              <a:t>互联网发展到今天，</a:t>
            </a:r>
            <a:r>
              <a:rPr kumimoji="0" lang="zh-CN" altLang="en-US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itchFamily="2" charset="-122"/>
                <a:ea typeface="等线" pitchFamily="2" charset="-122"/>
                <a:cs typeface="Times New Roman" pitchFamily="18" charset="0"/>
              </a:rPr>
              <a:t>我国网民数量已经达到</a:t>
            </a:r>
            <a:r>
              <a:rPr kumimoji="0" lang="en-US" altLang="zh-CN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itchFamily="2" charset="-122"/>
                <a:ea typeface="等线" pitchFamily="2" charset="-122"/>
                <a:cs typeface="Times New Roman" pitchFamily="18" charset="0"/>
              </a:rPr>
              <a:t>10.51</a:t>
            </a:r>
            <a:r>
              <a:rPr kumimoji="0" lang="zh-CN" altLang="en-US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itchFamily="2" charset="-122"/>
                <a:ea typeface="等线" pitchFamily="2" charset="-122"/>
                <a:cs typeface="Times New Roman" pitchFamily="18" charset="0"/>
              </a:rPr>
              <a:t>亿，</a:t>
            </a:r>
            <a:r>
              <a:rPr lang="zh-CN" altLang="en-US" sz="2400" kern="100" dirty="0">
                <a:solidFill>
                  <a:prstClr val="black"/>
                </a:solidFill>
                <a:latin typeface="等线" pitchFamily="2" charset="-122"/>
                <a:ea typeface="等线" pitchFamily="2" charset="-122"/>
                <a:cs typeface="Times New Roman" pitchFamily="18" charset="0"/>
              </a:rPr>
              <a:t>人均使用市场每周</a:t>
            </a:r>
            <a:r>
              <a:rPr lang="en-US" altLang="zh-CN" sz="2400" kern="100" dirty="0">
                <a:solidFill>
                  <a:prstClr val="black"/>
                </a:solidFill>
                <a:latin typeface="等线" pitchFamily="2" charset="-122"/>
                <a:ea typeface="等线" pitchFamily="2" charset="-122"/>
                <a:cs typeface="Times New Roman" pitchFamily="18" charset="0"/>
              </a:rPr>
              <a:t>29.8</a:t>
            </a:r>
            <a:r>
              <a:rPr lang="zh-CN" altLang="en-US" sz="2400" kern="100" dirty="0">
                <a:solidFill>
                  <a:prstClr val="black"/>
                </a:solidFill>
                <a:latin typeface="等线" pitchFamily="2" charset="-122"/>
                <a:ea typeface="等线" pitchFamily="2" charset="-122"/>
                <a:cs typeface="Times New Roman" pitchFamily="18" charset="0"/>
              </a:rPr>
              <a:t>小时。这些数据增长的速度较之前大幅减少。而且大部分平台付费用户的月平均付费额都呈下降趋势，因此所有的互联网大厂的利润也都有所减少。</a:t>
            </a:r>
            <a:endParaRPr lang="zh-CN" altLang="en-US" sz="2400" kern="100" dirty="0">
              <a:solidFill>
                <a:prstClr val="black"/>
              </a:solidFill>
              <a:latin typeface="等线" pitchFamily="2" charset="-122"/>
              <a:ea typeface="等线" pitchFamily="2" charset="-122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503" y="310876"/>
            <a:ext cx="3615837" cy="262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503" y="3342112"/>
            <a:ext cx="3615838" cy="2927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14"/>
          <p:cNvSpPr txBox="1"/>
          <p:nvPr/>
        </p:nvSpPr>
        <p:spPr>
          <a:xfrm>
            <a:off x="6893503" y="2939692"/>
            <a:ext cx="35908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222222"/>
                </a:solidFill>
                <a:latin typeface="Microsoft Yahei" pitchFamily="34" charset="-122"/>
                <a:ea typeface="Microsoft Yahei" pitchFamily="34" charset="-122"/>
              </a:rPr>
              <a:t>中国网民增长率明显下降</a:t>
            </a:r>
            <a:endParaRPr lang="en-US" altLang="zh-CN" sz="1200" dirty="0">
              <a:solidFill>
                <a:srgbClr val="222222"/>
              </a:solidFill>
              <a:latin typeface="Microsoft Yahei" pitchFamily="34" charset="-122"/>
              <a:ea typeface="Microsoft Yahei" pitchFamily="34" charset="-122"/>
            </a:endParaRPr>
          </a:p>
          <a:p>
            <a:r>
              <a:rPr lang="zh-CN" altLang="en-US" sz="1200" dirty="0">
                <a:solidFill>
                  <a:srgbClr val="222222"/>
                </a:solidFill>
                <a:latin typeface="Microsoft Yahei" pitchFamily="34" charset="-122"/>
                <a:ea typeface="Microsoft Yahei" pitchFamily="34" charset="-122"/>
              </a:rPr>
              <a:t>受疫情及经济下行影响，人均付费意愿增长乏力</a:t>
            </a:r>
            <a:endParaRPr lang="zh-CN" altLang="en-US" sz="1200" dirty="0">
              <a:solidFill>
                <a:srgbClr val="222222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</p:spTree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三、公司的内部原因</a:t>
            </a:r>
            <a:endParaRPr lang="zh-CN" altLang="en-US" dirty="0"/>
          </a:p>
        </p:txBody>
      </p:sp>
      <p:sp>
        <p:nvSpPr>
          <p:cNvPr id="15" name="内容占位符 14"/>
          <p:cNvSpPr>
            <a14:cpLocks xmlns:a14="http://schemas.microsoft.com/office/drawing/2010/main" noGrp="1"/>
          </p:cNvSpPr>
          <p:nvPr>
            <p:ph idx="1"/>
          </p:nvPr>
        </p:nvSpPr>
        <p:spPr>
          <a:xfrm>
            <a:off x="838201" y="1447800"/>
            <a:ext cx="4709492" cy="5045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>
                <a:ea typeface="等线" pitchFamily="2" charset="-122"/>
                <a:cs typeface="Times New Roman" pitchFamily="18" charset="0"/>
              </a:rPr>
              <a:t>       大多数互联网公司的发展速度与以前相比已经变得缓慢，不再需要极大量的员工来维持公司运营。工资较高的</a:t>
            </a:r>
            <a:r>
              <a:rPr lang="zh-CN" altLang="en-US" sz="2400" dirty="0">
                <a:cs typeface="Times New Roman" pitchFamily="18" charset="0"/>
              </a:rPr>
              <a:t>老员工或是中高层员工，</a:t>
            </a:r>
            <a:r>
              <a:rPr lang="zh-CN" altLang="en-US" sz="2400" dirty="0">
                <a:ea typeface="等线" pitchFamily="2" charset="-122"/>
                <a:cs typeface="Times New Roman" pitchFamily="18" charset="0"/>
              </a:rPr>
              <a:t>如果工作效率较低也会被工资较低的新员工来代替。</a:t>
            </a:r>
            <a:endParaRPr lang="en-US" altLang="zh-CN" sz="2400" dirty="0">
              <a:ea typeface="等线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en-US" sz="2400" dirty="0">
                <a:ea typeface="等线" pitchFamily="2" charset="-122"/>
                <a:cs typeface="Times New Roman" pitchFamily="18" charset="0"/>
              </a:rPr>
              <a:t>      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5460" b="99713" l="2954" r="98594">
                        <a14:foregroundMark x1="7876" y1="7759" x2="58805" y2="52507"/>
                        <a14:foregroundMark x1="41913" y1="49425" x2="68636" y2="72989"/>
                        <a14:foregroundMark x1="68636" y1="72989" x2="91561" y2="79023"/>
                        <a14:foregroundMark x1="17300" y1="54885" x2="43601" y2="82759"/>
                        <a14:foregroundMark x1="25457" y1="75287" x2="51899" y2="66379"/>
                        <a14:foregroundMark x1="31646" y1="52586" x2="65541" y2="62931"/>
                        <a14:foregroundMark x1="15331" y1="77011" x2="67370" y2="85632"/>
                        <a14:foregroundMark x1="10689" y1="90517" x2="85654" y2="80747"/>
                        <a14:foregroundMark x1="10970" y1="69540" x2="37553" y2="89368"/>
                        <a14:foregroundMark x1="14346" y1="59195" x2="20394" y2="99713"/>
                        <a14:foregroundMark x1="12096" y1="54023" x2="13361" y2="94253"/>
                        <a14:foregroundMark x1="10127" y1="37356" x2="14205" y2="82759"/>
                        <a14:foregroundMark x1="17159" y1="87356" x2="17722" y2="93391"/>
                        <a14:foregroundMark x1="14346" y1="66667" x2="17581" y2="96839"/>
                        <a14:foregroundMark x1="11111" y1="65517" x2="15893" y2="95402"/>
                        <a14:foregroundMark x1="13924" y1="78736" x2="18143" y2="98276"/>
                        <a14:foregroundMark x1="40788" y1="51149" x2="61322" y2="83621"/>
                        <a14:foregroundMark x1="71027" y1="25000" x2="86076" y2="73276"/>
                        <a14:foregroundMark x1="70159" y1="56202" x2="81435" y2="83621"/>
                        <a14:foregroundMark x1="67750" y1="50345" x2="68488" y2="52139"/>
                        <a14:foregroundMark x1="58509" y1="27874" x2="64240" y2="41810"/>
                        <a14:foregroundMark x1="78481" y1="37356" x2="89873" y2="63506"/>
                        <a14:foregroundMark x1="93436" y1="56609" x2="98734" y2="76724"/>
                        <a14:foregroundMark x1="82841" y1="16379" x2="89727" y2="42529"/>
                        <a14:foregroundMark x1="93617" y1="56494" x2="94093" y2="58908"/>
                        <a14:foregroundMark x1="89733" y1="36782" x2="90851" y2="42457"/>
                        <a14:foregroundMark x1="94093" y1="58908" x2="94093" y2="58908"/>
                        <a14:foregroundMark x1="90850" y1="57904" x2="94515" y2="76149"/>
                        <a14:foregroundMark x1="84529" y1="26437" x2="88293" y2="45176"/>
                        <a14:foregroundMark x1="73136" y1="18391" x2="86498" y2="45977"/>
                        <a14:foregroundMark x1="47820" y1="22989" x2="66807" y2="30747"/>
                        <a14:foregroundMark x1="6751" y1="8621" x2="12940" y2="11207"/>
                        <a14:foregroundMark x1="3797" y1="29598" x2="9283" y2="60920"/>
                        <a14:foregroundMark x1="4641" y1="18966" x2="7876" y2="55172"/>
                        <a14:foregroundMark x1="7876" y1="55172" x2="8158" y2="55172"/>
                        <a14:foregroundMark x1="3094" y1="20690" x2="5345" y2="54885"/>
                        <a14:foregroundMark x1="9142" y1="10632" x2="54712" y2="28736"/>
                        <a14:foregroundMark x1="4641" y1="16379" x2="12377" y2="13218"/>
                        <a14:foregroundMark x1="10549" y1="9483" x2="31505" y2="5460"/>
                        <a14:foregroundMark x1="58650" y1="88218" x2="61322" y2="93391"/>
                        <a14:foregroundMark x1="66385" y1="45977" x2="66385" y2="45977"/>
                        <a14:foregroundMark x1="66526" y1="41954" x2="66807" y2="60920"/>
                        <a14:foregroundMark x1="75668" y1="43103" x2="75668" y2="43103"/>
                        <a14:foregroundMark x1="75246" y1="47414" x2="75246" y2="47414"/>
                        <a14:foregroundMark x1="75246" y1="43678" x2="75668" y2="53448"/>
                        <a14:foregroundMark x1="76231" y1="51437" x2="76371" y2="52586"/>
                        <a14:foregroundMark x1="75809" y1="50287" x2="75809" y2="50287"/>
                        <a14:foregroundMark x1="75246" y1="51149" x2="75246" y2="51149"/>
                        <a14:foregroundMark x1="89170" y1="47701" x2="89170" y2="47701"/>
                        <a14:foregroundMark x1="89451" y1="53448" x2="89451" y2="53448"/>
                        <a14:foregroundMark x1="89451" y1="55172" x2="89451" y2="55172"/>
                        <a14:foregroundMark x1="89311" y1="51149" x2="89311" y2="51149"/>
                        <a14:foregroundMark x1="89311" y1="47414" x2="89311" y2="47414"/>
                        <a14:foregroundMark x1="89451" y1="46839" x2="89451" y2="46839"/>
                        <a14:foregroundMark x1="88889" y1="44828" x2="88889" y2="44828"/>
                        <a14:foregroundMark x1="89311" y1="45690" x2="89311" y2="45690"/>
                        <a14:foregroundMark x1="89311" y1="45402" x2="89311" y2="45402"/>
                        <a14:foregroundMark x1="89451" y1="49138" x2="89451" y2="49138"/>
                        <a14:backgroundMark x1="59072" y1="45690" x2="59494" y2="48276"/>
                        <a14:backgroundMark x1="62307" y1="48276" x2="63572" y2="55460"/>
                        <a14:backgroundMark x1="61322" y1="44540" x2="61885" y2="53448"/>
                        <a14:backgroundMark x1="60759" y1="45690" x2="61322" y2="54023"/>
                        <a14:backgroundMark x1="63150" y1="46839" x2="64263" y2="50766"/>
                        <a14:backgroundMark x1="64073" y1="45977" x2="64198" y2="46367"/>
                        <a14:backgroundMark x1="63150" y1="43103" x2="64073" y2="45977"/>
                        <a14:backgroundMark x1="69902" y1="44540" x2="71449" y2="55460"/>
                        <a14:backgroundMark x1="69902" y1="45402" x2="71449" y2="55460"/>
                        <a14:backgroundMark x1="74237" y1="53706" x2="74824" y2="55460"/>
                        <a14:backgroundMark x1="71167" y1="44540" x2="73136" y2="50418"/>
                        <a14:backgroundMark x1="34880" y1="93966" x2="40788" y2="94828"/>
                        <a14:backgroundMark x1="34740" y1="98276" x2="39381" y2="97989"/>
                        <a14:backgroundMark x1="32068" y1="97701" x2="39522" y2="97701"/>
                        <a14:backgroundMark x1="32911" y1="95115" x2="44444" y2="96552"/>
                        <a14:backgroundMark x1="44444" y1="96552" x2="44726" y2="97126"/>
                        <a14:backgroundMark x1="34037" y1="93103" x2="42335" y2="96264"/>
                        <a14:backgroundMark x1="93390" y1="43103" x2="92968" y2="56322"/>
                        <a14:backgroundMark x1="93530" y1="42529" x2="94093" y2="54023"/>
                        <a14:backgroundMark x1="94093" y1="42816" x2="95781" y2="54310"/>
                        <a14:backgroundMark x1="91789" y1="51149" x2="92405" y2="56322"/>
                        <a14:backgroundMark x1="91549" y1="49138" x2="91789" y2="51149"/>
                        <a14:backgroundMark x1="91378" y1="47701" x2="91549" y2="49138"/>
                        <a14:backgroundMark x1="91344" y1="47414" x2="91378" y2="47701"/>
                        <a14:backgroundMark x1="91276" y1="46839" x2="91344" y2="47414"/>
                        <a14:backgroundMark x1="91139" y1="45690" x2="91276" y2="46839"/>
                        <a14:backgroundMark x1="91177" y1="55172" x2="91139" y2="56034"/>
                        <a14:backgroundMark x1="91254" y1="53448" x2="91177" y2="55172"/>
                        <a14:backgroundMark x1="91356" y1="51149" x2="91254" y2="53448"/>
                        <a14:backgroundMark x1="91446" y1="49138" x2="91356" y2="51149"/>
                        <a14:backgroundMark x1="91510" y1="47701" x2="91446" y2="49138"/>
                        <a14:backgroundMark x1="91523" y1="47414" x2="91510" y2="47701"/>
                        <a14:backgroundMark x1="91548" y1="46839" x2="91523" y2="47414"/>
                        <a14:backgroundMark x1="91561" y1="46552" x2="91548" y2="46839"/>
                        <a14:backgroundMark x1="90822" y1="55172" x2="91139" y2="57759"/>
                        <a14:backgroundMark x1="90611" y1="53448" x2="90822" y2="55172"/>
                        <a14:backgroundMark x1="90330" y1="51149" x2="90611" y2="53448"/>
                        <a14:backgroundMark x1="90084" y1="49138" x2="90330" y2="51149"/>
                        <a14:backgroundMark x1="89908" y1="47701" x2="90084" y2="49138"/>
                        <a14:backgroundMark x1="89873" y1="47414" x2="89908" y2="47701"/>
                        <a14:backgroundMark x1="90957" y1="55172" x2="90999" y2="56322"/>
                        <a14:backgroundMark x1="90893" y1="53448" x2="90957" y2="55172"/>
                        <a14:backgroundMark x1="90809" y1="51149" x2="90893" y2="53448"/>
                        <a14:backgroundMark x1="90735" y1="49138" x2="90809" y2="51149"/>
                        <a14:backgroundMark x1="90682" y1="47701" x2="90735" y2="49138"/>
                        <a14:backgroundMark x1="90672" y1="47414" x2="90682" y2="47701"/>
                        <a14:backgroundMark x1="90651" y1="46839" x2="90672" y2="47414"/>
                        <a14:backgroundMark x1="90609" y1="45690" x2="90651" y2="46839"/>
                        <a14:backgroundMark x1="90598" y1="45402" x2="90609" y2="45690"/>
                        <a14:backgroundMark x1="90577" y1="44828" x2="90598" y2="45402"/>
                        <a14:backgroundMark x1="91121" y1="51149" x2="91139" y2="51437"/>
                        <a14:backgroundMark x1="90994" y1="49138" x2="91121" y2="51149"/>
                        <a14:backgroundMark x1="90903" y1="47701" x2="90994" y2="49138"/>
                        <a14:backgroundMark x1="90885" y1="47414" x2="90903" y2="47701"/>
                        <a14:backgroundMark x1="90849" y1="46839" x2="90885" y2="47414"/>
                        <a14:backgroundMark x1="90776" y1="45690" x2="90849" y2="46839"/>
                        <a14:backgroundMark x1="90758" y1="45402" x2="90776" y2="45690"/>
                        <a14:backgroundMark x1="90722" y1="44828" x2="90758" y2="45402"/>
                        <a14:backgroundMark x1="90577" y1="42529" x2="90722" y2="44828"/>
                        <a14:backgroundMark x1="91280" y1="49138" x2="91280" y2="50287"/>
                        <a14:backgroundMark x1="91280" y1="47701" x2="91280" y2="49138"/>
                        <a14:backgroundMark x1="91280" y1="47414" x2="91280" y2="47701"/>
                        <a14:backgroundMark x1="91280" y1="46839" x2="91280" y2="47414"/>
                        <a14:backgroundMark x1="91280" y1="45690" x2="91280" y2="46839"/>
                        <a14:backgroundMark x1="91280" y1="45402" x2="91280" y2="45690"/>
                        <a14:backgroundMark x1="91280" y1="44828" x2="91280" y2="45402"/>
                        <a14:backgroundMark x1="91280" y1="42529" x2="91280" y2="44828"/>
                      </a14:backgroundRemoval>
                    </a14:imgEffect>
                  </a14:imgLayer>
                </a14:imgProps>
              </a:ext>
            </a:extLst>
          </a:blip>
          <a:srcRect l="1649" t="3705"/>
          <a:stretch>
            <a:fillRect/>
          </a:stretch>
        </p:blipFill>
        <p:spPr>
          <a:xfrm>
            <a:off x="6705600" y="1331913"/>
            <a:ext cx="4648200" cy="222749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096250" y="2333625"/>
            <a:ext cx="342900" cy="3159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itchFamily="2" charset="-122"/>
              <a:ea typeface="等线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705600" y="3271043"/>
            <a:ext cx="342900" cy="3159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itchFamily="2" charset="-122"/>
              <a:ea typeface="等线" pitchFamily="2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572250" y="2413792"/>
            <a:ext cx="342900" cy="3159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itchFamily="2" charset="-122"/>
              <a:ea typeface="等线" pitchFamily="2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400800" y="2129746"/>
            <a:ext cx="342900" cy="3159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itchFamily="2" charset="-122"/>
              <a:ea typeface="等线" pitchFamily="2" charset="-122"/>
              <a:cs typeface="+mn-cs"/>
            </a:endParaRP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716" y="3882235"/>
            <a:ext cx="3170334" cy="2323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3230" y="3882235"/>
            <a:ext cx="2835267" cy="215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8"/>
          <p:cNvSpPr txBox="1"/>
          <p:nvPr/>
        </p:nvSpPr>
        <p:spPr>
          <a:xfrm>
            <a:off x="3779419" y="4885560"/>
            <a:ext cx="3997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defRPr/>
            </a:pPr>
            <a:r>
              <a:rPr lang="zh-CN" altLang="en-US" sz="1600" dirty="0">
                <a:solidFill>
                  <a:prstClr val="black"/>
                </a:solidFill>
                <a:latin typeface="等线" pitchFamily="2" charset="-122"/>
                <a:ea typeface="等线" pitchFamily="2" charset="-122"/>
              </a:rPr>
              <a:t>优化人员结构、降低人员薪资成本</a:t>
            </a:r>
            <a:endParaRPr lang="en-US" altLang="zh-CN" sz="1600" dirty="0">
              <a:solidFill>
                <a:prstClr val="black"/>
              </a:solidFill>
              <a:latin typeface="等线" pitchFamily="2" charset="-122"/>
              <a:ea typeface="等线" pitchFamily="2" charset="-122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defRPr/>
            </a:pPr>
            <a:r>
              <a:rPr lang="zh-CN" altLang="en-US" sz="1600" dirty="0">
                <a:solidFill>
                  <a:prstClr val="black"/>
                </a:solidFill>
                <a:latin typeface="等线" pitchFamily="2" charset="-122"/>
                <a:ea typeface="等线" pitchFamily="2" charset="-122"/>
              </a:rPr>
              <a:t>专注核心产品、服务、业务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itchFamily="2" charset="-122"/>
              <a:ea typeface="等线" pitchFamily="2" charset="-122"/>
              <a:cs typeface="+mn-cs"/>
            </a:endParaRPr>
          </a:p>
        </p:txBody>
      </p:sp>
      <p:sp>
        <p:nvSpPr>
          <p:cNvPr id="13" name="箭头: 右 12"/>
          <p:cNvSpPr/>
          <p:nvPr/>
        </p:nvSpPr>
        <p:spPr>
          <a:xfrm>
            <a:off x="4061051" y="4310060"/>
            <a:ext cx="3121178" cy="394447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7431741" y="358695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人均创收明显提高</a:t>
            </a:r>
            <a:endParaRPr lang="zh-CN" altLang="en-US" sz="1600" dirty="0"/>
          </a:p>
        </p:txBody>
      </p:sp>
    </p:spTree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838200" y="365125"/>
            <a:ext cx="10515600" cy="1038373"/>
          </a:xfrm>
        </p:spPr>
        <p:txBody>
          <a:bodyPr/>
          <a:lstStyle/>
          <a:p>
            <a:pPr algn="ctr"/>
            <a:r>
              <a:rPr lang="zh-CN" altLang="en-US" dirty="0"/>
              <a:t>思考</a:t>
            </a:r>
            <a:r>
              <a:rPr lang="en-US" altLang="zh-CN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14:cpLocks xmlns:a14="http://schemas.microsoft.com/office/drawing/2010/main" noGrp="1"/>
          </p:cNvSpPr>
          <p:nvPr>
            <p:ph idx="1"/>
          </p:nvPr>
        </p:nvSpPr>
        <p:spPr>
          <a:xfrm>
            <a:off x="478465" y="1980574"/>
            <a:ext cx="3047433" cy="645310"/>
          </a:xfrm>
          <a:solidFill>
            <a:schemeClr val="accent5">
              <a:lumMod val="20000"/>
              <a:lumOff val="80000"/>
            </a:schemeClr>
          </a:solidFill>
        </p:spPr>
        <p:txBody>
          <a:bodyPr anchor="ctr">
            <a:normAutofit fontScale="85000" lnSpcReduction="10000"/>
          </a:bodyPr>
          <a:lstStyle/>
          <a:p>
            <a:pPr marL="0" indent="0">
              <a:buNone/>
            </a:pPr>
            <a:r>
              <a:rPr lang="zh-CN" altLang="en-US" dirty="0"/>
              <a:t>市场：存量就业机会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79" y="2917448"/>
            <a:ext cx="3114675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799" y="3222909"/>
            <a:ext cx="3447016" cy="2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/>
          <p:nvPr/>
        </p:nvSpPr>
        <p:spPr>
          <a:xfrm>
            <a:off x="8315833" y="1990548"/>
            <a:ext cx="3254948" cy="6453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zh-CN" altLang="en-US" dirty="0"/>
              <a:t>趋势：相信周期的力量</a:t>
            </a:r>
            <a:endParaRPr lang="en-US" dirty="0"/>
          </a:p>
        </p:txBody>
      </p:sp>
      <p:sp>
        <p:nvSpPr>
          <p:cNvPr id="7" name="Content Placeholder 2"/>
          <p:cNvSpPr txBox="1"/>
          <p:nvPr/>
        </p:nvSpPr>
        <p:spPr>
          <a:xfrm>
            <a:off x="4159761" y="1980574"/>
            <a:ext cx="3047433" cy="6453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zh-CN" altLang="en-US" dirty="0"/>
              <a:t>个人： 核心能力增长</a:t>
            </a:r>
            <a:endParaRPr lang="en-US" altLang="zh-CN" dirty="0"/>
          </a:p>
        </p:txBody>
      </p:sp>
      <p:pic>
        <p:nvPicPr>
          <p:cNvPr id="8" name="Picture 4" descr="See the source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716" y="3655117"/>
            <a:ext cx="2890478" cy="1778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838200" y="755650"/>
            <a:ext cx="10847070" cy="1840230"/>
          </a:xfrm>
        </p:spPr>
        <p:txBody>
          <a:bodyPr>
            <a:noAutofit/>
          </a:bodyPr>
          <a:lstStyle/>
          <a:p>
            <a:pPr algn="ctr"/>
            <a:r>
              <a:rPr lang="zh-CN" altLang="en-US" sz="6600" dirty="0">
                <a:latin typeface="等线" pitchFamily="2" charset="-122"/>
                <a:ea typeface="宋体" charset="-122"/>
              </a:rPr>
              <a:t>燮蟹</a:t>
            </a:r>
            <a:r>
              <a:rPr lang="en-US" altLang="zh-CN" sz="6600" dirty="0">
                <a:latin typeface="等线" pitchFamily="2" charset="-122"/>
                <a:ea typeface="宋体" charset="-122"/>
              </a:rPr>
              <a:t>各位</a:t>
            </a:r>
            <a:r>
              <a:rPr lang="zh-CN" altLang="en-US" sz="6600" dirty="0">
                <a:latin typeface="等线" pitchFamily="2" charset="-122"/>
                <a:ea typeface="宋体" charset="-122"/>
              </a:rPr>
              <a:t>的</a:t>
            </a:r>
            <a:r>
              <a:rPr lang="en-US" altLang="zh-CN" sz="6600" dirty="0">
                <a:latin typeface="等线" pitchFamily="2" charset="-122"/>
                <a:ea typeface="宋体" charset="-122"/>
              </a:rPr>
              <a:t>观看</a:t>
            </a:r>
            <a:r>
              <a:rPr lang="zh-CN" altLang="en-US" sz="9600" dirty="0">
                <a:latin typeface="等线" pitchFamily="2" charset="-122"/>
                <a:ea typeface="宋体" charset="-122"/>
              </a:rPr>
              <a:t>！</a:t>
            </a:r>
            <a:endParaRPr lang="zh-CN" altLang="en-US" sz="9600" dirty="0">
              <a:latin typeface="等线" pitchFamily="2" charset="-122"/>
              <a:ea typeface="宋体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15317" y="1920214"/>
            <a:ext cx="8705462" cy="3017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pPr algn="ctr"/>
            <a:r>
              <a:rPr lang="zh-CN" altLang="en-US" sz="3200" dirty="0"/>
              <a:t>何梓豪、</a:t>
            </a:r>
            <a:r>
              <a:rPr lang="en-US" altLang="zh-CN" sz="3200" dirty="0"/>
              <a:t>吴承坤</a:t>
            </a:r>
            <a:endParaRPr lang="en-US" altLang="zh-CN" sz="3200" dirty="0"/>
          </a:p>
        </p:txBody>
      </p:sp>
    </p:spTree>
  </p:cSld>
  <p:clrMapOvr>
    <a:masterClrMapping/>
  </p:clrMapOvr>
  <p:transition>
    <p:wipe/>
  </p:transition>
</p:sld>
</file>

<file path=ppt/tags/tag1.xml><?xml version="1.0" encoding="utf-8"?>
<p:tagLst xmlns:p="http://schemas.openxmlformats.org/presentationml/2006/main">
  <p:tag name="KSO_WM_TEMPLATE_CATEGORY" val="preset"/>
  <p:tag name="KSO_WM_TEMPLATE_INDEX" val="11"/>
  <p:tag name="KSO_WM_UNIT_TYPE" val="a"/>
  <p:tag name="KSO_WM_UNIT_INDEX" val="1"/>
  <p:tag name="KSO_WM_UNIT_ID" val="259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" val="请在此处添加标题"/>
  <p:tag name="KSO_WM_BEAUTIFY_FLAG" val="#wm#"/>
  <p:tag name="KSO_WM_TAG_VERSION" val="1.0"/>
</p:tagLst>
</file>

<file path=ppt/tags/tag2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preset1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3.xml><?xml version="1.0" encoding="utf-8"?>
<p:tagLst xmlns:p="http://schemas.openxmlformats.org/presentationml/2006/main">
  <p:tag name="KSO_WM_TEMPLATE_CATEGORY" val="preset"/>
  <p:tag name="KSO_WM_TEMPLATE_INDEX" val="11"/>
  <p:tag name="KSO_WM_UNIT_TYPE" val="a"/>
  <p:tag name="KSO_WM_UNIT_INDEX" val="1"/>
  <p:tag name="KSO_WM_UNIT_ID" val="259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" val="请在此处添加标题"/>
  <p:tag name="KSO_WM_BEAUTIFY_FLAG" val="#wm#"/>
  <p:tag name="KSO_WM_TAG_VERSION" val="1.0"/>
</p:tagLst>
</file>

<file path=ppt/tags/tag4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preset1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/>
  <PresentationFormat>宽屏</PresentationFormat>
  <Paragraphs>53</Paragraphs>
  <Slides>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宋体</vt:lpstr>
      <vt:lpstr>Wingdings</vt:lpstr>
      <vt:lpstr>等线</vt:lpstr>
      <vt:lpstr>Times New Roman</vt:lpstr>
      <vt:lpstr>Calibri</vt:lpstr>
      <vt:lpstr>Microsoft Yahei</vt:lpstr>
      <vt:lpstr>等线 Light</vt:lpstr>
      <vt:lpstr>Office 主题​​</vt:lpstr>
      <vt:lpstr>时政述评  互联网裁员潮</vt:lpstr>
      <vt:lpstr>2022互联网企业裁员潮</vt:lpstr>
      <vt:lpstr>一、政策的影响</vt:lpstr>
      <vt:lpstr>一、政策的影响</vt:lpstr>
      <vt:lpstr>二、行业趋势</vt:lpstr>
      <vt:lpstr>二、行业趋势</vt:lpstr>
      <vt:lpstr>三、公司的内部原因</vt:lpstr>
      <vt:lpstr>思考 </vt:lpstr>
      <vt:lpstr>燮蟹各位的观看！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 Daniel</dc:creator>
  <cp:lastModifiedBy>Kevin的爱心iPad</cp:lastModifiedBy>
  <cp:revision>25</cp:revision>
  <dcterms:created xsi:type="dcterms:W3CDTF">1900-01-01T00:00:00Z</dcterms:created>
  <dcterms:modified xsi:type="dcterms:W3CDTF">1900-01-01T00:00:00Z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1DF932A72D4D003906B56763444BE2C6</vt:lpwstr>
  </property>
  <property fmtid="{D5CDD505-2E9C-101B-9397-08002B2CF9AE}" pid="3" name="KSOProductBuildVer">
    <vt:lpwstr>2052-11.31.0</vt:lpwstr>
  </property>
</Properties>
</file>