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7" r:id="rId5"/>
    <p:sldMasterId id="214748366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embeddedFontLst>
    <p:embeddedFont>
      <p:font typeface="PT Sans Narrow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4CA2274-65B5-4B7A-977B-409E86AB4686}">
  <a:tblStyle styleId="{04CA2274-65B5-4B7A-977B-409E86AB468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PTSansNarrow-bold.fntdata"/><Relationship Id="rId27" Type="http://schemas.openxmlformats.org/officeDocument/2006/relationships/font" Target="fonts/PTSansNarrow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5a6f63015_6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45a6f63015_6_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5a6f63015_6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45a6f63015_6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59501ab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59501ab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59c461ff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59c461ff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59c461ff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59c461ff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59626a1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59626a1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59626a1a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59626a1a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59626a1a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59626a1a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59626a1a4_6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59626a1a4_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4d0da1db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4d0da1db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4d0da1d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4d0da1d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4d0da1db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4d0da1d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4d0da1db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4d0da1db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4d0da1db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4d0da1db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56af115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56af115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Almost the same as the 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original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data set intention, but instead of helping schools get more students to take the test, I wanted to group the schools together for educational policy purposes. It’s unreasonable for the city of New York to make individual 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administrative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changes on 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1,272 schools. But with groupings of schools, they could make some broad changes.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First chose three variables that seemed to encompass the data broadly. - got two clusters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SIE - measured in dollars, estimated income of households in that school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AMP - Performance Levels = 1 (insufficient), 2 (partial but insufficient), 3 (sufficient), and 4 (more than sufficient) - reflect the extent to which students demonstrate the level of understanding expected at their grade level, based on the New York State P-12 Common Core Learning Standards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AELAP- ELA = English Language Arts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Then I wanted to understand the most influential variables that would get you into the low math low ELA cluster or the high math/high ELA cluster.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56af115b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56af115b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46.3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math/ low ela broken up into 3 clusters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59e9afd1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59e9afd1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51.1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math/high ela broken up into 5 clusters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 you could look at one school from each cluster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5a6f63015_6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45a6f63015_6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84;p1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1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7" name="Google Shape;87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0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School Explorer Data</a:t>
            </a:r>
            <a:endParaRPr/>
          </a:p>
        </p:txBody>
      </p:sp>
      <p:sp>
        <p:nvSpPr>
          <p:cNvPr id="104" name="Google Shape;104;p2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By: Breanna Atwood, Will Chirciu, Amy Edwards, Jeffrey Moy, Julie Simms 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LDA Model Applied to Training Data</a:t>
            </a:r>
            <a:endParaRPr/>
          </a:p>
        </p:txBody>
      </p:sp>
      <p:graphicFrame>
        <p:nvGraphicFramePr>
          <p:cNvPr id="163" name="Google Shape;163;p31"/>
          <p:cNvGraphicFramePr/>
          <p:nvPr/>
        </p:nvGraphicFramePr>
        <p:xfrm>
          <a:off x="407540" y="16415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{04CA2274-65B5-4B7A-977B-409E86AB4686}</a:tableStyleId>
              </a:tblPr>
              <a:tblGrid>
                <a:gridCol w="1000450"/>
                <a:gridCol w="951225"/>
                <a:gridCol w="951225"/>
                <a:gridCol w="9512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none" cap="none" strike="noStrike">
                          <a:solidFill>
                            <a:srgbClr val="000000"/>
                          </a:solidFill>
                        </a:rPr>
                        <a:t>Approaching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none" cap="none" strike="noStrike">
                          <a:solidFill>
                            <a:srgbClr val="000000"/>
                          </a:solidFill>
                        </a:rPr>
                        <a:t>Meeting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none" cap="none" strike="noStrike">
                          <a:solidFill>
                            <a:srgbClr val="000000"/>
                          </a:solidFill>
                        </a:rPr>
                        <a:t>Exceeding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none" cap="none" strike="noStrike">
                          <a:solidFill>
                            <a:srgbClr val="000000"/>
                          </a:solidFill>
                        </a:rPr>
                        <a:t>Not Meeting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</a:rPr>
                        <a:t>0.25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</a:rPr>
                        <a:t>0.54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</a:rPr>
                        <a:t>0.20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</a:rPr>
                        <a:t>0.00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4" name="Google Shape;164;p31"/>
          <p:cNvGraphicFramePr/>
          <p:nvPr/>
        </p:nvGraphicFramePr>
        <p:xfrm>
          <a:off x="5426639" y="16399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{04CA2274-65B5-4B7A-977B-409E86AB4686}</a:tableStyleId>
              </a:tblPr>
              <a:tblGrid>
                <a:gridCol w="1583725"/>
                <a:gridCol w="505150"/>
                <a:gridCol w="532125"/>
                <a:gridCol w="5321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none" cap="none" strike="noStrike">
                          <a:solidFill>
                            <a:srgbClr val="000000"/>
                          </a:solidFill>
                        </a:rPr>
                        <a:t>LD1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0C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none" cap="none" strike="noStrike">
                          <a:solidFill>
                            <a:srgbClr val="000000"/>
                          </a:solidFill>
                        </a:rPr>
                        <a:t>LD2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none" cap="none" strike="noStrike">
                          <a:solidFill>
                            <a:srgbClr val="000000"/>
                          </a:solidFill>
                        </a:rPr>
                        <a:t>LD3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</a:rPr>
                        <a:t>Economic Need Index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</a:rPr>
                        <a:t>-4.37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0C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</a:rPr>
                        <a:t>-4.66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</a:rPr>
                        <a:t>-4.17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</a:rPr>
                        <a:t>Rigorous Instruction %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</a:rPr>
                        <a:t>-2.20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0C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</a:rPr>
                        <a:t>14.29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</a:rPr>
                        <a:t>-2.11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</a:rPr>
                        <a:t>Strong Family-Community Ties %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</a:rPr>
                        <a:t>2.59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0C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</a:rPr>
                        <a:t>-7.60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</a:rPr>
                        <a:t>11.04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</a:rPr>
                        <a:t>Average ELA Proficiency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</a:rPr>
                        <a:t>-2.10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0C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</a:rPr>
                        <a:t>-6.98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</a:rPr>
                        <a:t>0.85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</a:rPr>
                        <a:t>Average Math Proficiency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</a:rPr>
                        <a:t>-2.44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0C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</a:rPr>
                        <a:t>3.44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</a:rPr>
                        <a:t>-1.45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5" name="Google Shape;165;p31"/>
          <p:cNvSpPr/>
          <p:nvPr/>
        </p:nvSpPr>
        <p:spPr>
          <a:xfrm>
            <a:off x="407540" y="1194062"/>
            <a:ext cx="263245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Prior Probabilities of Groups</a:t>
            </a:r>
            <a:endParaRPr b="1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1"/>
          <p:cNvSpPr/>
          <p:nvPr/>
        </p:nvSpPr>
        <p:spPr>
          <a:xfrm>
            <a:off x="5275191" y="1194061"/>
            <a:ext cx="32464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Coefficients of Linear Discriminants</a:t>
            </a:r>
            <a:endParaRPr/>
          </a:p>
        </p:txBody>
      </p:sp>
      <p:sp>
        <p:nvSpPr>
          <p:cNvPr id="167" name="Google Shape;167;p31"/>
          <p:cNvSpPr/>
          <p:nvPr/>
        </p:nvSpPr>
        <p:spPr>
          <a:xfrm>
            <a:off x="362584" y="2702120"/>
            <a:ext cx="18453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Proportion of Trace</a:t>
            </a:r>
            <a:endParaRPr/>
          </a:p>
        </p:txBody>
      </p:sp>
      <p:graphicFrame>
        <p:nvGraphicFramePr>
          <p:cNvPr id="168" name="Google Shape;168;p31"/>
          <p:cNvGraphicFramePr/>
          <p:nvPr/>
        </p:nvGraphicFramePr>
        <p:xfrm>
          <a:off x="407540" y="30992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{04CA2274-65B5-4B7A-977B-409E86AB4686}</a:tableStyleId>
              </a:tblPr>
              <a:tblGrid>
                <a:gridCol w="601975"/>
                <a:gridCol w="601975"/>
                <a:gridCol w="60197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none" cap="none" strike="noStrike">
                          <a:solidFill>
                            <a:srgbClr val="000000"/>
                          </a:solidFill>
                        </a:rPr>
                        <a:t>LD1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0C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none" cap="none" strike="noStrike">
                          <a:solidFill>
                            <a:srgbClr val="000000"/>
                          </a:solidFill>
                        </a:rPr>
                        <a:t>LD2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none" cap="none" strike="noStrike">
                          <a:solidFill>
                            <a:srgbClr val="000000"/>
                          </a:solidFill>
                        </a:rPr>
                        <a:t>LD3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</a:rPr>
                        <a:t>0.9857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0C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</a:rPr>
                        <a:t>0.0107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</a:rPr>
                        <a:t>0.0036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9" name="Google Shape;169;p31"/>
          <p:cNvSpPr/>
          <p:nvPr/>
        </p:nvSpPr>
        <p:spPr>
          <a:xfrm>
            <a:off x="311700" y="4198718"/>
            <a:ext cx="844406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The equation is </a:t>
            </a:r>
            <a:r>
              <a:rPr b="1" i="0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-4.37 </a:t>
            </a:r>
            <a:r>
              <a:rPr b="1" i="0" lang="en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* Economic Need Index </a:t>
            </a:r>
            <a:r>
              <a:rPr b="1" i="0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- 2.20 </a:t>
            </a:r>
            <a:r>
              <a:rPr b="1" i="0" lang="en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* Rigorous Instruction % </a:t>
            </a:r>
            <a:r>
              <a:rPr b="1" i="0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+ 2.59</a:t>
            </a:r>
            <a:r>
              <a:rPr b="1" i="0" lang="en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* Strong Family-Community Ties % </a:t>
            </a:r>
            <a:r>
              <a:rPr b="1" i="0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- 2.10 </a:t>
            </a:r>
            <a:r>
              <a:rPr b="1" i="0" lang="en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* Average ELA Proficiency </a:t>
            </a:r>
            <a:r>
              <a:rPr b="1" i="0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- 2.44 </a:t>
            </a:r>
            <a:r>
              <a:rPr b="1" i="0" lang="en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* Average Math Proficiency.</a:t>
            </a:r>
            <a:endParaRPr b="1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5200" y="4584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LDA Visualization and Accuracy</a:t>
            </a:r>
            <a:endParaRPr/>
          </a:p>
        </p:txBody>
      </p:sp>
      <p:grpSp>
        <p:nvGrpSpPr>
          <p:cNvPr id="176" name="Google Shape;176;p32"/>
          <p:cNvGrpSpPr/>
          <p:nvPr/>
        </p:nvGrpSpPr>
        <p:grpSpPr>
          <a:xfrm>
            <a:off x="4403341" y="3886114"/>
            <a:ext cx="4428959" cy="1219477"/>
            <a:chOff x="4403341" y="3886114"/>
            <a:chExt cx="4428959" cy="1219477"/>
          </a:xfrm>
        </p:grpSpPr>
        <p:sp>
          <p:nvSpPr>
            <p:cNvPr id="177" name="Google Shape;177;p32"/>
            <p:cNvSpPr txBox="1"/>
            <p:nvPr/>
          </p:nvSpPr>
          <p:spPr>
            <a:xfrm>
              <a:off x="4403341" y="4274594"/>
              <a:ext cx="4428959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Training Data: The Confusion Matrix shows 64% accuracy.</a:t>
              </a:r>
              <a:endParaRPr/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Validation Data: The Confusion Matrix shows 64% accuracy.</a:t>
              </a:r>
              <a:endParaRPr/>
            </a:p>
            <a:p>
              <a:pPr indent="-2095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2"/>
            <p:cNvSpPr/>
            <p:nvPr/>
          </p:nvSpPr>
          <p:spPr>
            <a:xfrm>
              <a:off x="5905899" y="3886114"/>
              <a:ext cx="134043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2000" u="none" cap="none" strike="noStrik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Accuracy</a:t>
              </a:r>
              <a:endParaRPr/>
            </a:p>
          </p:txBody>
        </p:sp>
      </p:grpSp>
      <p:pic>
        <p:nvPicPr>
          <p:cNvPr id="179" name="Google Shape;17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197" y="1152425"/>
            <a:ext cx="3994647" cy="354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2"/>
          <p:cNvSpPr/>
          <p:nvPr/>
        </p:nvSpPr>
        <p:spPr>
          <a:xfrm>
            <a:off x="2119244" y="1505492"/>
            <a:ext cx="10102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Bi-Plot</a:t>
            </a:r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5200" y="4584700"/>
            <a:ext cx="4064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3351" y="1152425"/>
            <a:ext cx="4370104" cy="27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 &amp; Multiple Regression</a:t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7150" y="1254050"/>
            <a:ext cx="4392600" cy="28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Goal:</a:t>
            </a:r>
            <a:r>
              <a:rPr lang="en" sz="1200"/>
              <a:t> Identify what predictors are significant in predicting the Economic Needs Index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Null Hypothesis: </a:t>
            </a:r>
            <a:r>
              <a:rPr lang="en" sz="1200"/>
              <a:t>There are no variables, amongst those selected, that are significant predictors of Economic Needs Index.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Inputted Variables:</a:t>
            </a:r>
            <a:r>
              <a:rPr lang="en" sz="1200"/>
              <a:t>  Community school indicator, school income, % of students who are English Language Learners, race, school attendance rate, % of students chronically absent, rigorous instruction rating, collaborative teacher rating, supportive environment rating, effective school leadership rating, strong family-community ties rating, trust rating, average English Language Arts performance rating, and average Math performance rating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76225"/>
            <a:ext cx="4392600" cy="35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 &amp; Multiple Regression</a:t>
            </a:r>
            <a:endParaRPr/>
          </a:p>
        </p:txBody>
      </p:sp>
      <p:sp>
        <p:nvSpPr>
          <p:cNvPr id="195" name="Google Shape;195;p34"/>
          <p:cNvSpPr txBox="1"/>
          <p:nvPr>
            <p:ph idx="1" type="body"/>
          </p:nvPr>
        </p:nvSpPr>
        <p:spPr>
          <a:xfrm>
            <a:off x="311700" y="920400"/>
            <a:ext cx="4872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/>
              <a:t>Stepwise Selection Model + VIF Scores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6" name="Google Shape;1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99" y="2385475"/>
            <a:ext cx="4668900" cy="217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1900" y="2569800"/>
            <a:ext cx="3954175" cy="158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4"/>
          <p:cNvSpPr txBox="1"/>
          <p:nvPr/>
        </p:nvSpPr>
        <p:spPr>
          <a:xfrm>
            <a:off x="0" y="430075"/>
            <a:ext cx="9066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All variables presented by Stepwise model are significant based on model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VIF scores indicate the need to investigate </a:t>
            </a: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multicollinearity</a:t>
            </a: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further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 &amp; Multiple Regression</a:t>
            </a:r>
            <a:endParaRPr/>
          </a:p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0" y="1106625"/>
            <a:ext cx="4572000" cy="28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Results:</a:t>
            </a:r>
            <a:endParaRPr b="1"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Based on a p-value of &lt;0.05, we can determine that the remaining variables are significant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Based on a VIF threshold of 4, we conclude there are no problems with multicollinearity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Limitations: </a:t>
            </a:r>
            <a:endParaRPr b="1"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One year of results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~300 missing values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Future Work:</a:t>
            </a:r>
            <a:endParaRPr b="1"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How can we use this predictors as a foundation for decreasing the Economic Needs Index?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Can we expand this analysis to identify </a:t>
            </a:r>
            <a:r>
              <a:rPr lang="en" sz="1200"/>
              <a:t>commonalities</a:t>
            </a:r>
            <a:r>
              <a:rPr lang="en" sz="1200"/>
              <a:t> across the country?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/>
              <a:t>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050" y="1093866"/>
            <a:ext cx="3953100" cy="318025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5"/>
          <p:cNvSpPr/>
          <p:nvPr/>
        </p:nvSpPr>
        <p:spPr>
          <a:xfrm>
            <a:off x="5046925" y="3833900"/>
            <a:ext cx="3353100" cy="24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6114" y="4274125"/>
            <a:ext cx="5280236" cy="7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CCA : Test Scores</a:t>
            </a:r>
            <a:endParaRPr/>
          </a:p>
        </p:txBody>
      </p:sp>
      <p:pic>
        <p:nvPicPr>
          <p:cNvPr id="213" name="Google Shape;2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4725"/>
            <a:ext cx="4286100" cy="349763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6"/>
          <p:cNvSpPr txBox="1"/>
          <p:nvPr/>
        </p:nvSpPr>
        <p:spPr>
          <a:xfrm>
            <a:off x="4572000" y="1204713"/>
            <a:ext cx="4286100" cy="37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ConCorr = 0.86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X-vars: All variables except Community School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Y-vars: Average Math/ELA Proficiency Scores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Economic Need Index &amp; Test Scores ‘--’ relation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%Asian &amp; Test Scores small ‘+’ relation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0600" y="1819263"/>
            <a:ext cx="335280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0600" y="3391000"/>
            <a:ext cx="3899550" cy="3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CCA: Family/Community Involvement</a:t>
            </a:r>
            <a:endParaRPr/>
          </a:p>
        </p:txBody>
      </p:sp>
      <p:sp>
        <p:nvSpPr>
          <p:cNvPr id="222" name="Google Shape;222;p37"/>
          <p:cNvSpPr txBox="1"/>
          <p:nvPr>
            <p:ph idx="1" type="body"/>
          </p:nvPr>
        </p:nvSpPr>
        <p:spPr>
          <a:xfrm>
            <a:off x="4833950" y="1266325"/>
            <a:ext cx="3998100" cy="35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ConCorr = 0.60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X-vars: %Asian and %Black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Y-vars: Strong Family/Community Ties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%Asian and %Black have  ‘--’ relation with Strong Family/Community Ties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23" name="Google Shape;22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4397475" cy="355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3950" y="1962150"/>
            <a:ext cx="2637150" cy="38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3950" y="2962275"/>
            <a:ext cx="3134600" cy="4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CCA: Supportive Environment</a:t>
            </a:r>
            <a:endParaRPr/>
          </a:p>
        </p:txBody>
      </p:sp>
      <p:sp>
        <p:nvSpPr>
          <p:cNvPr id="231" name="Google Shape;231;p38"/>
          <p:cNvSpPr txBox="1"/>
          <p:nvPr>
            <p:ph idx="1" type="body"/>
          </p:nvPr>
        </p:nvSpPr>
        <p:spPr>
          <a:xfrm>
            <a:off x="5048250" y="1266325"/>
            <a:ext cx="3783900" cy="3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ConCorr = 0.60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X-vars: %Black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Y-vars: Supportive Environment &amp; Strong Family/Community Ties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%Asian and %Black have  ‘--’ relation with Strong Family/Community Ties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32" name="Google Shape;2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25" y="1266325"/>
            <a:ext cx="4274639" cy="345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8"/>
          <p:cNvSpPr/>
          <p:nvPr/>
        </p:nvSpPr>
        <p:spPr>
          <a:xfrm>
            <a:off x="152400" y="152400"/>
            <a:ext cx="2734075" cy="788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/ Limitations</a:t>
            </a:r>
            <a:endParaRPr/>
          </a:p>
        </p:txBody>
      </p:sp>
      <p:sp>
        <p:nvSpPr>
          <p:cNvPr id="245" name="Google Shape;245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School income needs to be scaled based on the school. Larger schools need more money, school size isn’t part of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10" name="Google Shape;110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PASSNYC School Data set From Kaggle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1,272 schools + 158 variables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116" name="Google Shape;116;p24"/>
          <p:cNvSpPr txBox="1"/>
          <p:nvPr>
            <p:ph idx="1" type="body"/>
          </p:nvPr>
        </p:nvSpPr>
        <p:spPr>
          <a:xfrm>
            <a:off x="311700" y="10377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PASSNYC has identified that data on English Language Learners, Students with Disabilities, Students on Free/Reduced Lunch, and Students with Temporary Housing, have been good indicators of the types of schools facing declining graduation rates.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Statistics released by the Office of the New York City Comptroller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Overall, graduation rates increased from 93% to 97%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Lowest performing  quantile </a:t>
            </a:r>
            <a:r>
              <a:rPr b="1" lang="en" sz="1200" u="sng"/>
              <a:t>decreased</a:t>
            </a:r>
            <a:r>
              <a:rPr lang="en" sz="1200"/>
              <a:t> from 61% to 50%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Lowest Economic Needs Index quantile had a 51% graduation rate vs. the 96% graduation rate in the highest Economic Needs Index quantile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Graduation Disparities by Race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88% - Asian Students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83% - White Students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70% - Black Students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68% - Hispanic Students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7" name="Google Shape;117;p24"/>
          <p:cNvSpPr txBox="1"/>
          <p:nvPr/>
        </p:nvSpPr>
        <p:spPr>
          <a:xfrm>
            <a:off x="82400" y="4111175"/>
            <a:ext cx="90261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References: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Diploma Disparities: High School Graduation Rates in New York City. (2016, September). Retrieved from https://comptroller.nyc.gov/wp-content/uploads/documents/Graduation_Rate_Brief.pdf.</a:t>
            </a:r>
            <a:br>
              <a:rPr lang="en" sz="10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Colangelo, L. L. (2018, February 08). City graduation rates show 1.2% rise for HS students. Retrieved from https://www.amny.com/news/nyc-high-school-graduation-rates-1.16606103.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Methods/Research Question</a:t>
            </a:r>
            <a:endParaRPr/>
          </a:p>
        </p:txBody>
      </p:sp>
      <p:sp>
        <p:nvSpPr>
          <p:cNvPr id="123" name="Google Shape;123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CCA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deets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K-means → Logarithmic Regression → K-medoids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Partition schools into like groups for policy enactment 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Building &amp; Multiple Regression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Research Question: </a:t>
            </a:r>
            <a:r>
              <a:rPr lang="en"/>
              <a:t>Considering Economic Needs Index is an extreme factor in the gap in graduation rates in NYC, can we develop a multiple regression model that would help us </a:t>
            </a:r>
            <a:r>
              <a:rPr lang="en"/>
              <a:t>identify</a:t>
            </a:r>
            <a:r>
              <a:rPr lang="en"/>
              <a:t> what variables are true predictors of Economic Needs Index?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type="title"/>
          </p:nvPr>
        </p:nvSpPr>
        <p:spPr>
          <a:xfrm>
            <a:off x="311700" y="445025"/>
            <a:ext cx="8520600" cy="41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+ Results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title"/>
          </p:nvPr>
        </p:nvSpPr>
        <p:spPr>
          <a:xfrm>
            <a:off x="311700" y="277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→ </a:t>
            </a:r>
            <a:r>
              <a:rPr lang="en"/>
              <a:t>Logarithmic</a:t>
            </a:r>
            <a:r>
              <a:rPr lang="en"/>
              <a:t> Regression → K-</a:t>
            </a:r>
            <a:r>
              <a:rPr lang="en"/>
              <a:t>medoids</a:t>
            </a:r>
            <a:endParaRPr/>
          </a:p>
        </p:txBody>
      </p:sp>
      <p:sp>
        <p:nvSpPr>
          <p:cNvPr id="134" name="Google Shape;134;p27"/>
          <p:cNvSpPr txBox="1"/>
          <p:nvPr>
            <p:ph idx="1" type="body"/>
          </p:nvPr>
        </p:nvSpPr>
        <p:spPr>
          <a:xfrm>
            <a:off x="5275850" y="1318575"/>
            <a:ext cx="3556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K-means: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School Income Estimate, Avg Math Proficiency, Avg ELA Proficiency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Log Regression: Strong Family Community Ties, Rigorous Instruction, Percent ELL, Percent White, Percent Hispanic, Percent Asian, Student Attendance Rate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75" y="1233700"/>
            <a:ext cx="5117380" cy="33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idx="1" type="body"/>
          </p:nvPr>
        </p:nvSpPr>
        <p:spPr>
          <a:xfrm>
            <a:off x="6083025" y="512100"/>
            <a:ext cx="2825700" cy="36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</a:rPr>
              <a:t>cluster 1:  lowest percentages of ELL, Hispanic, Asian, and White students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</a:rPr>
              <a:t>c</a:t>
            </a:r>
            <a:r>
              <a:rPr lang="en" sz="1600">
                <a:solidFill>
                  <a:srgbClr val="666666"/>
                </a:solidFill>
              </a:rPr>
              <a:t>luster 2: very even distribution of demographics, higher percentage White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</a:rPr>
              <a:t>cluster 3: highest percent of Hispanic and ELL students. 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</p:txBody>
      </p:sp>
      <p:pic>
        <p:nvPicPr>
          <p:cNvPr id="141" name="Google Shape;1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750" y="512088"/>
            <a:ext cx="5788676" cy="365131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8"/>
          <p:cNvSpPr txBox="1"/>
          <p:nvPr/>
        </p:nvSpPr>
        <p:spPr>
          <a:xfrm>
            <a:off x="390150" y="512100"/>
            <a:ext cx="512100" cy="35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</a:t>
            </a:r>
            <a:r>
              <a:rPr lang="en" sz="1100"/>
              <a:t>high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00" y="512100"/>
            <a:ext cx="5722788" cy="365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6096075" y="432300"/>
            <a:ext cx="2825700" cy="42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</a:rPr>
              <a:t>cluster 1: greatest percent of Hispanic students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</a:rPr>
              <a:t>cluster 2: highest percent of White students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</a:rPr>
              <a:t>cluster 3: highest score on Strong Family Community Ties and the lowest percent of ELL students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</a:rPr>
              <a:t>cluster 4:  highest percent of Asian students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</a:rPr>
              <a:t>cluster 5: outliers / zero attendance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</p:txBody>
      </p:sp>
      <p:sp>
        <p:nvSpPr>
          <p:cNvPr id="149" name="Google Shape;149;p29"/>
          <p:cNvSpPr txBox="1"/>
          <p:nvPr/>
        </p:nvSpPr>
        <p:spPr>
          <a:xfrm>
            <a:off x="390150" y="512100"/>
            <a:ext cx="512100" cy="35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</a:t>
            </a:r>
            <a:r>
              <a:rPr lang="en" sz="1100"/>
              <a:t>l</a:t>
            </a:r>
            <a:r>
              <a:rPr lang="en" sz="1100"/>
              <a:t>ow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Linear Discriminant Analysis (LDA)</a:t>
            </a:r>
            <a:endParaRPr sz="1800"/>
          </a:p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311699" y="1266175"/>
            <a:ext cx="3896133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Predict Student Achievement Rating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Economic Need Index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Rigorous Instruction %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Strong Family-Community Ties %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Average ELA Proficiency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Average Math Proficiency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Examine the Data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Correlations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Histograms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Scatterplots</a:t>
            </a:r>
            <a:endParaRPr/>
          </a:p>
        </p:txBody>
      </p:sp>
      <p:pic>
        <p:nvPicPr>
          <p:cNvPr id="156" name="Google Shape;15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9637" y="1266174"/>
            <a:ext cx="4670555" cy="330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5200" y="4584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