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82" r:id="rId7"/>
    <p:sldId id="262" r:id="rId8"/>
    <p:sldId id="272" r:id="rId9"/>
    <p:sldId id="274" r:id="rId10"/>
    <p:sldId id="271" r:id="rId11"/>
    <p:sldId id="275" r:id="rId12"/>
    <p:sldId id="279" r:id="rId13"/>
    <p:sldId id="281" r:id="rId14"/>
    <p:sldId id="263" r:id="rId15"/>
    <p:sldId id="264" r:id="rId16"/>
    <p:sldId id="265" r:id="rId17"/>
    <p:sldId id="283" r:id="rId18"/>
    <p:sldId id="266" r:id="rId19"/>
    <p:sldId id="278" r:id="rId20"/>
    <p:sldId id="280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5BA3F-E02E-49A5-9635-CAA2A00D5BD2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FCA8D8-E5B8-4008-96EA-1AA53329661A}">
      <dgm:prSet/>
      <dgm:spPr/>
      <dgm:t>
        <a:bodyPr/>
        <a:lstStyle/>
        <a:p>
          <a:r>
            <a:rPr lang="en-US" dirty="0"/>
            <a:t>Problem: Only 37% of projects fully-funded</a:t>
          </a:r>
        </a:p>
      </dgm:t>
    </dgm:pt>
    <dgm:pt modelId="{750C10C9-719C-4291-AAFD-38C1014804D6}" type="parTrans" cxnId="{0B71FA44-6E3A-4259-B82D-C5A28F0AA864}">
      <dgm:prSet/>
      <dgm:spPr/>
      <dgm:t>
        <a:bodyPr/>
        <a:lstStyle/>
        <a:p>
          <a:endParaRPr lang="en-US"/>
        </a:p>
      </dgm:t>
    </dgm:pt>
    <dgm:pt modelId="{B9DE0FBE-6D3F-4FDD-BEBE-9EE30E151AB5}" type="sibTrans" cxnId="{0B71FA44-6E3A-4259-B82D-C5A28F0AA864}">
      <dgm:prSet/>
      <dgm:spPr/>
      <dgm:t>
        <a:bodyPr/>
        <a:lstStyle/>
        <a:p>
          <a:endParaRPr lang="en-US"/>
        </a:p>
      </dgm:t>
    </dgm:pt>
    <dgm:pt modelId="{D52C0F48-D073-4376-A1E6-21CF435994EB}">
      <dgm:prSet/>
      <dgm:spPr/>
      <dgm:t>
        <a:bodyPr/>
        <a:lstStyle/>
        <a:p>
          <a:r>
            <a:rPr lang="en-US"/>
            <a:t>Look at probable factors that affect this</a:t>
          </a:r>
        </a:p>
      </dgm:t>
    </dgm:pt>
    <dgm:pt modelId="{B8423F6E-2B7D-4190-9307-7A0E05D314FD}" type="parTrans" cxnId="{3655CFA7-2169-456C-B0A3-5FB5A7C4B3BF}">
      <dgm:prSet/>
      <dgm:spPr/>
      <dgm:t>
        <a:bodyPr/>
        <a:lstStyle/>
        <a:p>
          <a:endParaRPr lang="en-US"/>
        </a:p>
      </dgm:t>
    </dgm:pt>
    <dgm:pt modelId="{7DA00259-9CDE-4CD1-AFB7-28E48AC4A113}" type="sibTrans" cxnId="{3655CFA7-2169-456C-B0A3-5FB5A7C4B3BF}">
      <dgm:prSet/>
      <dgm:spPr/>
      <dgm:t>
        <a:bodyPr/>
        <a:lstStyle/>
        <a:p>
          <a:endParaRPr lang="en-US"/>
        </a:p>
      </dgm:t>
    </dgm:pt>
    <dgm:pt modelId="{8C210305-BE91-4AFB-A301-77EC64475A3F}">
      <dgm:prSet/>
      <dgm:spPr/>
      <dgm:t>
        <a:bodyPr/>
        <a:lstStyle/>
        <a:p>
          <a:r>
            <a:rPr lang="en-US" dirty="0"/>
            <a:t>Generate Models to predict project success at launch</a:t>
          </a:r>
        </a:p>
      </dgm:t>
    </dgm:pt>
    <dgm:pt modelId="{C822E6D6-4137-47C2-8F7E-610BBEE1BA80}" type="parTrans" cxnId="{BB25AFA9-2A85-463C-95B0-9EAD9CE699AB}">
      <dgm:prSet/>
      <dgm:spPr/>
      <dgm:t>
        <a:bodyPr/>
        <a:lstStyle/>
        <a:p>
          <a:endParaRPr lang="en-US"/>
        </a:p>
      </dgm:t>
    </dgm:pt>
    <dgm:pt modelId="{5B28EB5A-BE6A-4661-93D8-40157F48FDA3}" type="sibTrans" cxnId="{BB25AFA9-2A85-463C-95B0-9EAD9CE699AB}">
      <dgm:prSet/>
      <dgm:spPr/>
      <dgm:t>
        <a:bodyPr/>
        <a:lstStyle/>
        <a:p>
          <a:endParaRPr lang="en-US"/>
        </a:p>
      </dgm:t>
    </dgm:pt>
    <dgm:pt modelId="{89BCE5EA-BF00-430E-BDB0-EDEBB4F34337}">
      <dgm:prSet/>
      <dgm:spPr/>
      <dgm:t>
        <a:bodyPr/>
        <a:lstStyle/>
        <a:p>
          <a:endParaRPr lang="en-US" dirty="0"/>
        </a:p>
      </dgm:t>
    </dgm:pt>
    <dgm:pt modelId="{AB5A6790-60F7-4C40-8668-F73E8D47A00A}" type="parTrans" cxnId="{BD21B6CC-9B9D-4740-9C2E-62F18A8DBFF7}">
      <dgm:prSet/>
      <dgm:spPr/>
      <dgm:t>
        <a:bodyPr/>
        <a:lstStyle/>
        <a:p>
          <a:endParaRPr lang="en-US"/>
        </a:p>
      </dgm:t>
    </dgm:pt>
    <dgm:pt modelId="{6CB40C44-C828-4293-AEDE-1A46B0FD7273}" type="sibTrans" cxnId="{BD21B6CC-9B9D-4740-9C2E-62F18A8DBFF7}">
      <dgm:prSet/>
      <dgm:spPr/>
      <dgm:t>
        <a:bodyPr/>
        <a:lstStyle/>
        <a:p>
          <a:endParaRPr lang="en-US"/>
        </a:p>
      </dgm:t>
    </dgm:pt>
    <dgm:pt modelId="{6ADB9876-1EB7-4E9D-87D1-F46D9829EC54}" type="pres">
      <dgm:prSet presAssocID="{5315BA3F-E02E-49A5-9635-CAA2A00D5BD2}" presName="vert0" presStyleCnt="0">
        <dgm:presLayoutVars>
          <dgm:dir/>
          <dgm:animOne val="branch"/>
          <dgm:animLvl val="lvl"/>
        </dgm:presLayoutVars>
      </dgm:prSet>
      <dgm:spPr/>
    </dgm:pt>
    <dgm:pt modelId="{945F95DE-0F1C-429B-BD96-B32DFF2D02D4}" type="pres">
      <dgm:prSet presAssocID="{5FFCA8D8-E5B8-4008-96EA-1AA53329661A}" presName="thickLine" presStyleLbl="alignNode1" presStyleIdx="0" presStyleCnt="4"/>
      <dgm:spPr/>
    </dgm:pt>
    <dgm:pt modelId="{CF682AC9-E729-4BA2-A8A5-42F84A0890CB}" type="pres">
      <dgm:prSet presAssocID="{5FFCA8D8-E5B8-4008-96EA-1AA53329661A}" presName="horz1" presStyleCnt="0"/>
      <dgm:spPr/>
    </dgm:pt>
    <dgm:pt modelId="{E030E8D8-699B-408E-812B-51A9B07C19D2}" type="pres">
      <dgm:prSet presAssocID="{5FFCA8D8-E5B8-4008-96EA-1AA53329661A}" presName="tx1" presStyleLbl="revTx" presStyleIdx="0" presStyleCnt="4"/>
      <dgm:spPr/>
    </dgm:pt>
    <dgm:pt modelId="{51A21359-B763-48FE-9A3A-FD66F628F311}" type="pres">
      <dgm:prSet presAssocID="{5FFCA8D8-E5B8-4008-96EA-1AA53329661A}" presName="vert1" presStyleCnt="0"/>
      <dgm:spPr/>
    </dgm:pt>
    <dgm:pt modelId="{D5CEE808-81B9-4205-91B6-9A86B7DB8C09}" type="pres">
      <dgm:prSet presAssocID="{D52C0F48-D073-4376-A1E6-21CF435994EB}" presName="thickLine" presStyleLbl="alignNode1" presStyleIdx="1" presStyleCnt="4"/>
      <dgm:spPr/>
    </dgm:pt>
    <dgm:pt modelId="{97A21EBA-772A-4B0B-A5B0-8DECCA735984}" type="pres">
      <dgm:prSet presAssocID="{D52C0F48-D073-4376-A1E6-21CF435994EB}" presName="horz1" presStyleCnt="0"/>
      <dgm:spPr/>
    </dgm:pt>
    <dgm:pt modelId="{CD492F12-6F45-45F6-9E99-C6C48360CE93}" type="pres">
      <dgm:prSet presAssocID="{D52C0F48-D073-4376-A1E6-21CF435994EB}" presName="tx1" presStyleLbl="revTx" presStyleIdx="1" presStyleCnt="4"/>
      <dgm:spPr/>
    </dgm:pt>
    <dgm:pt modelId="{37ADCC5D-6C27-47EE-81BC-84449C9ED06B}" type="pres">
      <dgm:prSet presAssocID="{D52C0F48-D073-4376-A1E6-21CF435994EB}" presName="vert1" presStyleCnt="0"/>
      <dgm:spPr/>
    </dgm:pt>
    <dgm:pt modelId="{D15FFCA8-4C8C-413D-8CEC-18D14B2DB765}" type="pres">
      <dgm:prSet presAssocID="{8C210305-BE91-4AFB-A301-77EC64475A3F}" presName="thickLine" presStyleLbl="alignNode1" presStyleIdx="2" presStyleCnt="4"/>
      <dgm:spPr/>
    </dgm:pt>
    <dgm:pt modelId="{05DD48F0-2096-438F-98F6-D4B51B6C1CFA}" type="pres">
      <dgm:prSet presAssocID="{8C210305-BE91-4AFB-A301-77EC64475A3F}" presName="horz1" presStyleCnt="0"/>
      <dgm:spPr/>
    </dgm:pt>
    <dgm:pt modelId="{F2BD9BAD-ADE3-4A57-AD01-D48EAC2C899F}" type="pres">
      <dgm:prSet presAssocID="{8C210305-BE91-4AFB-A301-77EC64475A3F}" presName="tx1" presStyleLbl="revTx" presStyleIdx="2" presStyleCnt="4"/>
      <dgm:spPr/>
    </dgm:pt>
    <dgm:pt modelId="{7FD0702F-B2DC-49EA-8F97-B886897640F9}" type="pres">
      <dgm:prSet presAssocID="{8C210305-BE91-4AFB-A301-77EC64475A3F}" presName="vert1" presStyleCnt="0"/>
      <dgm:spPr/>
    </dgm:pt>
    <dgm:pt modelId="{B41BA3DE-1A3C-46CD-AA4C-EACE2BCBAD7A}" type="pres">
      <dgm:prSet presAssocID="{89BCE5EA-BF00-430E-BDB0-EDEBB4F34337}" presName="thickLine" presStyleLbl="alignNode1" presStyleIdx="3" presStyleCnt="4"/>
      <dgm:spPr/>
    </dgm:pt>
    <dgm:pt modelId="{F173059A-7CE5-45B6-B3DE-914A69470BBB}" type="pres">
      <dgm:prSet presAssocID="{89BCE5EA-BF00-430E-BDB0-EDEBB4F34337}" presName="horz1" presStyleCnt="0"/>
      <dgm:spPr/>
    </dgm:pt>
    <dgm:pt modelId="{A796363F-F98A-44F6-9224-542D3C546182}" type="pres">
      <dgm:prSet presAssocID="{89BCE5EA-BF00-430E-BDB0-EDEBB4F34337}" presName="tx1" presStyleLbl="revTx" presStyleIdx="3" presStyleCnt="4"/>
      <dgm:spPr/>
    </dgm:pt>
    <dgm:pt modelId="{0FFCCB9E-E601-491F-8A2D-E40695E8A4FD}" type="pres">
      <dgm:prSet presAssocID="{89BCE5EA-BF00-430E-BDB0-EDEBB4F34337}" presName="vert1" presStyleCnt="0"/>
      <dgm:spPr/>
    </dgm:pt>
  </dgm:ptLst>
  <dgm:cxnLst>
    <dgm:cxn modelId="{8BD15C2E-1995-4C33-828E-82D0F56E07A5}" type="presOf" srcId="{D52C0F48-D073-4376-A1E6-21CF435994EB}" destId="{CD492F12-6F45-45F6-9E99-C6C48360CE93}" srcOrd="0" destOrd="0" presId="urn:microsoft.com/office/officeart/2008/layout/LinedList"/>
    <dgm:cxn modelId="{0B71FA44-6E3A-4259-B82D-C5A28F0AA864}" srcId="{5315BA3F-E02E-49A5-9635-CAA2A00D5BD2}" destId="{5FFCA8D8-E5B8-4008-96EA-1AA53329661A}" srcOrd="0" destOrd="0" parTransId="{750C10C9-719C-4291-AAFD-38C1014804D6}" sibTransId="{B9DE0FBE-6D3F-4FDD-BEBE-9EE30E151AB5}"/>
    <dgm:cxn modelId="{440B687A-A60E-4DBC-B358-3088C4E026EB}" type="presOf" srcId="{8C210305-BE91-4AFB-A301-77EC64475A3F}" destId="{F2BD9BAD-ADE3-4A57-AD01-D48EAC2C899F}" srcOrd="0" destOrd="0" presId="urn:microsoft.com/office/officeart/2008/layout/LinedList"/>
    <dgm:cxn modelId="{3655CFA7-2169-456C-B0A3-5FB5A7C4B3BF}" srcId="{5315BA3F-E02E-49A5-9635-CAA2A00D5BD2}" destId="{D52C0F48-D073-4376-A1E6-21CF435994EB}" srcOrd="1" destOrd="0" parTransId="{B8423F6E-2B7D-4190-9307-7A0E05D314FD}" sibTransId="{7DA00259-9CDE-4CD1-AFB7-28E48AC4A113}"/>
    <dgm:cxn modelId="{BB25AFA9-2A85-463C-95B0-9EAD9CE699AB}" srcId="{5315BA3F-E02E-49A5-9635-CAA2A00D5BD2}" destId="{8C210305-BE91-4AFB-A301-77EC64475A3F}" srcOrd="2" destOrd="0" parTransId="{C822E6D6-4137-47C2-8F7E-610BBEE1BA80}" sibTransId="{5B28EB5A-BE6A-4661-93D8-40157F48FDA3}"/>
    <dgm:cxn modelId="{D3559EAD-4404-490E-8B8B-DAD8E836871F}" type="presOf" srcId="{5315BA3F-E02E-49A5-9635-CAA2A00D5BD2}" destId="{6ADB9876-1EB7-4E9D-87D1-F46D9829EC54}" srcOrd="0" destOrd="0" presId="urn:microsoft.com/office/officeart/2008/layout/LinedList"/>
    <dgm:cxn modelId="{88F8F5B5-97C7-4B7E-BE45-97D4B661D067}" type="presOf" srcId="{89BCE5EA-BF00-430E-BDB0-EDEBB4F34337}" destId="{A796363F-F98A-44F6-9224-542D3C546182}" srcOrd="0" destOrd="0" presId="urn:microsoft.com/office/officeart/2008/layout/LinedList"/>
    <dgm:cxn modelId="{BD21B6CC-9B9D-4740-9C2E-62F18A8DBFF7}" srcId="{5315BA3F-E02E-49A5-9635-CAA2A00D5BD2}" destId="{89BCE5EA-BF00-430E-BDB0-EDEBB4F34337}" srcOrd="3" destOrd="0" parTransId="{AB5A6790-60F7-4C40-8668-F73E8D47A00A}" sibTransId="{6CB40C44-C828-4293-AEDE-1A46B0FD7273}"/>
    <dgm:cxn modelId="{1F4253D9-6CE0-4039-93ED-7210D49CAB94}" type="presOf" srcId="{5FFCA8D8-E5B8-4008-96EA-1AA53329661A}" destId="{E030E8D8-699B-408E-812B-51A9B07C19D2}" srcOrd="0" destOrd="0" presId="urn:microsoft.com/office/officeart/2008/layout/LinedList"/>
    <dgm:cxn modelId="{3D30CC90-1465-4C42-A3E3-703627E97204}" type="presParOf" srcId="{6ADB9876-1EB7-4E9D-87D1-F46D9829EC54}" destId="{945F95DE-0F1C-429B-BD96-B32DFF2D02D4}" srcOrd="0" destOrd="0" presId="urn:microsoft.com/office/officeart/2008/layout/LinedList"/>
    <dgm:cxn modelId="{C439FD94-667D-4618-81C0-A8C18D22CFCB}" type="presParOf" srcId="{6ADB9876-1EB7-4E9D-87D1-F46D9829EC54}" destId="{CF682AC9-E729-4BA2-A8A5-42F84A0890CB}" srcOrd="1" destOrd="0" presId="urn:microsoft.com/office/officeart/2008/layout/LinedList"/>
    <dgm:cxn modelId="{D293FDA4-AADC-4E77-AD2F-9821699FC626}" type="presParOf" srcId="{CF682AC9-E729-4BA2-A8A5-42F84A0890CB}" destId="{E030E8D8-699B-408E-812B-51A9B07C19D2}" srcOrd="0" destOrd="0" presId="urn:microsoft.com/office/officeart/2008/layout/LinedList"/>
    <dgm:cxn modelId="{F2BD89B9-CA7F-47D9-80DF-7BAED1FF3500}" type="presParOf" srcId="{CF682AC9-E729-4BA2-A8A5-42F84A0890CB}" destId="{51A21359-B763-48FE-9A3A-FD66F628F311}" srcOrd="1" destOrd="0" presId="urn:microsoft.com/office/officeart/2008/layout/LinedList"/>
    <dgm:cxn modelId="{55F9586D-A8CA-4089-BAFC-348A41C7F3A6}" type="presParOf" srcId="{6ADB9876-1EB7-4E9D-87D1-F46D9829EC54}" destId="{D5CEE808-81B9-4205-91B6-9A86B7DB8C09}" srcOrd="2" destOrd="0" presId="urn:microsoft.com/office/officeart/2008/layout/LinedList"/>
    <dgm:cxn modelId="{C80A031B-D25A-42C2-B11E-0EB57753A9CF}" type="presParOf" srcId="{6ADB9876-1EB7-4E9D-87D1-F46D9829EC54}" destId="{97A21EBA-772A-4B0B-A5B0-8DECCA735984}" srcOrd="3" destOrd="0" presId="urn:microsoft.com/office/officeart/2008/layout/LinedList"/>
    <dgm:cxn modelId="{C289FD26-B31B-4D2F-B225-4E057F9E3D90}" type="presParOf" srcId="{97A21EBA-772A-4B0B-A5B0-8DECCA735984}" destId="{CD492F12-6F45-45F6-9E99-C6C48360CE93}" srcOrd="0" destOrd="0" presId="urn:microsoft.com/office/officeart/2008/layout/LinedList"/>
    <dgm:cxn modelId="{2D884440-66E1-4A13-8266-F0E1BEFEE78D}" type="presParOf" srcId="{97A21EBA-772A-4B0B-A5B0-8DECCA735984}" destId="{37ADCC5D-6C27-47EE-81BC-84449C9ED06B}" srcOrd="1" destOrd="0" presId="urn:microsoft.com/office/officeart/2008/layout/LinedList"/>
    <dgm:cxn modelId="{8DE89A23-C4F0-4758-902A-D490E3536CA5}" type="presParOf" srcId="{6ADB9876-1EB7-4E9D-87D1-F46D9829EC54}" destId="{D15FFCA8-4C8C-413D-8CEC-18D14B2DB765}" srcOrd="4" destOrd="0" presId="urn:microsoft.com/office/officeart/2008/layout/LinedList"/>
    <dgm:cxn modelId="{E9D10D18-76D9-4794-B2AB-BAEC8B36DEA7}" type="presParOf" srcId="{6ADB9876-1EB7-4E9D-87D1-F46D9829EC54}" destId="{05DD48F0-2096-438F-98F6-D4B51B6C1CFA}" srcOrd="5" destOrd="0" presId="urn:microsoft.com/office/officeart/2008/layout/LinedList"/>
    <dgm:cxn modelId="{DC80B1F3-50BD-4D6A-81C1-FB1988DABD72}" type="presParOf" srcId="{05DD48F0-2096-438F-98F6-D4B51B6C1CFA}" destId="{F2BD9BAD-ADE3-4A57-AD01-D48EAC2C899F}" srcOrd="0" destOrd="0" presId="urn:microsoft.com/office/officeart/2008/layout/LinedList"/>
    <dgm:cxn modelId="{B816C06B-A16B-4342-955B-CEA70612D9DD}" type="presParOf" srcId="{05DD48F0-2096-438F-98F6-D4B51B6C1CFA}" destId="{7FD0702F-B2DC-49EA-8F97-B886897640F9}" srcOrd="1" destOrd="0" presId="urn:microsoft.com/office/officeart/2008/layout/LinedList"/>
    <dgm:cxn modelId="{2E2BE802-7270-4CE7-A7D8-19DDC45B9B74}" type="presParOf" srcId="{6ADB9876-1EB7-4E9D-87D1-F46D9829EC54}" destId="{B41BA3DE-1A3C-46CD-AA4C-EACE2BCBAD7A}" srcOrd="6" destOrd="0" presId="urn:microsoft.com/office/officeart/2008/layout/LinedList"/>
    <dgm:cxn modelId="{6E7BEE31-D628-42E3-97CD-90003E9CDBEC}" type="presParOf" srcId="{6ADB9876-1EB7-4E9D-87D1-F46D9829EC54}" destId="{F173059A-7CE5-45B6-B3DE-914A69470BBB}" srcOrd="7" destOrd="0" presId="urn:microsoft.com/office/officeart/2008/layout/LinedList"/>
    <dgm:cxn modelId="{A5B050AC-61CD-4D2D-B186-C9A75E02C823}" type="presParOf" srcId="{F173059A-7CE5-45B6-B3DE-914A69470BBB}" destId="{A796363F-F98A-44F6-9224-542D3C546182}" srcOrd="0" destOrd="0" presId="urn:microsoft.com/office/officeart/2008/layout/LinedList"/>
    <dgm:cxn modelId="{829DEE81-B92F-4A91-B11E-6BA15A9340E3}" type="presParOf" srcId="{F173059A-7CE5-45B6-B3DE-914A69470BBB}" destId="{0FFCCB9E-E601-491F-8A2D-E40695E8A4F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3F307D-58E0-4416-8918-A2E798D0FF5D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E61971-BE62-4BB5-A59C-101FC3A58EF5}">
      <dgm:prSet/>
      <dgm:spPr/>
      <dgm:t>
        <a:bodyPr/>
        <a:lstStyle/>
        <a:p>
          <a:r>
            <a:rPr lang="en-US" dirty="0"/>
            <a:t>CPU</a:t>
          </a:r>
        </a:p>
      </dgm:t>
    </dgm:pt>
    <dgm:pt modelId="{51D7B5E7-058C-468F-A74F-EF4E5E8E5C67}" type="parTrans" cxnId="{50F3C1D6-D383-4169-A1BE-D92D86C1E420}">
      <dgm:prSet/>
      <dgm:spPr/>
      <dgm:t>
        <a:bodyPr/>
        <a:lstStyle/>
        <a:p>
          <a:endParaRPr lang="en-US"/>
        </a:p>
      </dgm:t>
    </dgm:pt>
    <dgm:pt modelId="{178B47AC-906A-4EAC-B356-59AECEA107E8}" type="sibTrans" cxnId="{50F3C1D6-D383-4169-A1BE-D92D86C1E420}">
      <dgm:prSet/>
      <dgm:spPr/>
      <dgm:t>
        <a:bodyPr/>
        <a:lstStyle/>
        <a:p>
          <a:endParaRPr lang="en-US"/>
        </a:p>
      </dgm:t>
    </dgm:pt>
    <dgm:pt modelId="{841A9066-CC7E-4442-A7DE-BB9463F0D87F}">
      <dgm:prSet/>
      <dgm:spPr/>
      <dgm:t>
        <a:bodyPr/>
        <a:lstStyle/>
        <a:p>
          <a:r>
            <a:rPr lang="en-US" dirty="0"/>
            <a:t>SVMs</a:t>
          </a:r>
        </a:p>
      </dgm:t>
    </dgm:pt>
    <dgm:pt modelId="{E53CEC73-26B0-42CF-BBF5-0C876070A44F}" type="parTrans" cxnId="{5A711DFC-C374-43EB-ACF7-4EB11C628B75}">
      <dgm:prSet/>
      <dgm:spPr/>
      <dgm:t>
        <a:bodyPr/>
        <a:lstStyle/>
        <a:p>
          <a:endParaRPr lang="en-US"/>
        </a:p>
      </dgm:t>
    </dgm:pt>
    <dgm:pt modelId="{95532363-7C7D-4DD8-9996-90B712D5CD17}" type="sibTrans" cxnId="{5A711DFC-C374-43EB-ACF7-4EB11C628B75}">
      <dgm:prSet/>
      <dgm:spPr/>
      <dgm:t>
        <a:bodyPr/>
        <a:lstStyle/>
        <a:p>
          <a:endParaRPr lang="en-US"/>
        </a:p>
      </dgm:t>
    </dgm:pt>
    <dgm:pt modelId="{1C651403-202B-4256-9C07-D26877107671}">
      <dgm:prSet/>
      <dgm:spPr/>
      <dgm:t>
        <a:bodyPr/>
        <a:lstStyle/>
        <a:p>
          <a:r>
            <a:rPr lang="en-US" dirty="0"/>
            <a:t>More Static Features:</a:t>
          </a:r>
        </a:p>
      </dgm:t>
    </dgm:pt>
    <dgm:pt modelId="{14FB9558-F473-49D9-A0C1-AF991EBE877F}" type="parTrans" cxnId="{F3B1E29E-7BA2-4F21-8D04-C67911578F28}">
      <dgm:prSet/>
      <dgm:spPr/>
      <dgm:t>
        <a:bodyPr/>
        <a:lstStyle/>
        <a:p>
          <a:endParaRPr lang="en-US"/>
        </a:p>
      </dgm:t>
    </dgm:pt>
    <dgm:pt modelId="{15B9EC43-B3BA-4AAD-A399-34D86C64F5B7}" type="sibTrans" cxnId="{F3B1E29E-7BA2-4F21-8D04-C67911578F28}">
      <dgm:prSet/>
      <dgm:spPr/>
      <dgm:t>
        <a:bodyPr/>
        <a:lstStyle/>
        <a:p>
          <a:endParaRPr lang="en-US"/>
        </a:p>
      </dgm:t>
    </dgm:pt>
    <dgm:pt modelId="{6674A053-C47E-4262-81F7-500937670D5E}">
      <dgm:prSet/>
      <dgm:spPr/>
      <dgm:t>
        <a:bodyPr/>
        <a:lstStyle/>
        <a:p>
          <a:r>
            <a:rPr lang="en-US" dirty="0"/>
            <a:t># of Reward Tiers</a:t>
          </a:r>
        </a:p>
      </dgm:t>
    </dgm:pt>
    <dgm:pt modelId="{45B914EB-F31C-4195-AFE6-778607FFB655}" type="parTrans" cxnId="{463C816B-4C6C-4E5F-B331-F72B6D3E6956}">
      <dgm:prSet/>
      <dgm:spPr/>
      <dgm:t>
        <a:bodyPr/>
        <a:lstStyle/>
        <a:p>
          <a:endParaRPr lang="en-US"/>
        </a:p>
      </dgm:t>
    </dgm:pt>
    <dgm:pt modelId="{FE9DA67B-CD5F-4F04-BB88-99685E1DA5BC}" type="sibTrans" cxnId="{463C816B-4C6C-4E5F-B331-F72B6D3E6956}">
      <dgm:prSet/>
      <dgm:spPr/>
      <dgm:t>
        <a:bodyPr/>
        <a:lstStyle/>
        <a:p>
          <a:endParaRPr lang="en-US"/>
        </a:p>
      </dgm:t>
    </dgm:pt>
    <dgm:pt modelId="{5DE86B28-9254-4538-89CD-5E40E551D834}">
      <dgm:prSet/>
      <dgm:spPr/>
      <dgm:t>
        <a:bodyPr/>
        <a:lstStyle/>
        <a:p>
          <a:r>
            <a:rPr lang="en-US"/>
            <a:t>Project Description</a:t>
          </a:r>
        </a:p>
      </dgm:t>
    </dgm:pt>
    <dgm:pt modelId="{4F39102C-771C-471C-B5FD-9FBA4CD08391}" type="parTrans" cxnId="{21BB774A-9477-4C65-A31C-A1B8FF17BC7F}">
      <dgm:prSet/>
      <dgm:spPr/>
      <dgm:t>
        <a:bodyPr/>
        <a:lstStyle/>
        <a:p>
          <a:endParaRPr lang="en-US"/>
        </a:p>
      </dgm:t>
    </dgm:pt>
    <dgm:pt modelId="{4E9E8ECD-4C5C-439E-B29A-B39DB2A99846}" type="sibTrans" cxnId="{21BB774A-9477-4C65-A31C-A1B8FF17BC7F}">
      <dgm:prSet/>
      <dgm:spPr/>
      <dgm:t>
        <a:bodyPr/>
        <a:lstStyle/>
        <a:p>
          <a:endParaRPr lang="en-US"/>
        </a:p>
      </dgm:t>
    </dgm:pt>
    <dgm:pt modelId="{C7BA1D54-54EF-406A-B95C-CAD755B3B03C}">
      <dgm:prSet/>
      <dgm:spPr/>
      <dgm:t>
        <a:bodyPr/>
        <a:lstStyle/>
        <a:p>
          <a:r>
            <a:rPr lang="en-US" dirty="0"/>
            <a:t>Deeper Search of Parameter Space</a:t>
          </a:r>
        </a:p>
      </dgm:t>
    </dgm:pt>
    <dgm:pt modelId="{887C6876-2B5E-4F84-9F03-0934F4CABD1A}" type="parTrans" cxnId="{F07E5724-E679-4072-B7AD-840EEE9E9BAC}">
      <dgm:prSet/>
      <dgm:spPr/>
      <dgm:t>
        <a:bodyPr/>
        <a:lstStyle/>
        <a:p>
          <a:endParaRPr lang="en-US"/>
        </a:p>
      </dgm:t>
    </dgm:pt>
    <dgm:pt modelId="{CCA36CFE-F61E-49C3-8EEF-D24BCFC4204F}" type="sibTrans" cxnId="{F07E5724-E679-4072-B7AD-840EEE9E9BAC}">
      <dgm:prSet/>
      <dgm:spPr/>
      <dgm:t>
        <a:bodyPr/>
        <a:lstStyle/>
        <a:p>
          <a:endParaRPr lang="en-US"/>
        </a:p>
      </dgm:t>
    </dgm:pt>
    <dgm:pt modelId="{4BBAD332-7DFB-42AD-807C-BEC10C6F9586}" type="pres">
      <dgm:prSet presAssocID="{0E3F307D-58E0-4416-8918-A2E798D0FF5D}" presName="linear" presStyleCnt="0">
        <dgm:presLayoutVars>
          <dgm:dir/>
          <dgm:animLvl val="lvl"/>
          <dgm:resizeHandles val="exact"/>
        </dgm:presLayoutVars>
      </dgm:prSet>
      <dgm:spPr/>
    </dgm:pt>
    <dgm:pt modelId="{54C3067D-B86F-4199-9D35-EFD45EF79726}" type="pres">
      <dgm:prSet presAssocID="{15E61971-BE62-4BB5-A59C-101FC3A58EF5}" presName="parentLin" presStyleCnt="0"/>
      <dgm:spPr/>
    </dgm:pt>
    <dgm:pt modelId="{0D94DCE4-6FE2-45EA-9CEC-208CE1329110}" type="pres">
      <dgm:prSet presAssocID="{15E61971-BE62-4BB5-A59C-101FC3A58EF5}" presName="parentLeftMargin" presStyleLbl="node1" presStyleIdx="0" presStyleCnt="2"/>
      <dgm:spPr/>
    </dgm:pt>
    <dgm:pt modelId="{FBB3E14A-C926-4D29-B015-792B4E85DD4A}" type="pres">
      <dgm:prSet presAssocID="{15E61971-BE62-4BB5-A59C-101FC3A58E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8F4774-1BB5-49C2-9CAD-5049AB8416B5}" type="pres">
      <dgm:prSet presAssocID="{15E61971-BE62-4BB5-A59C-101FC3A58EF5}" presName="negativeSpace" presStyleCnt="0"/>
      <dgm:spPr/>
    </dgm:pt>
    <dgm:pt modelId="{401FF26D-9B87-4D93-B4FF-D3600976ABE0}" type="pres">
      <dgm:prSet presAssocID="{15E61971-BE62-4BB5-A59C-101FC3A58EF5}" presName="childText" presStyleLbl="conFgAcc1" presStyleIdx="0" presStyleCnt="2">
        <dgm:presLayoutVars>
          <dgm:bulletEnabled val="1"/>
        </dgm:presLayoutVars>
      </dgm:prSet>
      <dgm:spPr/>
    </dgm:pt>
    <dgm:pt modelId="{4B9FCD0F-E7D5-4B49-B9EF-B17ABD9F40B7}" type="pres">
      <dgm:prSet presAssocID="{178B47AC-906A-4EAC-B356-59AECEA107E8}" presName="spaceBetweenRectangles" presStyleCnt="0"/>
      <dgm:spPr/>
    </dgm:pt>
    <dgm:pt modelId="{3843E199-11C5-4D65-BA94-FCF03B669F2D}" type="pres">
      <dgm:prSet presAssocID="{1C651403-202B-4256-9C07-D26877107671}" presName="parentLin" presStyleCnt="0"/>
      <dgm:spPr/>
    </dgm:pt>
    <dgm:pt modelId="{D7163234-EBB6-4597-8812-B5373F8EF2E7}" type="pres">
      <dgm:prSet presAssocID="{1C651403-202B-4256-9C07-D26877107671}" presName="parentLeftMargin" presStyleLbl="node1" presStyleIdx="0" presStyleCnt="2"/>
      <dgm:spPr/>
    </dgm:pt>
    <dgm:pt modelId="{91909B95-BC4B-4311-A29C-6DAADCB24E89}" type="pres">
      <dgm:prSet presAssocID="{1C651403-202B-4256-9C07-D2687710767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5566B85-09FA-41DA-BC27-03202C4DF6EA}" type="pres">
      <dgm:prSet presAssocID="{1C651403-202B-4256-9C07-D26877107671}" presName="negativeSpace" presStyleCnt="0"/>
      <dgm:spPr/>
    </dgm:pt>
    <dgm:pt modelId="{0B370EA4-6510-43BC-B589-1B4C377B080D}" type="pres">
      <dgm:prSet presAssocID="{1C651403-202B-4256-9C07-D26877107671}" presName="childText" presStyleLbl="conFgAcc1" presStyleIdx="1" presStyleCnt="2" custLinFactNeighborX="-88">
        <dgm:presLayoutVars>
          <dgm:bulletEnabled val="1"/>
        </dgm:presLayoutVars>
      </dgm:prSet>
      <dgm:spPr/>
    </dgm:pt>
  </dgm:ptLst>
  <dgm:cxnLst>
    <dgm:cxn modelId="{65767A0E-1670-4247-90FD-2E483DFD8E8A}" type="presOf" srcId="{5DE86B28-9254-4538-89CD-5E40E551D834}" destId="{0B370EA4-6510-43BC-B589-1B4C377B080D}" srcOrd="0" destOrd="1" presId="urn:microsoft.com/office/officeart/2005/8/layout/list1"/>
    <dgm:cxn modelId="{F07E5724-E679-4072-B7AD-840EEE9E9BAC}" srcId="{15E61971-BE62-4BB5-A59C-101FC3A58EF5}" destId="{C7BA1D54-54EF-406A-B95C-CAD755B3B03C}" srcOrd="1" destOrd="0" parTransId="{887C6876-2B5E-4F84-9F03-0934F4CABD1A}" sibTransId="{CCA36CFE-F61E-49C3-8EEF-D24BCFC4204F}"/>
    <dgm:cxn modelId="{11FC7438-F9A5-45B0-9DA6-12B3C9271803}" type="presOf" srcId="{15E61971-BE62-4BB5-A59C-101FC3A58EF5}" destId="{FBB3E14A-C926-4D29-B015-792B4E85DD4A}" srcOrd="1" destOrd="0" presId="urn:microsoft.com/office/officeart/2005/8/layout/list1"/>
    <dgm:cxn modelId="{5F86A646-4C19-4D2D-A51D-B3BA7691AF88}" type="presOf" srcId="{15E61971-BE62-4BB5-A59C-101FC3A58EF5}" destId="{0D94DCE4-6FE2-45EA-9CEC-208CE1329110}" srcOrd="0" destOrd="0" presId="urn:microsoft.com/office/officeart/2005/8/layout/list1"/>
    <dgm:cxn modelId="{21BB774A-9477-4C65-A31C-A1B8FF17BC7F}" srcId="{1C651403-202B-4256-9C07-D26877107671}" destId="{5DE86B28-9254-4538-89CD-5E40E551D834}" srcOrd="1" destOrd="0" parTransId="{4F39102C-771C-471C-B5FD-9FBA4CD08391}" sibTransId="{4E9E8ECD-4C5C-439E-B29A-B39DB2A99846}"/>
    <dgm:cxn modelId="{463C816B-4C6C-4E5F-B331-F72B6D3E6956}" srcId="{1C651403-202B-4256-9C07-D26877107671}" destId="{6674A053-C47E-4262-81F7-500937670D5E}" srcOrd="0" destOrd="0" parTransId="{45B914EB-F31C-4195-AFE6-778607FFB655}" sibTransId="{FE9DA67B-CD5F-4F04-BB88-99685E1DA5BC}"/>
    <dgm:cxn modelId="{2698EB77-5356-4D18-B45F-6FE6BD46775B}" type="presOf" srcId="{1C651403-202B-4256-9C07-D26877107671}" destId="{91909B95-BC4B-4311-A29C-6DAADCB24E89}" srcOrd="1" destOrd="0" presId="urn:microsoft.com/office/officeart/2005/8/layout/list1"/>
    <dgm:cxn modelId="{656C4C7B-B6C2-4982-B2AB-EDB3FE0EFFF5}" type="presOf" srcId="{0E3F307D-58E0-4416-8918-A2E798D0FF5D}" destId="{4BBAD332-7DFB-42AD-807C-BEC10C6F9586}" srcOrd="0" destOrd="0" presId="urn:microsoft.com/office/officeart/2005/8/layout/list1"/>
    <dgm:cxn modelId="{AA42548C-6FA2-477E-B61F-F336E910068F}" type="presOf" srcId="{1C651403-202B-4256-9C07-D26877107671}" destId="{D7163234-EBB6-4597-8812-B5373F8EF2E7}" srcOrd="0" destOrd="0" presId="urn:microsoft.com/office/officeart/2005/8/layout/list1"/>
    <dgm:cxn modelId="{A24D2E98-6273-4414-91BF-2274DD45350B}" type="presOf" srcId="{6674A053-C47E-4262-81F7-500937670D5E}" destId="{0B370EA4-6510-43BC-B589-1B4C377B080D}" srcOrd="0" destOrd="0" presId="urn:microsoft.com/office/officeart/2005/8/layout/list1"/>
    <dgm:cxn modelId="{F3B1E29E-7BA2-4F21-8D04-C67911578F28}" srcId="{0E3F307D-58E0-4416-8918-A2E798D0FF5D}" destId="{1C651403-202B-4256-9C07-D26877107671}" srcOrd="1" destOrd="0" parTransId="{14FB9558-F473-49D9-A0C1-AF991EBE877F}" sibTransId="{15B9EC43-B3BA-4AAD-A399-34D86C64F5B7}"/>
    <dgm:cxn modelId="{ED59DACB-27BA-4182-9012-61FCAA0D26F6}" type="presOf" srcId="{C7BA1D54-54EF-406A-B95C-CAD755B3B03C}" destId="{401FF26D-9B87-4D93-B4FF-D3600976ABE0}" srcOrd="0" destOrd="1" presId="urn:microsoft.com/office/officeart/2005/8/layout/list1"/>
    <dgm:cxn modelId="{50F3C1D6-D383-4169-A1BE-D92D86C1E420}" srcId="{0E3F307D-58E0-4416-8918-A2E798D0FF5D}" destId="{15E61971-BE62-4BB5-A59C-101FC3A58EF5}" srcOrd="0" destOrd="0" parTransId="{51D7B5E7-058C-468F-A74F-EF4E5E8E5C67}" sibTransId="{178B47AC-906A-4EAC-B356-59AECEA107E8}"/>
    <dgm:cxn modelId="{410798EC-B061-4FE3-B1EA-784684B2370F}" type="presOf" srcId="{841A9066-CC7E-4442-A7DE-BB9463F0D87F}" destId="{401FF26D-9B87-4D93-B4FF-D3600976ABE0}" srcOrd="0" destOrd="0" presId="urn:microsoft.com/office/officeart/2005/8/layout/list1"/>
    <dgm:cxn modelId="{5A711DFC-C374-43EB-ACF7-4EB11C628B75}" srcId="{15E61971-BE62-4BB5-A59C-101FC3A58EF5}" destId="{841A9066-CC7E-4442-A7DE-BB9463F0D87F}" srcOrd="0" destOrd="0" parTransId="{E53CEC73-26B0-42CF-BBF5-0C876070A44F}" sibTransId="{95532363-7C7D-4DD8-9996-90B712D5CD17}"/>
    <dgm:cxn modelId="{70AF2673-04EB-4D97-B15C-AB2EFF4D6A07}" type="presParOf" srcId="{4BBAD332-7DFB-42AD-807C-BEC10C6F9586}" destId="{54C3067D-B86F-4199-9D35-EFD45EF79726}" srcOrd="0" destOrd="0" presId="urn:microsoft.com/office/officeart/2005/8/layout/list1"/>
    <dgm:cxn modelId="{26CF5EA5-D081-44AC-86B4-2BF4CEE53FC5}" type="presParOf" srcId="{54C3067D-B86F-4199-9D35-EFD45EF79726}" destId="{0D94DCE4-6FE2-45EA-9CEC-208CE1329110}" srcOrd="0" destOrd="0" presId="urn:microsoft.com/office/officeart/2005/8/layout/list1"/>
    <dgm:cxn modelId="{4E3CCF7D-8DC8-47D5-A2D4-1CF8C536B224}" type="presParOf" srcId="{54C3067D-B86F-4199-9D35-EFD45EF79726}" destId="{FBB3E14A-C926-4D29-B015-792B4E85DD4A}" srcOrd="1" destOrd="0" presId="urn:microsoft.com/office/officeart/2005/8/layout/list1"/>
    <dgm:cxn modelId="{133591FC-B137-4FC5-BB2B-4FCC5C82B8A6}" type="presParOf" srcId="{4BBAD332-7DFB-42AD-807C-BEC10C6F9586}" destId="{E28F4774-1BB5-49C2-9CAD-5049AB8416B5}" srcOrd="1" destOrd="0" presId="urn:microsoft.com/office/officeart/2005/8/layout/list1"/>
    <dgm:cxn modelId="{32084849-C9BA-447F-8DEE-4CAD5A8B19CE}" type="presParOf" srcId="{4BBAD332-7DFB-42AD-807C-BEC10C6F9586}" destId="{401FF26D-9B87-4D93-B4FF-D3600976ABE0}" srcOrd="2" destOrd="0" presId="urn:microsoft.com/office/officeart/2005/8/layout/list1"/>
    <dgm:cxn modelId="{3281942F-872B-453C-9DA4-2FD3E47C705A}" type="presParOf" srcId="{4BBAD332-7DFB-42AD-807C-BEC10C6F9586}" destId="{4B9FCD0F-E7D5-4B49-B9EF-B17ABD9F40B7}" srcOrd="3" destOrd="0" presId="urn:microsoft.com/office/officeart/2005/8/layout/list1"/>
    <dgm:cxn modelId="{82BBA294-6F93-4A55-A03D-E3144AD9619B}" type="presParOf" srcId="{4BBAD332-7DFB-42AD-807C-BEC10C6F9586}" destId="{3843E199-11C5-4D65-BA94-FCF03B669F2D}" srcOrd="4" destOrd="0" presId="urn:microsoft.com/office/officeart/2005/8/layout/list1"/>
    <dgm:cxn modelId="{B5339605-BC6F-4A64-A92C-8003B5F4DB67}" type="presParOf" srcId="{3843E199-11C5-4D65-BA94-FCF03B669F2D}" destId="{D7163234-EBB6-4597-8812-B5373F8EF2E7}" srcOrd="0" destOrd="0" presId="urn:microsoft.com/office/officeart/2005/8/layout/list1"/>
    <dgm:cxn modelId="{A18C681D-2B04-4939-A06D-730C7816FD79}" type="presParOf" srcId="{3843E199-11C5-4D65-BA94-FCF03B669F2D}" destId="{91909B95-BC4B-4311-A29C-6DAADCB24E89}" srcOrd="1" destOrd="0" presId="urn:microsoft.com/office/officeart/2005/8/layout/list1"/>
    <dgm:cxn modelId="{0BB36B0C-C329-41D4-8E8F-7109E3CE00FF}" type="presParOf" srcId="{4BBAD332-7DFB-42AD-807C-BEC10C6F9586}" destId="{05566B85-09FA-41DA-BC27-03202C4DF6EA}" srcOrd="5" destOrd="0" presId="urn:microsoft.com/office/officeart/2005/8/layout/list1"/>
    <dgm:cxn modelId="{C30F05A6-B2DC-4C2C-BD75-E2A9EC242B3C}" type="presParOf" srcId="{4BBAD332-7DFB-42AD-807C-BEC10C6F9586}" destId="{0B370EA4-6510-43BC-B589-1B4C377B080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F95DE-0F1C-429B-BD96-B32DFF2D02D4}">
      <dsp:nvSpPr>
        <dsp:cNvPr id="0" name=""/>
        <dsp:cNvSpPr/>
      </dsp:nvSpPr>
      <dsp:spPr>
        <a:xfrm>
          <a:off x="0" y="0"/>
          <a:ext cx="96181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30E8D8-699B-408E-812B-51A9B07C19D2}">
      <dsp:nvSpPr>
        <dsp:cNvPr id="0" name=""/>
        <dsp:cNvSpPr/>
      </dsp:nvSpPr>
      <dsp:spPr>
        <a:xfrm>
          <a:off x="0" y="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Problem: Only 37% of projects fully-funded</a:t>
          </a:r>
        </a:p>
      </dsp:txBody>
      <dsp:txXfrm>
        <a:off x="0" y="0"/>
        <a:ext cx="9618133" cy="1023370"/>
      </dsp:txXfrm>
    </dsp:sp>
    <dsp:sp modelId="{D5CEE808-81B9-4205-91B6-9A86B7DB8C09}">
      <dsp:nvSpPr>
        <dsp:cNvPr id="0" name=""/>
        <dsp:cNvSpPr/>
      </dsp:nvSpPr>
      <dsp:spPr>
        <a:xfrm>
          <a:off x="0" y="1023370"/>
          <a:ext cx="9618133" cy="0"/>
        </a:xfrm>
        <a:prstGeom prst="line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492F12-6F45-45F6-9E99-C6C48360CE93}">
      <dsp:nvSpPr>
        <dsp:cNvPr id="0" name=""/>
        <dsp:cNvSpPr/>
      </dsp:nvSpPr>
      <dsp:spPr>
        <a:xfrm>
          <a:off x="0" y="102337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Look at probable factors that affect this</a:t>
          </a:r>
        </a:p>
      </dsp:txBody>
      <dsp:txXfrm>
        <a:off x="0" y="1023370"/>
        <a:ext cx="9618133" cy="1023370"/>
      </dsp:txXfrm>
    </dsp:sp>
    <dsp:sp modelId="{D15FFCA8-4C8C-413D-8CEC-18D14B2DB765}">
      <dsp:nvSpPr>
        <dsp:cNvPr id="0" name=""/>
        <dsp:cNvSpPr/>
      </dsp:nvSpPr>
      <dsp:spPr>
        <a:xfrm>
          <a:off x="0" y="2046741"/>
          <a:ext cx="9618133" cy="0"/>
        </a:xfrm>
        <a:prstGeom prst="line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2BD9BAD-ADE3-4A57-AD01-D48EAC2C899F}">
      <dsp:nvSpPr>
        <dsp:cNvPr id="0" name=""/>
        <dsp:cNvSpPr/>
      </dsp:nvSpPr>
      <dsp:spPr>
        <a:xfrm>
          <a:off x="0" y="204674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Generate Models to predict project success at launch</a:t>
          </a:r>
        </a:p>
      </dsp:txBody>
      <dsp:txXfrm>
        <a:off x="0" y="2046741"/>
        <a:ext cx="9618133" cy="1023370"/>
      </dsp:txXfrm>
    </dsp:sp>
    <dsp:sp modelId="{B41BA3DE-1A3C-46CD-AA4C-EACE2BCBAD7A}">
      <dsp:nvSpPr>
        <dsp:cNvPr id="0" name=""/>
        <dsp:cNvSpPr/>
      </dsp:nvSpPr>
      <dsp:spPr>
        <a:xfrm>
          <a:off x="0" y="3070111"/>
          <a:ext cx="9618133" cy="0"/>
        </a:xfrm>
        <a:prstGeom prst="lin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96363F-F98A-44F6-9224-542D3C546182}">
      <dsp:nvSpPr>
        <dsp:cNvPr id="0" name=""/>
        <dsp:cNvSpPr/>
      </dsp:nvSpPr>
      <dsp:spPr>
        <a:xfrm>
          <a:off x="0" y="307011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 dirty="0"/>
        </a:p>
      </dsp:txBody>
      <dsp:txXfrm>
        <a:off x="0" y="3070111"/>
        <a:ext cx="9618133" cy="1023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FF26D-9B87-4D93-B4FF-D3600976ABE0}">
      <dsp:nvSpPr>
        <dsp:cNvPr id="0" name=""/>
        <dsp:cNvSpPr/>
      </dsp:nvSpPr>
      <dsp:spPr>
        <a:xfrm>
          <a:off x="0" y="495165"/>
          <a:ext cx="6628804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624840" rIns="514469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SVMs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Deeper Search of Parameter Space</a:t>
          </a:r>
        </a:p>
      </dsp:txBody>
      <dsp:txXfrm>
        <a:off x="0" y="495165"/>
        <a:ext cx="6628804" cy="2126250"/>
      </dsp:txXfrm>
    </dsp:sp>
    <dsp:sp modelId="{FBB3E14A-C926-4D29-B015-792B4E85DD4A}">
      <dsp:nvSpPr>
        <dsp:cNvPr id="0" name=""/>
        <dsp:cNvSpPr/>
      </dsp:nvSpPr>
      <dsp:spPr>
        <a:xfrm>
          <a:off x="331440" y="52365"/>
          <a:ext cx="4640162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CPU</a:t>
          </a:r>
        </a:p>
      </dsp:txBody>
      <dsp:txXfrm>
        <a:off x="374671" y="95596"/>
        <a:ext cx="4553700" cy="799138"/>
      </dsp:txXfrm>
    </dsp:sp>
    <dsp:sp modelId="{0B370EA4-6510-43BC-B589-1B4C377B080D}">
      <dsp:nvSpPr>
        <dsp:cNvPr id="0" name=""/>
        <dsp:cNvSpPr/>
      </dsp:nvSpPr>
      <dsp:spPr>
        <a:xfrm>
          <a:off x="0" y="3226215"/>
          <a:ext cx="6628804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624840" rIns="514469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# of Reward Tiers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Project Description</a:t>
          </a:r>
        </a:p>
      </dsp:txBody>
      <dsp:txXfrm>
        <a:off x="0" y="3226215"/>
        <a:ext cx="6628804" cy="1701000"/>
      </dsp:txXfrm>
    </dsp:sp>
    <dsp:sp modelId="{91909B95-BC4B-4311-A29C-6DAADCB24E89}">
      <dsp:nvSpPr>
        <dsp:cNvPr id="0" name=""/>
        <dsp:cNvSpPr/>
      </dsp:nvSpPr>
      <dsp:spPr>
        <a:xfrm>
          <a:off x="331440" y="2783415"/>
          <a:ext cx="4640162" cy="8856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More Static Features:</a:t>
          </a:r>
        </a:p>
      </dsp:txBody>
      <dsp:txXfrm>
        <a:off x="374671" y="2826646"/>
        <a:ext cx="4553700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6A3E-E066-495C-91B1-104AD35B3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Kickstarter Success/Failure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12B31-A02E-4743-B013-40B6CA1B43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William </a:t>
            </a:r>
            <a:r>
              <a:rPr lang="en-US" dirty="0" err="1"/>
              <a:t>Chirciu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D16DA7-3317-40BC-A39C-EAA084BB5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Predictive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6295E-6307-4A4F-BD8E-532E77DA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Random Forest [</a:t>
            </a:r>
            <a:r>
              <a:rPr lang="en-US" dirty="0" err="1"/>
              <a:t>RandomForestClassifier</a:t>
            </a:r>
            <a:r>
              <a:rPr lang="en-US" dirty="0"/>
              <a:t>()]</a:t>
            </a:r>
          </a:p>
          <a:p>
            <a:r>
              <a:rPr lang="en-US" dirty="0"/>
              <a:t>Gradient Boost [</a:t>
            </a:r>
            <a:r>
              <a:rPr lang="en-US" dirty="0" err="1"/>
              <a:t>GradientBoostingClassifier</a:t>
            </a:r>
            <a:r>
              <a:rPr lang="en-US" dirty="0"/>
              <a:t>()]</a:t>
            </a:r>
          </a:p>
          <a:p>
            <a:r>
              <a:rPr lang="en-US" dirty="0"/>
              <a:t>Ada Boost [</a:t>
            </a:r>
            <a:r>
              <a:rPr lang="en-US" dirty="0" err="1"/>
              <a:t>AdaBoostClassifier</a:t>
            </a:r>
            <a:r>
              <a:rPr lang="en-US" dirty="0"/>
              <a:t>()]</a:t>
            </a:r>
          </a:p>
          <a:p>
            <a:r>
              <a:rPr lang="en-US" dirty="0"/>
              <a:t>Neural Network [</a:t>
            </a:r>
            <a:r>
              <a:rPr lang="en-US" dirty="0" err="1"/>
              <a:t>MLPClassifier</a:t>
            </a:r>
            <a:r>
              <a:rPr lang="en-US" dirty="0"/>
              <a:t>()]</a:t>
            </a:r>
          </a:p>
        </p:txBody>
      </p:sp>
    </p:spTree>
    <p:extLst>
      <p:ext uri="{BB962C8B-B14F-4D97-AF65-F5344CB8AC3E}">
        <p14:creationId xmlns:p14="http://schemas.microsoft.com/office/powerpoint/2010/main" val="16530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9962-8807-4DB5-A245-9BB43C6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Selection: Chi-Squared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2923EF7-23F6-4A78-8BEE-11AB1E0A1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634057"/>
              </p:ext>
            </p:extLst>
          </p:nvPr>
        </p:nvGraphicFramePr>
        <p:xfrm>
          <a:off x="677863" y="2160588"/>
          <a:ext cx="85963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2068283451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4237987416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927579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60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Usd_goal_real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5535453576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296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Campaign_len_days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21405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35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02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16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06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900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90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A88AE8-08AD-422A-BDCF-CF0BF1AE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Performance Metrics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F7A6C-3FEB-44ED-A192-A2F795BDC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Accuracy: % of correctly predicted instances</a:t>
            </a:r>
          </a:p>
          <a:p>
            <a:r>
              <a:rPr lang="en-US" dirty="0"/>
              <a:t>AUC: measure of separability</a:t>
            </a:r>
          </a:p>
          <a:p>
            <a:r>
              <a:rPr lang="en-US" dirty="0"/>
              <a:t># of Features</a:t>
            </a:r>
          </a:p>
          <a:p>
            <a:r>
              <a:rPr lang="en-US" dirty="0"/>
              <a:t>Run Times</a:t>
            </a:r>
          </a:p>
          <a:p>
            <a:r>
              <a:rPr lang="en-US" dirty="0"/>
              <a:t>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3595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61EC60-6DFA-449C-A63A-406F0BD1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Decision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5348D6-A0D5-4702-B3F0-DFC3C4CB5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645145"/>
              </p:ext>
            </p:extLst>
          </p:nvPr>
        </p:nvGraphicFramePr>
        <p:xfrm>
          <a:off x="4654550" y="815975"/>
          <a:ext cx="4619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06">
                  <a:extLst>
                    <a:ext uri="{9D8B030D-6E8A-4147-A177-3AD203B41FA5}">
                      <a16:colId xmlns:a16="http://schemas.microsoft.com/office/drawing/2014/main" val="1105799771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3002288544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1252405774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3101020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Feat.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33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7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37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37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08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( - cat)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763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5AA4F8-CF19-4184-8F08-4A78AEEC5C95}"/>
              </a:ext>
            </a:extLst>
          </p:cNvPr>
          <p:cNvSpPr txBox="1"/>
          <p:nvPr/>
        </p:nvSpPr>
        <p:spPr>
          <a:xfrm>
            <a:off x="4654550" y="3808325"/>
            <a:ext cx="47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Criterion: Gini</a:t>
            </a:r>
          </a:p>
          <a:p>
            <a:r>
              <a:rPr lang="en-US" dirty="0"/>
              <a:t>Splitter: Best</a:t>
            </a:r>
          </a:p>
          <a:p>
            <a:r>
              <a:rPr lang="en-US" dirty="0"/>
              <a:t>Run Times </a:t>
            </a:r>
            <a:r>
              <a:rPr lang="en-US" dirty="0">
                <a:sym typeface="Wingdings" panose="05000000000000000000" pitchFamily="2" charset="2"/>
              </a:rPr>
              <a:t> 5 – 7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7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81F940-FCED-4C36-AD77-828DB780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Random Forest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08CC4E8-A47B-4723-ABDE-75EED8538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05633"/>
              </p:ext>
            </p:extLst>
          </p:nvPr>
        </p:nvGraphicFramePr>
        <p:xfrm>
          <a:off x="4654550" y="815975"/>
          <a:ext cx="4619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06">
                  <a:extLst>
                    <a:ext uri="{9D8B030D-6E8A-4147-A177-3AD203B41FA5}">
                      <a16:colId xmlns:a16="http://schemas.microsoft.com/office/drawing/2014/main" val="3718300404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90884844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275697648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1240719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Feat.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00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710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1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238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3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(-cat)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78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3003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90CC82E-5447-4D1E-B5F1-6C629737B05E}"/>
              </a:ext>
            </a:extLst>
          </p:cNvPr>
          <p:cNvSpPr txBox="1"/>
          <p:nvPr/>
        </p:nvSpPr>
        <p:spPr>
          <a:xfrm>
            <a:off x="4654550" y="3808325"/>
            <a:ext cx="47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Estimators = 10 – 100    (10)</a:t>
            </a:r>
          </a:p>
          <a:p>
            <a:r>
              <a:rPr lang="en-US" dirty="0" err="1"/>
              <a:t>min_samples_leaf</a:t>
            </a:r>
            <a:r>
              <a:rPr lang="en-US" dirty="0"/>
              <a:t> = 50</a:t>
            </a:r>
          </a:p>
          <a:p>
            <a:r>
              <a:rPr lang="en-US" dirty="0"/>
              <a:t>Run Times </a:t>
            </a:r>
            <a:r>
              <a:rPr lang="en-US" dirty="0">
                <a:sym typeface="Wingdings" panose="05000000000000000000" pitchFamily="2" charset="2"/>
              </a:rPr>
              <a:t> 21 – 84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9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D9EA2B-FD5B-4C8D-9B8D-2F055FFDA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Gradient Boosting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01EC08-3F30-4221-9A6F-ED852A193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795661"/>
              </p:ext>
            </p:extLst>
          </p:nvPr>
        </p:nvGraphicFramePr>
        <p:xfrm>
          <a:off x="4654550" y="815975"/>
          <a:ext cx="4619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06">
                  <a:extLst>
                    <a:ext uri="{9D8B030D-6E8A-4147-A177-3AD203B41FA5}">
                      <a16:colId xmlns:a16="http://schemas.microsoft.com/office/drawing/2014/main" val="3801939880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777735683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3986343727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153867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Feat.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7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8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477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93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(-cat)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4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5171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8B8B5E-EB13-4A01-8AA7-E91F169E6F41}"/>
              </a:ext>
            </a:extLst>
          </p:cNvPr>
          <p:cNvSpPr txBox="1"/>
          <p:nvPr/>
        </p:nvSpPr>
        <p:spPr>
          <a:xfrm>
            <a:off x="4654550" y="3808325"/>
            <a:ext cx="478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Estimators = 10 – 100   (50)</a:t>
            </a:r>
          </a:p>
          <a:p>
            <a:r>
              <a:rPr lang="en-US" dirty="0"/>
              <a:t>Learning Rate = 0.1</a:t>
            </a:r>
          </a:p>
          <a:p>
            <a:r>
              <a:rPr lang="en-US" dirty="0" err="1"/>
              <a:t>min_samples_split</a:t>
            </a:r>
            <a:r>
              <a:rPr lang="en-US" dirty="0"/>
              <a:t> = ~1% of instances</a:t>
            </a:r>
          </a:p>
          <a:p>
            <a:r>
              <a:rPr lang="en-US" dirty="0"/>
              <a:t>Run Times </a:t>
            </a:r>
            <a:r>
              <a:rPr lang="en-US" dirty="0">
                <a:sym typeface="Wingdings" panose="05000000000000000000" pitchFamily="2" charset="2"/>
              </a:rPr>
              <a:t> 50 – 184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32E850-AD4D-4B27-B06A-BEA87994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Ada Boost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AC58FC-B105-4020-B7C3-8E72C21C5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595636"/>
              </p:ext>
            </p:extLst>
          </p:nvPr>
        </p:nvGraphicFramePr>
        <p:xfrm>
          <a:off x="4654550" y="815975"/>
          <a:ext cx="4619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06">
                  <a:extLst>
                    <a:ext uri="{9D8B030D-6E8A-4147-A177-3AD203B41FA5}">
                      <a16:colId xmlns:a16="http://schemas.microsoft.com/office/drawing/2014/main" val="2815689989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1514344611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3983197056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23144316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Feat.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105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79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469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3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(-cat)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62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8247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B5BA72-AE50-416B-80C9-08999AC23D06}"/>
              </a:ext>
            </a:extLst>
          </p:cNvPr>
          <p:cNvSpPr txBox="1"/>
          <p:nvPr/>
        </p:nvSpPr>
        <p:spPr>
          <a:xfrm>
            <a:off x="4654550" y="3808325"/>
            <a:ext cx="47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Estimators = 10 – 1000      (100)</a:t>
            </a:r>
          </a:p>
          <a:p>
            <a:r>
              <a:rPr lang="en-US" dirty="0"/>
              <a:t>Learning Rate = 0.1</a:t>
            </a:r>
          </a:p>
          <a:p>
            <a:r>
              <a:rPr lang="en-US" dirty="0"/>
              <a:t>Run Times </a:t>
            </a:r>
            <a:r>
              <a:rPr lang="en-US" dirty="0">
                <a:sym typeface="Wingdings" panose="05000000000000000000" pitchFamily="2" charset="2"/>
              </a:rPr>
              <a:t> 120 – 186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7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2461-CD00-4365-9B49-E9A02749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3EC8B9-D9F7-4959-82F8-E9D436BE9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359476"/>
              </p:ext>
            </p:extLst>
          </p:nvPr>
        </p:nvGraphicFramePr>
        <p:xfrm>
          <a:off x="677334" y="2160588"/>
          <a:ext cx="49178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072651522"/>
                    </a:ext>
                  </a:extLst>
                </a:gridCol>
                <a:gridCol w="1218692">
                  <a:extLst>
                    <a:ext uri="{9D8B030D-6E8A-4147-A177-3AD203B41FA5}">
                      <a16:colId xmlns:a16="http://schemas.microsoft.com/office/drawing/2014/main" val="3655570421"/>
                    </a:ext>
                  </a:extLst>
                </a:gridCol>
                <a:gridCol w="833755">
                  <a:extLst>
                    <a:ext uri="{9D8B030D-6E8A-4147-A177-3AD203B41FA5}">
                      <a16:colId xmlns:a16="http://schemas.microsoft.com/office/drawing/2014/main" val="2417447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22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4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50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40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0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95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8B0D7B-8E0A-4566-9D75-3A486151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Neural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906D61-5C4F-4286-8720-641F4EDE7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4411"/>
              </p:ext>
            </p:extLst>
          </p:nvPr>
        </p:nvGraphicFramePr>
        <p:xfrm>
          <a:off x="4654550" y="815975"/>
          <a:ext cx="46196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906">
                  <a:extLst>
                    <a:ext uri="{9D8B030D-6E8A-4147-A177-3AD203B41FA5}">
                      <a16:colId xmlns:a16="http://schemas.microsoft.com/office/drawing/2014/main" val="2543271638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1501537569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4021086798"/>
                    </a:ext>
                  </a:extLst>
                </a:gridCol>
                <a:gridCol w="1154906">
                  <a:extLst>
                    <a:ext uri="{9D8B030D-6E8A-4147-A177-3AD203B41FA5}">
                      <a16:colId xmlns:a16="http://schemas.microsoft.com/office/drawing/2014/main" val="19348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Feat.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37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2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57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860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1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(-cat)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69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559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F1DD482-D935-4EBE-A61F-EED1893D8ABD}"/>
              </a:ext>
            </a:extLst>
          </p:cNvPr>
          <p:cNvSpPr txBox="1"/>
          <p:nvPr/>
        </p:nvSpPr>
        <p:spPr>
          <a:xfrm>
            <a:off x="4654550" y="3808325"/>
            <a:ext cx="4780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Activation : Rectified Linear Unit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r>
              <a:rPr lang="en-US" dirty="0"/>
              <a:t>Solver: Adam</a:t>
            </a:r>
          </a:p>
          <a:p>
            <a:r>
              <a:rPr lang="en-US" dirty="0"/>
              <a:t>Hidden Layers: (10,10)</a:t>
            </a:r>
          </a:p>
          <a:p>
            <a:r>
              <a:rPr lang="en-US" dirty="0"/>
              <a:t>Run Times: 97 – 357 seconds</a:t>
            </a:r>
          </a:p>
        </p:txBody>
      </p:sp>
    </p:spTree>
    <p:extLst>
      <p:ext uri="{BB962C8B-B14F-4D97-AF65-F5344CB8AC3E}">
        <p14:creationId xmlns:p14="http://schemas.microsoft.com/office/powerpoint/2010/main" val="81058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37BF205-96A7-4AFA-921A-062A2564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Picking the Optimal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857E2-356E-4E18-89D0-170B6C6C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Best run times </a:t>
            </a:r>
            <a:r>
              <a:rPr lang="en-US" dirty="0">
                <a:sym typeface="Wingdings" panose="05000000000000000000" pitchFamily="2" charset="2"/>
              </a:rPr>
              <a:t> Decision Tree</a:t>
            </a:r>
          </a:p>
          <a:p>
            <a:r>
              <a:rPr lang="en-US" dirty="0">
                <a:sym typeface="Wingdings" panose="05000000000000000000" pitchFamily="2" charset="2"/>
              </a:rPr>
              <a:t>Highest Scores  Gradient Boost</a:t>
            </a:r>
          </a:p>
          <a:p>
            <a:r>
              <a:rPr lang="en-US" dirty="0">
                <a:sym typeface="Wingdings" panose="05000000000000000000" pitchFamily="2" charset="2"/>
              </a:rPr>
              <a:t>Jack of all Trades  Random Forest</a:t>
            </a:r>
            <a:endParaRPr lang="en-US" dirty="0"/>
          </a:p>
          <a:p>
            <a:r>
              <a:rPr lang="en-US" dirty="0"/>
              <a:t>Ada Boost and Neural Network underperforming</a:t>
            </a:r>
          </a:p>
          <a:p>
            <a:r>
              <a:rPr lang="en-US" dirty="0"/>
              <a:t>Performance &gt; features &gt; run times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337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F9FB6-869F-42D6-A14F-F45F232A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What is KICKSTARTER?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DC3F1-17DF-4F3C-90B9-27FF480FB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>
            <a:normAutofit/>
          </a:bodyPr>
          <a:lstStyle/>
          <a:p>
            <a:r>
              <a:rPr lang="en-US" sz="2800" dirty="0"/>
              <a:t>Funding Platform for creative projects</a:t>
            </a:r>
          </a:p>
          <a:p>
            <a:r>
              <a:rPr lang="en-US" sz="2800" dirty="0"/>
              <a:t>Financial Goal</a:t>
            </a:r>
          </a:p>
          <a:p>
            <a:r>
              <a:rPr lang="en-US" sz="2800" dirty="0"/>
              <a:t>Success/Failure</a:t>
            </a:r>
          </a:p>
          <a:p>
            <a:r>
              <a:rPr lang="en-US" sz="2800" dirty="0"/>
              <a:t>Reward Levels</a:t>
            </a:r>
          </a:p>
          <a:p>
            <a:endParaRPr lang="en-US" sz="2800" dirty="0"/>
          </a:p>
        </p:txBody>
      </p:sp>
      <p:pic>
        <p:nvPicPr>
          <p:cNvPr id="1026" name="Picture 2" descr="Image result for kickstarter">
            <a:extLst>
              <a:ext uri="{FF2B5EF4-FFF2-40B4-BE49-F238E27FC236}">
                <a16:creationId xmlns:a16="http://schemas.microsoft.com/office/drawing/2014/main" id="{8B19EF20-B3A5-4F23-A3F2-B5C63B82936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2" y="2160589"/>
            <a:ext cx="404316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18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5EF7EA-B7B4-4D59-93B9-6691A491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BD3E-5CE4-4BD3-8135-B9CDFCE6C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b="1" dirty="0"/>
              <a:t>Best Model</a:t>
            </a:r>
            <a:r>
              <a:rPr lang="en-US" dirty="0"/>
              <a:t>: Gradient Boosting with 3 features  - 68% accuracy</a:t>
            </a:r>
          </a:p>
          <a:p>
            <a:r>
              <a:rPr lang="en-US" b="1" dirty="0"/>
              <a:t>Goal amount, category, campaign length </a:t>
            </a:r>
            <a:r>
              <a:rPr lang="en-US" dirty="0"/>
              <a:t>most important features</a:t>
            </a:r>
          </a:p>
          <a:p>
            <a:r>
              <a:rPr lang="en-US" b="1" dirty="0"/>
              <a:t>Slight improvement</a:t>
            </a:r>
            <a:r>
              <a:rPr lang="en-US" dirty="0"/>
              <a:t> using 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418838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DE2DA-06D8-4606-9235-538B9C42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dirty="0"/>
              <a:t>Limitations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778A6-3D03-4704-889A-5EE538C6E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690070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19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3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A47BB0-44A0-4417-BC49-43D01F5B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E082-D37C-41D3-BF45-9B756785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Third Party Kickstarter Application</a:t>
            </a:r>
          </a:p>
          <a:p>
            <a:pPr lvl="1"/>
            <a:r>
              <a:rPr lang="en-US" dirty="0"/>
              <a:t>success/fail chance based on user input</a:t>
            </a:r>
          </a:p>
          <a:p>
            <a:pPr lvl="1"/>
            <a:r>
              <a:rPr lang="en-US" dirty="0"/>
              <a:t>Recommendations</a:t>
            </a:r>
          </a:p>
          <a:p>
            <a:pPr lvl="1"/>
            <a:r>
              <a:rPr lang="en-US" dirty="0"/>
              <a:t>Implement dynamic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2A31F1-0F3F-4269-BF6A-51B637D0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0DDB9B-D75E-4BCA-A022-16B87859E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39994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877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15F3D1-E65F-4313-9787-4C13F9ADE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0874-8D84-4564-AFCF-A54A30DFA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Obtained from Kaggle, sourced from Kickstarter repository</a:t>
            </a:r>
          </a:p>
          <a:p>
            <a:r>
              <a:rPr lang="en-US" dirty="0"/>
              <a:t>378k Kickstarter Projects from 2018</a:t>
            </a:r>
          </a:p>
          <a:p>
            <a:r>
              <a:rPr lang="en-US" dirty="0"/>
              <a:t>14 features</a:t>
            </a:r>
          </a:p>
          <a:p>
            <a:pPr lvl="1"/>
            <a:r>
              <a:rPr lang="en-US" dirty="0"/>
              <a:t>Target Variable = ‘State’ {Success, Failure, Suspended, Canceled, Live}</a:t>
            </a:r>
          </a:p>
          <a:p>
            <a:pPr lvl="1"/>
            <a:r>
              <a:rPr lang="en-US" dirty="0"/>
              <a:t>9 Qualitative Variables</a:t>
            </a:r>
          </a:p>
          <a:p>
            <a:pPr lvl="1"/>
            <a:r>
              <a:rPr lang="en-US" dirty="0"/>
              <a:t>6 Quantitative Variables</a:t>
            </a:r>
          </a:p>
        </p:txBody>
      </p:sp>
    </p:spTree>
    <p:extLst>
      <p:ext uri="{BB962C8B-B14F-4D97-AF65-F5344CB8AC3E}">
        <p14:creationId xmlns:p14="http://schemas.microsoft.com/office/powerpoint/2010/main" val="17605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A1EEEA-6682-4DB9-B6AB-30B9D0FC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A Project Instance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DE15-4A72-4978-87D7-05E7DE18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ID: 1000002330</a:t>
            </a:r>
          </a:p>
          <a:p>
            <a:r>
              <a:rPr lang="en-US" dirty="0"/>
              <a:t>Name: The Songs of Adelaide &amp; </a:t>
            </a:r>
            <a:r>
              <a:rPr lang="en-US" dirty="0" err="1"/>
              <a:t>Abullah</a:t>
            </a:r>
            <a:endParaRPr lang="en-US" dirty="0"/>
          </a:p>
          <a:p>
            <a:r>
              <a:rPr lang="en-US" dirty="0"/>
              <a:t>Main Category: Publishing</a:t>
            </a:r>
          </a:p>
          <a:p>
            <a:r>
              <a:rPr lang="en-US" dirty="0"/>
              <a:t>Category: Poetry</a:t>
            </a:r>
          </a:p>
          <a:p>
            <a:r>
              <a:rPr lang="en-US" dirty="0"/>
              <a:t>Currency: GBP</a:t>
            </a:r>
          </a:p>
          <a:p>
            <a:r>
              <a:rPr lang="en-US" dirty="0"/>
              <a:t>Launch Date: 8/11/2015  12:12:00 PM</a:t>
            </a:r>
          </a:p>
          <a:p>
            <a:r>
              <a:rPr lang="en-US" dirty="0"/>
              <a:t>Deadline: 10/9/2015</a:t>
            </a:r>
          </a:p>
          <a:p>
            <a:r>
              <a:rPr lang="en-US" dirty="0"/>
              <a:t>Goal: 1000</a:t>
            </a:r>
          </a:p>
          <a:p>
            <a:r>
              <a:rPr lang="en-US" dirty="0"/>
              <a:t>Pledged: 0</a:t>
            </a:r>
          </a:p>
          <a:p>
            <a:r>
              <a:rPr lang="en-US" dirty="0"/>
              <a:t>Backers: 0</a:t>
            </a:r>
          </a:p>
          <a:p>
            <a:r>
              <a:rPr lang="en-US" dirty="0"/>
              <a:t>Country: GB</a:t>
            </a:r>
          </a:p>
          <a:p>
            <a:r>
              <a:rPr lang="en-US" dirty="0" err="1"/>
              <a:t>USD_pledged_real</a:t>
            </a:r>
            <a:r>
              <a:rPr lang="en-US" dirty="0"/>
              <a:t>: 0</a:t>
            </a:r>
          </a:p>
          <a:p>
            <a:r>
              <a:rPr lang="en-US" dirty="0" err="1"/>
              <a:t>USD_goal_real</a:t>
            </a:r>
            <a:r>
              <a:rPr lang="en-US" dirty="0"/>
              <a:t>: 1533.95</a:t>
            </a:r>
          </a:p>
          <a:p>
            <a:r>
              <a:rPr lang="en-US" dirty="0"/>
              <a:t>State: Failure</a:t>
            </a:r>
          </a:p>
        </p:txBody>
      </p:sp>
    </p:spTree>
    <p:extLst>
      <p:ext uri="{BB962C8B-B14F-4D97-AF65-F5344CB8AC3E}">
        <p14:creationId xmlns:p14="http://schemas.microsoft.com/office/powerpoint/2010/main" val="12116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2BDB-0021-4B40-8387-2E5D47D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0BF64-0A31-45D6-81FB-5CDD66D85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instances with missing data</a:t>
            </a:r>
          </a:p>
          <a:p>
            <a:r>
              <a:rPr lang="en-US" dirty="0"/>
              <a:t>Removed cancelled, suspended, live projects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ID/Name</a:t>
            </a:r>
          </a:p>
          <a:p>
            <a:pPr lvl="1"/>
            <a:r>
              <a:rPr lang="en-US" dirty="0"/>
              <a:t>Pledged/ Backers – dynamic features</a:t>
            </a:r>
          </a:p>
          <a:p>
            <a:pPr lvl="1"/>
            <a:r>
              <a:rPr lang="en-US" dirty="0"/>
              <a:t>Launch date/deadline </a:t>
            </a:r>
            <a:r>
              <a:rPr lang="en-US" dirty="0">
                <a:sym typeface="Wingdings" panose="05000000000000000000" pitchFamily="2" charset="2"/>
              </a:rPr>
              <a:t> Campaign Length in days</a:t>
            </a:r>
            <a:endParaRPr lang="en-US" dirty="0"/>
          </a:p>
          <a:p>
            <a:pPr lvl="1"/>
            <a:r>
              <a:rPr lang="en-US" dirty="0"/>
              <a:t>Kept Goal Amt in USD</a:t>
            </a:r>
          </a:p>
          <a:p>
            <a:r>
              <a:rPr lang="en-US" dirty="0"/>
              <a:t>332k instances with 7 features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26EE3-C5ED-47BB-B7A2-17DA96F4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Descriptive Statistics</a:t>
            </a:r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BD48BA-9BAE-4AF1-92CC-F313C3B9F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363740"/>
              </p:ext>
            </p:extLst>
          </p:nvPr>
        </p:nvGraphicFramePr>
        <p:xfrm>
          <a:off x="1287015" y="1958591"/>
          <a:ext cx="9617969" cy="4093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190">
                  <a:extLst>
                    <a:ext uri="{9D8B030D-6E8A-4147-A177-3AD203B41FA5}">
                      <a16:colId xmlns:a16="http://schemas.microsoft.com/office/drawing/2014/main" val="754021775"/>
                    </a:ext>
                  </a:extLst>
                </a:gridCol>
                <a:gridCol w="3114582">
                  <a:extLst>
                    <a:ext uri="{9D8B030D-6E8A-4147-A177-3AD203B41FA5}">
                      <a16:colId xmlns:a16="http://schemas.microsoft.com/office/drawing/2014/main" val="1123568737"/>
                    </a:ext>
                  </a:extLst>
                </a:gridCol>
                <a:gridCol w="3094197">
                  <a:extLst>
                    <a:ext uri="{9D8B030D-6E8A-4147-A177-3AD203B41FA5}">
                      <a16:colId xmlns:a16="http://schemas.microsoft.com/office/drawing/2014/main" val="2760525783"/>
                    </a:ext>
                  </a:extLst>
                </a:gridCol>
              </a:tblGrid>
              <a:tr h="682247">
                <a:tc>
                  <a:txBody>
                    <a:bodyPr/>
                    <a:lstStyle/>
                    <a:p>
                      <a:endParaRPr lang="en-US" sz="3100" dirty="0"/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Successful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Failure</a:t>
                      </a:r>
                    </a:p>
                  </a:txBody>
                  <a:tcPr marL="155056" marR="155056" marT="77528" marB="77528"/>
                </a:tc>
                <a:extLst>
                  <a:ext uri="{0D108BD9-81ED-4DB2-BD59-A6C34878D82A}">
                    <a16:rowId xmlns:a16="http://schemas.microsoft.com/office/drawing/2014/main" val="977025819"/>
                  </a:ext>
                </a:extLst>
              </a:tr>
              <a:tr h="682247">
                <a:tc>
                  <a:txBody>
                    <a:bodyPr/>
                    <a:lstStyle/>
                    <a:p>
                      <a:r>
                        <a:rPr lang="en-US" sz="3100" dirty="0"/>
                        <a:t># of Projects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133,851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197,611</a:t>
                      </a:r>
                    </a:p>
                  </a:txBody>
                  <a:tcPr marL="155056" marR="155056" marT="77528" marB="77528"/>
                </a:tc>
                <a:extLst>
                  <a:ext uri="{0D108BD9-81ED-4DB2-BD59-A6C34878D82A}">
                    <a16:rowId xmlns:a16="http://schemas.microsoft.com/office/drawing/2014/main" val="272548444"/>
                  </a:ext>
                </a:extLst>
              </a:tr>
              <a:tr h="682247">
                <a:tc>
                  <a:txBody>
                    <a:bodyPr/>
                    <a:lstStyle/>
                    <a:p>
                      <a:r>
                        <a:rPr lang="en-US" sz="3100"/>
                        <a:t>Average Goal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$9,536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$63,189</a:t>
                      </a:r>
                    </a:p>
                  </a:txBody>
                  <a:tcPr marL="155056" marR="155056" marT="77528" marB="77528"/>
                </a:tc>
                <a:extLst>
                  <a:ext uri="{0D108BD9-81ED-4DB2-BD59-A6C34878D82A}">
                    <a16:rowId xmlns:a16="http://schemas.microsoft.com/office/drawing/2014/main" val="2019065783"/>
                  </a:ext>
                </a:extLst>
              </a:tr>
              <a:tr h="682247">
                <a:tc>
                  <a:txBody>
                    <a:bodyPr/>
                    <a:lstStyle/>
                    <a:p>
                      <a:r>
                        <a:rPr lang="en-US" sz="3100"/>
                        <a:t>Average Dur.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32 days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35 days</a:t>
                      </a:r>
                    </a:p>
                  </a:txBody>
                  <a:tcPr marL="155056" marR="155056" marT="77528" marB="77528"/>
                </a:tc>
                <a:extLst>
                  <a:ext uri="{0D108BD9-81ED-4DB2-BD59-A6C34878D82A}">
                    <a16:rowId xmlns:a16="http://schemas.microsoft.com/office/drawing/2014/main" val="3084989769"/>
                  </a:ext>
                </a:extLst>
              </a:tr>
              <a:tr h="682247">
                <a:tc>
                  <a:txBody>
                    <a:bodyPr/>
                    <a:lstStyle/>
                    <a:p>
                      <a:r>
                        <a:rPr lang="en-US" sz="3100"/>
                        <a:t>Average Pledged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$17,367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$1,133</a:t>
                      </a:r>
                    </a:p>
                  </a:txBody>
                  <a:tcPr marL="155056" marR="155056" marT="77528" marB="77528"/>
                </a:tc>
                <a:extLst>
                  <a:ext uri="{0D108BD9-81ED-4DB2-BD59-A6C34878D82A}">
                    <a16:rowId xmlns:a16="http://schemas.microsoft.com/office/drawing/2014/main" val="710433653"/>
                  </a:ext>
                </a:extLst>
              </a:tr>
              <a:tr h="682247">
                <a:tc>
                  <a:txBody>
                    <a:bodyPr/>
                    <a:lstStyle/>
                    <a:p>
                      <a:r>
                        <a:rPr lang="en-US" sz="3100"/>
                        <a:t># of Backers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264</a:t>
                      </a:r>
                    </a:p>
                  </a:txBody>
                  <a:tcPr marL="155056" marR="155056" marT="77528" marB="77528"/>
                </a:tc>
                <a:tc>
                  <a:txBody>
                    <a:bodyPr/>
                    <a:lstStyle/>
                    <a:p>
                      <a:r>
                        <a:rPr lang="en-US" sz="3100" dirty="0"/>
                        <a:t>16</a:t>
                      </a:r>
                    </a:p>
                  </a:txBody>
                  <a:tcPr marL="155056" marR="155056" marT="77528" marB="77528"/>
                </a:tc>
                <a:extLst>
                  <a:ext uri="{0D108BD9-81ED-4DB2-BD59-A6C34878D82A}">
                    <a16:rowId xmlns:a16="http://schemas.microsoft.com/office/drawing/2014/main" val="315108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0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E542-6A14-4CD2-8104-EC108A54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Success/Fail Rate by Country</a:t>
            </a:r>
          </a:p>
        </p:txBody>
      </p:sp>
      <p:graphicFrame>
        <p:nvGraphicFramePr>
          <p:cNvPr id="199" name="Content Placeholder 4">
            <a:extLst>
              <a:ext uri="{FF2B5EF4-FFF2-40B4-BE49-F238E27FC236}">
                <a16:creationId xmlns:a16="http://schemas.microsoft.com/office/drawing/2014/main" id="{3D587FA9-9ABF-4406-9B9A-332C86FAE3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835239"/>
              </p:ext>
            </p:extLst>
          </p:nvPr>
        </p:nvGraphicFramePr>
        <p:xfrm>
          <a:off x="4763011" y="632145"/>
          <a:ext cx="4384796" cy="5089200"/>
        </p:xfrm>
        <a:graphic>
          <a:graphicData uri="http://schemas.openxmlformats.org/drawingml/2006/table">
            <a:tbl>
              <a:tblPr/>
              <a:tblGrid>
                <a:gridCol w="1331650">
                  <a:extLst>
                    <a:ext uri="{9D8B030D-6E8A-4147-A177-3AD203B41FA5}">
                      <a16:colId xmlns:a16="http://schemas.microsoft.com/office/drawing/2014/main" val="1476839636"/>
                    </a:ext>
                  </a:extLst>
                </a:gridCol>
                <a:gridCol w="1439412">
                  <a:extLst>
                    <a:ext uri="{9D8B030D-6E8A-4147-A177-3AD203B41FA5}">
                      <a16:colId xmlns:a16="http://schemas.microsoft.com/office/drawing/2014/main" val="2920795997"/>
                    </a:ext>
                  </a:extLst>
                </a:gridCol>
                <a:gridCol w="1613734">
                  <a:extLst>
                    <a:ext uri="{9D8B030D-6E8A-4147-A177-3AD203B41FA5}">
                      <a16:colId xmlns:a16="http://schemas.microsoft.com/office/drawing/2014/main" val="1485800944"/>
                    </a:ext>
                  </a:extLst>
                </a:gridCol>
              </a:tblGrid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state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failed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successful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78124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country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1">
                        <a:effectLst/>
                      </a:endParaRP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1">
                        <a:effectLst/>
                      </a:endParaRP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6584813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HK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0.547170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0.452830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7753736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US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0.581807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0.418193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358509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GB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0.590310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0.409690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38993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SG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0.607930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0.392070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525497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DK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0.611231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0.388769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658742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FR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0.639683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0.360317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6971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NZ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0.648352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0.351648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939130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SE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0.662691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0.337309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921263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CA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0.665804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0.334196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6972379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LU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0.666667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0.333333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655835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JP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0.695652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0.304348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88432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AU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0.696191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0.303809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80123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IE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0.696925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0.303075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1493344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BE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0.709369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0.290631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79805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CH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0.713190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0.286810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3339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MX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0.719348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0.280652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343993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NO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0.721649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0.278351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979773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DE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0.727299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0.272701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26587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ES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0.737320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0.262680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0880259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NL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0.744090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0.255910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976322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AT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0.779381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0.220619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856858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>
                          <a:effectLst/>
                        </a:rPr>
                        <a:t>IT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0.814690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>
                          <a:effectLst/>
                        </a:rPr>
                        <a:t>0.185310</a:t>
                      </a:r>
                    </a:p>
                  </a:txBody>
                  <a:tcPr marL="32656" marR="32656" marT="16329" marB="163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62139"/>
                  </a:ext>
                </a:extLst>
              </a:tr>
            </a:tbl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83472057-3696-4998-834F-BF049C49D3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8" y="2203938"/>
            <a:ext cx="4533613" cy="2945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2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A05D-AE1C-4824-BC9E-EDE409C9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Success/Fail Rate by Category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6D37E0-479F-4F8E-8A5E-D93C36298D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568355"/>
          <a:ext cx="3719514" cy="2745228"/>
        </p:xfrm>
        <a:graphic>
          <a:graphicData uri="http://schemas.openxmlformats.org/drawingml/2006/table">
            <a:tbl>
              <a:tblPr/>
              <a:tblGrid>
                <a:gridCol w="1239838">
                  <a:extLst>
                    <a:ext uri="{9D8B030D-6E8A-4147-A177-3AD203B41FA5}">
                      <a16:colId xmlns:a16="http://schemas.microsoft.com/office/drawing/2014/main" val="235060336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3939821427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2406357033"/>
                    </a:ext>
                  </a:extLst>
                </a:gridCol>
              </a:tblGrid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state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failed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successful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715618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main_category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1">
                        <a:effectLst/>
                      </a:endParaRP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800" b="1">
                        <a:effectLst/>
                      </a:endParaRP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08682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Dance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0.345648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0.654352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733529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Theater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0.362039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0.637961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894222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Comics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0.408585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0.591415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423137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Music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0.473394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0.526606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966967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Art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0.551110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0.448890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080590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Games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0.561095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0.438905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407649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Film &amp; Video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0.582094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0.417906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36252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Design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0.584056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0.415944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477182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Publishing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0.652983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0.347017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7654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Photography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0.658892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0.341108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730490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Fashion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0.717168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0.282832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537630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Food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0.724086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0.275914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27042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Crafts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0.729470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0.270530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180494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Journalism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0.756086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0.243914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309791"/>
                  </a:ext>
                </a:extLst>
              </a:tr>
              <a:tr h="158260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Technology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0.762144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0.237856</a:t>
                      </a:r>
                    </a:p>
                  </a:txBody>
                  <a:tcPr marL="39565" marR="39565" marT="19782" marB="197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626194"/>
                  </a:ext>
                </a:extLst>
              </a:tr>
            </a:tbl>
          </a:graphicData>
        </a:graphic>
      </p:graphicFrame>
      <p:pic>
        <p:nvPicPr>
          <p:cNvPr id="3077" name="Picture 2">
            <a:extLst>
              <a:ext uri="{FF2B5EF4-FFF2-40B4-BE49-F238E27FC236}">
                <a16:creationId xmlns:a16="http://schemas.microsoft.com/office/drawing/2014/main" id="{99AC0008-3EFF-4866-A0E4-9861F4293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035" y="1677055"/>
            <a:ext cx="4602747" cy="30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3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0"/>
    </mc:Choice>
    <mc:Fallback xmlns="">
      <p:transition spd="slow" advTm="20000"/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863</Words>
  <Application>Microsoft Office PowerPoint</Application>
  <PresentationFormat>Widescreen</PresentationFormat>
  <Paragraphs>418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Trebuchet MS</vt:lpstr>
      <vt:lpstr>Wingdings</vt:lpstr>
      <vt:lpstr>Wingdings 3</vt:lpstr>
      <vt:lpstr>Facet</vt:lpstr>
      <vt:lpstr>Predicting Kickstarter Success/Failure</vt:lpstr>
      <vt:lpstr>What is KICKSTARTER?</vt:lpstr>
      <vt:lpstr>Objectives</vt:lpstr>
      <vt:lpstr>The Data</vt:lpstr>
      <vt:lpstr>A Project Instance</vt:lpstr>
      <vt:lpstr>Preprocessing</vt:lpstr>
      <vt:lpstr>Descriptive Statistics</vt:lpstr>
      <vt:lpstr>Success/Fail Rate by Country</vt:lpstr>
      <vt:lpstr>Success/Fail Rate by Category</vt:lpstr>
      <vt:lpstr>Predictive Models</vt:lpstr>
      <vt:lpstr>Feature Selection: Chi-Squared</vt:lpstr>
      <vt:lpstr>Performance Metrics and Evaluation</vt:lpstr>
      <vt:lpstr>Decision Tree</vt:lpstr>
      <vt:lpstr>Random Forest</vt:lpstr>
      <vt:lpstr>Gradient Boosting</vt:lpstr>
      <vt:lpstr>Ada Boost</vt:lpstr>
      <vt:lpstr>PowerPoint Presentation</vt:lpstr>
      <vt:lpstr>Neural Network</vt:lpstr>
      <vt:lpstr>Picking the Optimal Model</vt:lpstr>
      <vt:lpstr>Conclusion</vt:lpstr>
      <vt:lpstr>Limitations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Kickstarter Success/Failure</dc:title>
  <dc:creator>wchirciu@gmail.com</dc:creator>
  <cp:lastModifiedBy>wchirciu@gmail.com</cp:lastModifiedBy>
  <cp:revision>46</cp:revision>
  <dcterms:created xsi:type="dcterms:W3CDTF">2019-03-11T06:26:04Z</dcterms:created>
  <dcterms:modified xsi:type="dcterms:W3CDTF">2019-03-19T21:54:05Z</dcterms:modified>
</cp:coreProperties>
</file>