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868" r:id="rId1"/>
    <p:sldMasterId id="2147486879" r:id="rId2"/>
    <p:sldMasterId id="2147486892" r:id="rId3"/>
  </p:sldMasterIdLst>
  <p:notesMasterIdLst>
    <p:notesMasterId r:id="rId15"/>
  </p:notesMasterIdLst>
  <p:handoutMasterIdLst>
    <p:handoutMasterId r:id="rId16"/>
  </p:handoutMasterIdLst>
  <p:sldIdLst>
    <p:sldId id="2227" r:id="rId4"/>
    <p:sldId id="2247" r:id="rId5"/>
    <p:sldId id="2245" r:id="rId6"/>
    <p:sldId id="2228" r:id="rId7"/>
    <p:sldId id="2243" r:id="rId8"/>
    <p:sldId id="2250" r:id="rId9"/>
    <p:sldId id="2248" r:id="rId10"/>
    <p:sldId id="2251" r:id="rId11"/>
    <p:sldId id="2249" r:id="rId12"/>
    <p:sldId id="2252" r:id="rId13"/>
    <p:sldId id="2244" r:id="rId14"/>
  </p:sldIdLst>
  <p:sldSz cx="9144000" cy="6858000" type="screen4x3"/>
  <p:notesSz cx="7099300" cy="10234613"/>
  <p:custDataLst>
    <p:tags r:id="rId17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gic" initials="l" lastIdx="1" clrIdx="0">
    <p:extLst>
      <p:ext uri="{19B8F6BF-5375-455C-9EA6-DF929625EA0E}">
        <p15:presenceInfo xmlns:p15="http://schemas.microsoft.com/office/powerpoint/2012/main" userId="logi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FFCC66"/>
    <a:srgbClr val="FF6699"/>
    <a:srgbClr val="FFFFFF"/>
    <a:srgbClr val="CC0C1A"/>
    <a:srgbClr val="008000"/>
    <a:srgbClr val="000000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450" autoAdjust="0"/>
  </p:normalViewPr>
  <p:slideViewPr>
    <p:cSldViewPr>
      <p:cViewPr varScale="1">
        <p:scale>
          <a:sx n="94" d="100"/>
          <a:sy n="94" d="100"/>
        </p:scale>
        <p:origin x="207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10182"/>
    </p:cViewPr>
  </p:sorterViewPr>
  <p:notesViewPr>
    <p:cSldViewPr>
      <p:cViewPr varScale="1">
        <p:scale>
          <a:sx n="68" d="100"/>
          <a:sy n="68" d="100"/>
        </p:scale>
        <p:origin x="-2808" y="-10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424FA79-3116-4B44-A183-B08F20E14F5A}" type="datetimeFigureOut">
              <a:rPr lang="zh-CN" altLang="en-US"/>
              <a:pPr>
                <a:defRPr/>
              </a:pPr>
              <a:t>2019/10/31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046DFA9-9FCB-47DD-9DB8-5C8431E6AB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2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8F2EBE92-1102-427C-AE27-88C7491FF8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62786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学院 日期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CBB5CE-7F19-E34C-B789-5F8A37A52A3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9126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0162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0"/>
            <a:ext cx="222027750" cy="166520813"/>
          </a:xfrm>
          <a:ln/>
        </p:spPr>
      </p:sp>
      <p:sp>
        <p:nvSpPr>
          <p:cNvPr id="28675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611188" y="1196975"/>
            <a:ext cx="7924800" cy="4968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4765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9349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智慧城市的快速发展，交通已经成为人类生活中一个重要的组成部分。据统计，城市中大约有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40%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的人口每天花费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小时在交通上 。然而，现代城市中大量的人口以及交通工具产生了许多城市问题，比如交通拥堵、交通事故和空气污染等。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交通可视化。伴随着大数据可视化的热潮，在交通数据中使用可视化可以帮助人们有效地监控移动车辆的行为、发现交通在时空上的模式，从而为交通优化等提供决策信息。当代交通系统每时每刻都会产生大量的数据，比如，出租车上搭载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传感器会记录出租车的行驶轨迹；街道监控摄像头会记录车辆的通过情况。特别地，可视化可以将用户和数据直接相关，支持用户以简单可视的方式与数据进行交互，进而实现用户智慧和城市智慧交融反馈，可以极大地提高分析和决策的效率与准度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运行监控： 基于运营车辆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、车载视频等系统，实时掌握运营车辆的实时位置、交通路况、客流变化、视频监控画面等，实现对线路运营秩序的全过程监控，从根本上提高调度监控系统对运营状况的实时掌握与应变能力。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智能调度： 通过整合各种交通资源，整合视频图像、运行数据等实况信息，实现道路交通状况远程实时监控，直观的展现线路运营状况，根据实际运营需要，进行车辆投放调度、线路调度、高峰人流疏导、关键目标定位及搜索等紧急部署，实现公交运营智能调度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运营分析： 实时展示线路图、车辆定位情况、客流分布及客流高峰所在区域及发生时间，结合历史数据形成对比图表及预测数据，精准掌握客流规律，为客流预测、计划排班提供决策依据，协助管理人员分析判断，有效防控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交通态势监控：系统支持集成视频监控等系统、实现视频监控、智能卡口分析、交通运行状况监测、交通信号监控等功能，帮助管理者实时了解路网的运行状况及其变化规律，为交通管理决策和交通规划设计提供科学数据支撑，实现道路交通状况远程实时监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11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0"/>
            <a:ext cx="222027750" cy="166520813"/>
          </a:xfrm>
          <a:ln/>
        </p:spPr>
      </p:sp>
      <p:sp>
        <p:nvSpPr>
          <p:cNvPr id="28675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611188" y="1196975"/>
            <a:ext cx="7924800" cy="4968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62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3592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0"/>
            <a:ext cx="222027750" cy="166520813"/>
          </a:xfrm>
          <a:ln/>
        </p:spPr>
      </p:sp>
      <p:sp>
        <p:nvSpPr>
          <p:cNvPr id="28675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611188" y="1196975"/>
            <a:ext cx="7924800" cy="4968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8217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0981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0"/>
            <a:ext cx="222027750" cy="166520813"/>
          </a:xfrm>
          <a:ln/>
        </p:spPr>
      </p:sp>
      <p:sp>
        <p:nvSpPr>
          <p:cNvPr id="28675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611188" y="1196975"/>
            <a:ext cx="7924800" cy="4968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873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礼堂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24300" y="5372100"/>
            <a:ext cx="52197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二校门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4267200"/>
            <a:ext cx="216376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 descr="02_0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5741988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269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95288" y="2133602"/>
            <a:ext cx="8353425" cy="1470025"/>
          </a:xfrm>
        </p:spPr>
        <p:txBody>
          <a:bodyPr/>
          <a:lstStyle>
            <a:lvl1pPr>
              <a:defRPr sz="4431" b="0" smtClean="0"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269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>
                <a:latin typeface="+mn-lt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lnSpc>
                <a:spcPct val="100000"/>
              </a:lnSpc>
              <a:defRPr sz="1108" b="0">
                <a:latin typeface="Arial" charset="0"/>
                <a:ea typeface="宋体" pitchFamily="2" charset="-122"/>
              </a:defRPr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lnSpc>
                <a:spcPct val="100000"/>
              </a:lnSpc>
              <a:defRPr sz="1108" b="0">
                <a:latin typeface="Arial" charset="0"/>
                <a:ea typeface="宋体" pitchFamily="2" charset="-122"/>
              </a:defRPr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lnSpc>
                <a:spcPct val="100000"/>
              </a:lnSpc>
              <a:defRPr sz="1108" b="0">
                <a:latin typeface="Arial Black" pitchFamily="34" charset="0"/>
                <a:ea typeface="宋体" pitchFamily="2" charset="-122"/>
              </a:defRPr>
            </a:lvl1pPr>
          </a:lstStyle>
          <a:p>
            <a:pPr defTabSz="844083">
              <a:defRPr/>
            </a:pPr>
            <a:fld id="{FED47240-A7DE-4233-955A-EE845DB7093C}" type="slidenum">
              <a:rPr lang="en-US" altLang="zh-CN" smtClean="0"/>
              <a:pPr defTabSz="844083"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165315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9595B688-6281-4CAE-9BAE-B086E412D0B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18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9B7C690-2692-4E35-9400-0ED514406A0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379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AF4ADD5A-1CC1-4797-B0E7-549B0E04DEA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553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9DB16DF-DF52-4716-B36E-7F255732F02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053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B22FC747-1AB5-461E-BC40-CA18C9B7BA6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816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DFA8C59E-1D9B-45D0-81DA-6EA15F68B45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33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16C06B43-0671-4EA8-8DF6-4A69227FABC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327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34AD8BA6-0512-45BC-8113-D1399EFD6C4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36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031ADDC8-88D6-4A63-82C6-90ECE91BE59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317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A8FDCECC-DD1C-45CD-9C63-EBE4DD12886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4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fld id="{14AB5C5D-0A91-4B61-BE85-BC44369818E5}" type="slidenum">
              <a:rPr lang="en-US" altLang="zh-CN" smtClean="0"/>
              <a:pPr defTabSz="844083"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3"/>
            <a:ext cx="9144000" cy="76470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18424733"/>
      </p:ext>
    </p:extLst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2438" y="0"/>
            <a:ext cx="2111375" cy="6083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181725" cy="6083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BDB3ED73-9BA8-4330-AD3D-EE198F52547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62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0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950E3599-8C9A-4E66-A38C-533D9D22DCB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946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9595B688-6281-4CAE-9BAE-B086E412D0B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7753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9B7C690-2692-4E35-9400-0ED514406A0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7447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AF4ADD5A-1CC1-4797-B0E7-549B0E04DEA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5393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9DB16DF-DF52-4716-B36E-7F255732F02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388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B22FC747-1AB5-461E-BC40-CA18C9B7BA6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9611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DFA8C59E-1D9B-45D0-81DA-6EA15F68B45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6709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16C06B43-0671-4EA8-8DF6-4A69227FABC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9349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34AD8BA6-0512-45BC-8113-D1399EFD6C4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4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fld id="{14AB5C5D-0A91-4B61-BE85-BC44369818E5}" type="slidenum">
              <a:rPr lang="en-US" altLang="zh-CN" smtClean="0"/>
              <a:pPr defTabSz="844083"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51520" y="1"/>
            <a:ext cx="8568952" cy="1052736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90041755"/>
      </p:ext>
    </p:extLst>
  </p:cSld>
  <p:clrMapOvr>
    <a:masterClrMapping/>
  </p:clrMapOvr>
  <p:transition>
    <p:zo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031ADDC8-88D6-4A63-82C6-90ECE91BE59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1409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A8FDCECC-DD1C-45CD-9C63-EBE4DD12886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119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2438" y="0"/>
            <a:ext cx="2111375" cy="6083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181725" cy="6083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BDB3ED73-9BA8-4330-AD3D-EE198F52547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7358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0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950E3599-8C9A-4E66-A38C-533D9D22DCB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98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fld id="{51620B63-BDC6-4E80-9224-28D288EFD0BD}" type="slidenum">
              <a:rPr lang="en-US" altLang="zh-CN" smtClean="0"/>
              <a:pPr defTabSz="844083"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565005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fld id="{DD993160-54A9-4562-BF1D-5A83B01196E0}" type="slidenum">
              <a:rPr lang="en-US" altLang="zh-CN" smtClean="0"/>
              <a:pPr defTabSz="844083"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4990205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fld id="{136FFB0C-CFB8-4BB7-9536-8DF69F24C2B4}" type="slidenum">
              <a:rPr lang="zh-CN" altLang="en-US" smtClean="0"/>
              <a:pPr defTabSz="844083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345958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fld id="{E455314E-0F49-4A8C-AB1D-E0EEF36F94F0}" type="slidenum">
              <a:rPr lang="en-US" altLang="zh-CN" smtClean="0"/>
              <a:pPr defTabSz="844083"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856457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1124744"/>
          </a:xfrm>
        </p:spPr>
        <p:txBody>
          <a:bodyPr>
            <a:normAutofit/>
          </a:bodyPr>
          <a:lstStyle>
            <a:lvl1pPr>
              <a:defRPr sz="3692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44083"/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44083"/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44083"/>
            <a:fld id="{FE15FD88-9C29-4BC9-A42C-114285FDBD46}" type="slidenum">
              <a:rPr lang="zh-TW" altLang="en-US" smtClean="0"/>
              <a:pPr defTabSz="844083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20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188919"/>
            <a:ext cx="7058025" cy="7191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E3AB0F4-28A1-4B49-ADE1-0C017A8609F2}" type="slidenum">
              <a:rPr lang="zh-CN" altLang="en-US"/>
              <a:pPr/>
              <a:t>‹#›</a:t>
            </a:fld>
            <a:endParaRPr lang="en-US" sz="1800">
              <a:solidFill>
                <a:srgbClr val="964095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04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oleObject" Target="NULL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19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vmlDrawing" Target="../drawings/vmlDrawing1.v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3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oleObject" Target="NULL"/><Relationship Id="rId2" Type="http://schemas.openxmlformats.org/officeDocument/2006/relationships/slideLayout" Target="../slideLayouts/slideLayout23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31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vmlDrawing" Target="../drawings/vmlDrawing2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0"/>
            <a:ext cx="8610599" cy="112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268760"/>
            <a:ext cx="7924800" cy="4897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108" b="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 defTabSz="8440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108" b="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 defTabSz="8440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8" b="0">
                <a:solidFill>
                  <a:srgbClr val="000000"/>
                </a:solidFill>
                <a:latin typeface="Arial Black" pitchFamily="34" charset="0"/>
                <a:ea typeface="宋体" pitchFamily="2" charset="-122"/>
              </a:defRPr>
            </a:lvl1pPr>
          </a:lstStyle>
          <a:p>
            <a:pPr defTabSz="8440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E0E0DDF2-38D6-4661-94E8-6C9FBDCFE5B5}" type="slidenum">
              <a:rPr lang="en-US" altLang="zh-CN" smtClean="0"/>
              <a:pPr defTabSz="84408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3079" name="Line 12"/>
          <p:cNvSpPr>
            <a:spLocks noChangeShapeType="1"/>
          </p:cNvSpPr>
          <p:nvPr/>
        </p:nvSpPr>
        <p:spPr bwMode="auto">
          <a:xfrm>
            <a:off x="250825" y="836712"/>
            <a:ext cx="86106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6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0" name="Text Box 5"/>
          <p:cNvSpPr txBox="1">
            <a:spLocks noChangeArrowheads="1"/>
          </p:cNvSpPr>
          <p:nvPr/>
        </p:nvSpPr>
        <p:spPr bwMode="auto">
          <a:xfrm>
            <a:off x="8382000" y="115889"/>
            <a:ext cx="762000" cy="3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62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itchFamily="34" charset="0"/>
                <a:ea typeface="宋体" panose="02010600030101010101" pitchFamily="2" charset="-122"/>
                <a:cs typeface="+mn-cs"/>
              </a:rPr>
              <a:t>-</a:t>
            </a:r>
            <a:fld id="{D28CF0CA-01EF-45F1-8E94-5A6E4C11D8A8}" type="slidenum">
              <a:rPr kumimoji="0" lang="en-US" altLang="zh-CN" sz="1662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itchFamily="34" charset="0"/>
                <a:ea typeface="宋体" panose="02010600030101010101" pitchFamily="2" charset="-122"/>
                <a:cs typeface="+mn-cs"/>
              </a:rPr>
              <a:pPr marL="0" marR="0" lvl="0" indent="0" algn="l" defTabSz="844083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CN" sz="1662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itchFamily="34" charset="0"/>
                <a:ea typeface="宋体" panose="02010600030101010101" pitchFamily="2" charset="-122"/>
                <a:cs typeface="+mn-cs"/>
              </a:rPr>
              <a:t>-</a:t>
            </a:r>
          </a:p>
        </p:txBody>
      </p:sp>
      <p:pic>
        <p:nvPicPr>
          <p:cNvPr id="13321" name="图片 6" descr="THBell.gif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75565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727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869" r:id="rId1"/>
    <p:sldLayoutId id="2147486870" r:id="rId2"/>
    <p:sldLayoutId id="2147486871" r:id="rId3"/>
    <p:sldLayoutId id="2147486872" r:id="rId4"/>
    <p:sldLayoutId id="2147486873" r:id="rId5"/>
    <p:sldLayoutId id="2147486874" r:id="rId6"/>
    <p:sldLayoutId id="2147486875" r:id="rId7"/>
    <p:sldLayoutId id="2147486876" r:id="rId8"/>
    <p:sldLayoutId id="2147486878" r:id="rId9"/>
  </p:sldLayoutIdLst>
  <p:transition>
    <p:zo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92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黑体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92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92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92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92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5pPr>
      <a:lvl6pPr marL="422041" algn="l" rtl="0" fontAlgn="base">
        <a:spcBef>
          <a:spcPct val="0"/>
        </a:spcBef>
        <a:spcAft>
          <a:spcPct val="0"/>
        </a:spcAft>
        <a:defRPr sz="3692">
          <a:solidFill>
            <a:schemeClr val="tx2"/>
          </a:solidFill>
          <a:latin typeface="Arial" charset="0"/>
          <a:ea typeface="黑体" pitchFamily="49" charset="-122"/>
        </a:defRPr>
      </a:lvl6pPr>
      <a:lvl7pPr marL="844083" algn="l" rtl="0" fontAlgn="base">
        <a:spcBef>
          <a:spcPct val="0"/>
        </a:spcBef>
        <a:spcAft>
          <a:spcPct val="0"/>
        </a:spcAft>
        <a:defRPr sz="3692">
          <a:solidFill>
            <a:schemeClr val="tx2"/>
          </a:solidFill>
          <a:latin typeface="Arial" charset="0"/>
          <a:ea typeface="黑体" pitchFamily="49" charset="-122"/>
        </a:defRPr>
      </a:lvl7pPr>
      <a:lvl8pPr marL="1266124" algn="l" rtl="0" fontAlgn="base">
        <a:spcBef>
          <a:spcPct val="0"/>
        </a:spcBef>
        <a:spcAft>
          <a:spcPct val="0"/>
        </a:spcAft>
        <a:defRPr sz="3692">
          <a:solidFill>
            <a:schemeClr val="tx2"/>
          </a:solidFill>
          <a:latin typeface="Arial" charset="0"/>
          <a:ea typeface="黑体" pitchFamily="49" charset="-122"/>
        </a:defRPr>
      </a:lvl8pPr>
      <a:lvl9pPr marL="1688165" algn="l" rtl="0" fontAlgn="base">
        <a:spcBef>
          <a:spcPct val="0"/>
        </a:spcBef>
        <a:spcAft>
          <a:spcPct val="0"/>
        </a:spcAft>
        <a:defRPr sz="3692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316531" indent="-316531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90000"/>
        <a:buFont typeface="Wingdings" pitchFamily="2" charset="2"/>
        <a:buChar char="p"/>
        <a:defRPr sz="2954">
          <a:solidFill>
            <a:schemeClr val="tx1"/>
          </a:solidFill>
          <a:latin typeface="+mn-lt"/>
          <a:ea typeface="+mj-ea"/>
          <a:cs typeface="+mn-cs"/>
        </a:defRPr>
      </a:lvl1pPr>
      <a:lvl2pPr marL="685817" indent="-263776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80000"/>
        <a:buFont typeface="Wingdings" pitchFamily="2" charset="2"/>
        <a:buChar char="n"/>
        <a:defRPr sz="2585">
          <a:solidFill>
            <a:schemeClr val="tx1"/>
          </a:solidFill>
          <a:latin typeface="+mn-lt"/>
          <a:ea typeface="+mj-ea"/>
        </a:defRPr>
      </a:lvl2pPr>
      <a:lvl3pPr marL="1055103" indent="-211021" algn="l" rtl="0" eaLnBrk="0" fontAlgn="base" hangingPunct="0">
        <a:spcBef>
          <a:spcPct val="20000"/>
        </a:spcBef>
        <a:spcAft>
          <a:spcPct val="0"/>
        </a:spcAft>
        <a:buClr>
          <a:srgbClr val="990099"/>
        </a:buClr>
        <a:buSzPct val="65000"/>
        <a:buFont typeface="Wingdings" pitchFamily="2" charset="2"/>
        <a:buChar char="p"/>
        <a:defRPr sz="2215">
          <a:solidFill>
            <a:schemeClr val="tx1"/>
          </a:solidFill>
          <a:latin typeface="+mn-lt"/>
          <a:ea typeface="+mj-ea"/>
        </a:defRPr>
      </a:lvl3pPr>
      <a:lvl4pPr marL="1477145" indent="-211021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1846">
          <a:solidFill>
            <a:schemeClr val="tx1"/>
          </a:solidFill>
          <a:latin typeface="+mn-lt"/>
          <a:ea typeface="+mj-ea"/>
        </a:defRPr>
      </a:lvl4pPr>
      <a:lvl5pPr marL="1899186" indent="-211021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1846">
          <a:solidFill>
            <a:schemeClr val="tx1"/>
          </a:solidFill>
          <a:latin typeface="+mn-lt"/>
          <a:ea typeface="+mj-ea"/>
        </a:defRPr>
      </a:lvl5pPr>
      <a:lvl6pPr marL="2321227" indent="-211021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1846">
          <a:solidFill>
            <a:schemeClr val="tx1"/>
          </a:solidFill>
          <a:latin typeface="+mn-lt"/>
          <a:ea typeface="+mn-ea"/>
        </a:defRPr>
      </a:lvl6pPr>
      <a:lvl7pPr marL="2743269" indent="-211021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1846">
          <a:solidFill>
            <a:schemeClr val="tx1"/>
          </a:solidFill>
          <a:latin typeface="+mn-lt"/>
          <a:ea typeface="+mn-ea"/>
        </a:defRPr>
      </a:lvl7pPr>
      <a:lvl8pPr marL="3165310" indent="-211021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1846">
          <a:solidFill>
            <a:schemeClr val="tx1"/>
          </a:solidFill>
          <a:latin typeface="+mn-lt"/>
          <a:ea typeface="+mn-ea"/>
        </a:defRPr>
      </a:lvl8pPr>
      <a:lvl9pPr marL="3587351" indent="-211021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184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"/>
          <p:cNvGrpSpPr>
            <a:grpSpLocks/>
          </p:cNvGrpSpPr>
          <p:nvPr/>
        </p:nvGrpSpPr>
        <p:grpSpPr bwMode="auto">
          <a:xfrm>
            <a:off x="304800" y="908050"/>
            <a:ext cx="8839200" cy="685800"/>
            <a:chOff x="0" y="0"/>
            <a:chExt cx="5568" cy="432"/>
          </a:xfrm>
        </p:grpSpPr>
        <p:pic>
          <p:nvPicPr>
            <p:cNvPr id="1027" name="Picture 11" descr="Line1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93"/>
              <a:ext cx="5568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</p:pic>
        <p:sp>
          <p:nvSpPr>
            <p:cNvPr id="1028" name="Text Box 12"/>
            <p:cNvSpPr>
              <a:spLocks noChangeArrowheads="1"/>
            </p:cNvSpPr>
            <p:nvPr/>
          </p:nvSpPr>
          <p:spPr bwMode="auto">
            <a:xfrm>
              <a:off x="96" y="0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964095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endParaRPr>
            </a:p>
          </p:txBody>
        </p:sp>
      </p:grpSp>
      <p:pic>
        <p:nvPicPr>
          <p:cNvPr id="1029" name="Picture 1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60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graphicFrame>
        <p:nvGraphicFramePr>
          <p:cNvPr id="1030" name="Object 14"/>
          <p:cNvGraphicFramePr>
            <a:graphicFrameLocks noChangeAspect="1"/>
          </p:cNvGraphicFramePr>
          <p:nvPr/>
        </p:nvGraphicFramePr>
        <p:xfrm>
          <a:off x="0" y="4149725"/>
          <a:ext cx="2260600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r:id="rId17" imgW="4698413" imgH="5625397" progId="">
                  <p:embed/>
                </p:oleObj>
              </mc:Choice>
              <mc:Fallback>
                <p:oleObj r:id="rId17" imgW="4698413" imgH="5625397" progId="">
                  <p:embed/>
                  <p:pic>
                    <p:nvPicPr>
                      <p:cNvPr id="103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49725"/>
                        <a:ext cx="2260600" cy="270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33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15"/>
          <p:cNvGraphicFramePr>
            <a:graphicFrameLocks noChangeAspect="1"/>
          </p:cNvGraphicFramePr>
          <p:nvPr/>
        </p:nvGraphicFramePr>
        <p:xfrm>
          <a:off x="3924300" y="5372100"/>
          <a:ext cx="52197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r:id="rId17" imgW="5219048" imgH="1485190" progId="">
                  <p:embed/>
                </p:oleObj>
              </mc:Choice>
              <mc:Fallback>
                <p:oleObj r:id="rId17" imgW="5219048" imgH="1485190" progId="">
                  <p:embed/>
                  <p:pic>
                    <p:nvPicPr>
                      <p:cNvPr id="103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372100"/>
                        <a:ext cx="52197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33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3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Georgia" pitchFamily="18" charset="0"/>
              </a:rPr>
              <a:t>单击此处编辑母版标题样式</a:t>
            </a:r>
          </a:p>
        </p:txBody>
      </p:sp>
      <p:sp>
        <p:nvSpPr>
          <p:cNvPr id="1033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Georgia" pitchFamily="18" charset="0"/>
              </a:rPr>
              <a:t>单击此处编辑母版文本样式</a:t>
            </a:r>
          </a:p>
          <a:p>
            <a:pPr lvl="1"/>
            <a:r>
              <a:rPr lang="zh-CN">
                <a:sym typeface="Georgia" pitchFamily="18" charset="0"/>
              </a:rPr>
              <a:t>第二级</a:t>
            </a:r>
          </a:p>
          <a:p>
            <a:pPr lvl="3"/>
            <a:r>
              <a:rPr lang="zh-CN">
                <a:sym typeface="Georgia" pitchFamily="18" charset="0"/>
              </a:rPr>
              <a:t>第四级</a:t>
            </a:r>
          </a:p>
          <a:p>
            <a:pPr lvl="4"/>
            <a:r>
              <a:rPr lang="zh-CN">
                <a:sym typeface="Georgia" pitchFamily="18" charset="0"/>
              </a:rPr>
              <a:t>第五级</a:t>
            </a:r>
          </a:p>
        </p:txBody>
      </p:sp>
      <p:sp>
        <p:nvSpPr>
          <p:cNvPr id="1034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103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9789BAC4-6957-4BEE-9EFB-1BF647958896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15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880" r:id="rId1"/>
    <p:sldLayoutId id="2147486881" r:id="rId2"/>
    <p:sldLayoutId id="2147486882" r:id="rId3"/>
    <p:sldLayoutId id="2147486883" r:id="rId4"/>
    <p:sldLayoutId id="2147486884" r:id="rId5"/>
    <p:sldLayoutId id="2147486885" r:id="rId6"/>
    <p:sldLayoutId id="2147486886" r:id="rId7"/>
    <p:sldLayoutId id="2147486887" r:id="rId8"/>
    <p:sldLayoutId id="2147486888" r:id="rId9"/>
    <p:sldLayoutId id="2147486889" r:id="rId10"/>
    <p:sldLayoutId id="2147486890" r:id="rId11"/>
    <p:sldLayoutId id="214748689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  <a:sym typeface="Georgia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 pitchFamily="18" charset="0"/>
          <a:ea typeface="黑体" pitchFamily="49" charset="-122"/>
          <a:sym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 pitchFamily="18" charset="0"/>
          <a:ea typeface="黑体" pitchFamily="49" charset="-122"/>
          <a:sym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 pitchFamily="18" charset="0"/>
          <a:ea typeface="黑体" pitchFamily="49" charset="-122"/>
          <a:sym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 pitchFamily="18" charset="0"/>
          <a:ea typeface="黑体" pitchFamily="49" charset="-122"/>
          <a:sym typeface="Georgi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 pitchFamily="18" charset="0"/>
          <a:ea typeface="黑体" pitchFamily="49" charset="-122"/>
          <a:sym typeface="Georgi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 pitchFamily="18" charset="0"/>
          <a:ea typeface="黑体" pitchFamily="49" charset="-122"/>
          <a:sym typeface="Georgi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 pitchFamily="18" charset="0"/>
          <a:ea typeface="黑体" pitchFamily="49" charset="-122"/>
          <a:sym typeface="Georgi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 pitchFamily="18" charset="0"/>
          <a:ea typeface="黑体" pitchFamily="49" charset="-122"/>
          <a:sym typeface="Georgia" pitchFamily="18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rgbClr val="003366"/>
          </a:solidFill>
          <a:latin typeface="+mn-lt"/>
          <a:ea typeface="+mn-ea"/>
          <a:cs typeface="+mn-cs"/>
          <a:sym typeface="Georgia" pitchFamily="18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003366"/>
          </a:solidFill>
          <a:latin typeface="Times New Roman" pitchFamily="18" charset="0"/>
          <a:ea typeface="宋体" pitchFamily="2" charset="-122"/>
          <a:sym typeface="Georgia" pitchFamily="18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003366"/>
          </a:solidFill>
          <a:latin typeface="Times New Roman" pitchFamily="18" charset="0"/>
          <a:ea typeface="宋体" pitchFamily="2" charset="-122"/>
          <a:sym typeface="Georgia" pitchFamily="18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rgbClr val="003366"/>
          </a:solidFill>
          <a:latin typeface="Times New Roman" pitchFamily="18" charset="0"/>
          <a:ea typeface="宋体" pitchFamily="2" charset="-122"/>
          <a:sym typeface="Georgia" pitchFamily="18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rgbClr val="003366"/>
          </a:solidFill>
          <a:latin typeface="Times New Roman" pitchFamily="18" charset="0"/>
          <a:ea typeface="宋体" pitchFamily="2" charset="-122"/>
          <a:sym typeface="Georgia" pitchFamily="18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rgbClr val="003366"/>
          </a:solidFill>
          <a:latin typeface="Times New Roman" pitchFamily="18" charset="0"/>
          <a:ea typeface="宋体" pitchFamily="2" charset="-122"/>
          <a:sym typeface="Georgia" pitchFamily="18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rgbClr val="003366"/>
          </a:solidFill>
          <a:latin typeface="Times New Roman" pitchFamily="18" charset="0"/>
          <a:ea typeface="宋体" pitchFamily="2" charset="-122"/>
          <a:sym typeface="Georgia" pitchFamily="18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rgbClr val="003366"/>
          </a:solidFill>
          <a:latin typeface="Times New Roman" pitchFamily="18" charset="0"/>
          <a:ea typeface="宋体" pitchFamily="2" charset="-122"/>
          <a:sym typeface="Georgia" pitchFamily="18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rgbClr val="003366"/>
          </a:solidFill>
          <a:latin typeface="Times New Roman" pitchFamily="18" charset="0"/>
          <a:ea typeface="宋体" pitchFamily="2" charset="-122"/>
          <a:sym typeface="Georgia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"/>
          <p:cNvGrpSpPr>
            <a:grpSpLocks/>
          </p:cNvGrpSpPr>
          <p:nvPr/>
        </p:nvGrpSpPr>
        <p:grpSpPr bwMode="auto">
          <a:xfrm>
            <a:off x="304800" y="908050"/>
            <a:ext cx="8839200" cy="685800"/>
            <a:chOff x="0" y="0"/>
            <a:chExt cx="5568" cy="432"/>
          </a:xfrm>
        </p:grpSpPr>
        <p:pic>
          <p:nvPicPr>
            <p:cNvPr id="1027" name="Picture 11" descr="Line1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93"/>
              <a:ext cx="5568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</p:pic>
        <p:sp>
          <p:nvSpPr>
            <p:cNvPr id="1028" name="Text Box 12"/>
            <p:cNvSpPr>
              <a:spLocks noChangeArrowheads="1"/>
            </p:cNvSpPr>
            <p:nvPr/>
          </p:nvSpPr>
          <p:spPr bwMode="auto">
            <a:xfrm>
              <a:off x="96" y="0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964095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endParaRPr>
            </a:p>
          </p:txBody>
        </p:sp>
      </p:grpSp>
      <p:pic>
        <p:nvPicPr>
          <p:cNvPr id="1029" name="Picture 1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60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graphicFrame>
        <p:nvGraphicFramePr>
          <p:cNvPr id="1030" name="Object 14"/>
          <p:cNvGraphicFramePr>
            <a:graphicFrameLocks noChangeAspect="1"/>
          </p:cNvGraphicFramePr>
          <p:nvPr/>
        </p:nvGraphicFramePr>
        <p:xfrm>
          <a:off x="0" y="4149725"/>
          <a:ext cx="2260600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r:id="rId17" imgW="4698413" imgH="5625397" progId="">
                  <p:embed/>
                </p:oleObj>
              </mc:Choice>
              <mc:Fallback>
                <p:oleObj r:id="rId17" imgW="4698413" imgH="5625397" progId="">
                  <p:embed/>
                  <p:pic>
                    <p:nvPicPr>
                      <p:cNvPr id="103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49725"/>
                        <a:ext cx="2260600" cy="270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33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15"/>
          <p:cNvGraphicFramePr>
            <a:graphicFrameLocks noChangeAspect="1"/>
          </p:cNvGraphicFramePr>
          <p:nvPr/>
        </p:nvGraphicFramePr>
        <p:xfrm>
          <a:off x="3924300" y="5372100"/>
          <a:ext cx="52197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r:id="rId17" imgW="5219048" imgH="1485190" progId="">
                  <p:embed/>
                </p:oleObj>
              </mc:Choice>
              <mc:Fallback>
                <p:oleObj r:id="rId17" imgW="5219048" imgH="1485190" progId="">
                  <p:embed/>
                  <p:pic>
                    <p:nvPicPr>
                      <p:cNvPr id="103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372100"/>
                        <a:ext cx="52197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33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3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Georgia" pitchFamily="18" charset="0"/>
              </a:rPr>
              <a:t>单击此处编辑母版标题样式</a:t>
            </a:r>
          </a:p>
        </p:txBody>
      </p:sp>
      <p:sp>
        <p:nvSpPr>
          <p:cNvPr id="1033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Georgia" pitchFamily="18" charset="0"/>
              </a:rPr>
              <a:t>单击此处编辑母版文本样式</a:t>
            </a:r>
          </a:p>
          <a:p>
            <a:pPr lvl="1"/>
            <a:r>
              <a:rPr lang="zh-CN">
                <a:sym typeface="Georgia" pitchFamily="18" charset="0"/>
              </a:rPr>
              <a:t>第二级</a:t>
            </a:r>
          </a:p>
          <a:p>
            <a:pPr lvl="3"/>
            <a:r>
              <a:rPr lang="zh-CN">
                <a:sym typeface="Georgia" pitchFamily="18" charset="0"/>
              </a:rPr>
              <a:t>第四级</a:t>
            </a:r>
          </a:p>
          <a:p>
            <a:pPr lvl="4"/>
            <a:r>
              <a:rPr lang="zh-CN">
                <a:sym typeface="Georgia" pitchFamily="18" charset="0"/>
              </a:rPr>
              <a:t>第五级</a:t>
            </a:r>
          </a:p>
        </p:txBody>
      </p:sp>
      <p:sp>
        <p:nvSpPr>
          <p:cNvPr id="1034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103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9789BAC4-6957-4BEE-9EFB-1BF647958896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2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893" r:id="rId1"/>
    <p:sldLayoutId id="2147486894" r:id="rId2"/>
    <p:sldLayoutId id="2147486895" r:id="rId3"/>
    <p:sldLayoutId id="2147486896" r:id="rId4"/>
    <p:sldLayoutId id="2147486897" r:id="rId5"/>
    <p:sldLayoutId id="2147486898" r:id="rId6"/>
    <p:sldLayoutId id="2147486899" r:id="rId7"/>
    <p:sldLayoutId id="2147486900" r:id="rId8"/>
    <p:sldLayoutId id="2147486901" r:id="rId9"/>
    <p:sldLayoutId id="2147486902" r:id="rId10"/>
    <p:sldLayoutId id="2147486903" r:id="rId11"/>
    <p:sldLayoutId id="214748690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  <a:sym typeface="Georgia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 pitchFamily="18" charset="0"/>
          <a:ea typeface="黑体" pitchFamily="49" charset="-122"/>
          <a:sym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 pitchFamily="18" charset="0"/>
          <a:ea typeface="黑体" pitchFamily="49" charset="-122"/>
          <a:sym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 pitchFamily="18" charset="0"/>
          <a:ea typeface="黑体" pitchFamily="49" charset="-122"/>
          <a:sym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 pitchFamily="18" charset="0"/>
          <a:ea typeface="黑体" pitchFamily="49" charset="-122"/>
          <a:sym typeface="Georgi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 pitchFamily="18" charset="0"/>
          <a:ea typeface="黑体" pitchFamily="49" charset="-122"/>
          <a:sym typeface="Georgi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 pitchFamily="18" charset="0"/>
          <a:ea typeface="黑体" pitchFamily="49" charset="-122"/>
          <a:sym typeface="Georgi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 pitchFamily="18" charset="0"/>
          <a:ea typeface="黑体" pitchFamily="49" charset="-122"/>
          <a:sym typeface="Georgi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 pitchFamily="18" charset="0"/>
          <a:ea typeface="黑体" pitchFamily="49" charset="-122"/>
          <a:sym typeface="Georgia" pitchFamily="18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rgbClr val="003366"/>
          </a:solidFill>
          <a:latin typeface="+mn-lt"/>
          <a:ea typeface="+mn-ea"/>
          <a:cs typeface="+mn-cs"/>
          <a:sym typeface="Georgia" pitchFamily="18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003366"/>
          </a:solidFill>
          <a:latin typeface="Times New Roman" pitchFamily="18" charset="0"/>
          <a:ea typeface="宋体" pitchFamily="2" charset="-122"/>
          <a:sym typeface="Georgia" pitchFamily="18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003366"/>
          </a:solidFill>
          <a:latin typeface="Times New Roman" pitchFamily="18" charset="0"/>
          <a:ea typeface="宋体" pitchFamily="2" charset="-122"/>
          <a:sym typeface="Georgia" pitchFamily="18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rgbClr val="003366"/>
          </a:solidFill>
          <a:latin typeface="Times New Roman" pitchFamily="18" charset="0"/>
          <a:ea typeface="宋体" pitchFamily="2" charset="-122"/>
          <a:sym typeface="Georgia" pitchFamily="18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rgbClr val="003366"/>
          </a:solidFill>
          <a:latin typeface="Times New Roman" pitchFamily="18" charset="0"/>
          <a:ea typeface="宋体" pitchFamily="2" charset="-122"/>
          <a:sym typeface="Georgia" pitchFamily="18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rgbClr val="003366"/>
          </a:solidFill>
          <a:latin typeface="Times New Roman" pitchFamily="18" charset="0"/>
          <a:ea typeface="宋体" pitchFamily="2" charset="-122"/>
          <a:sym typeface="Georgia" pitchFamily="18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rgbClr val="003366"/>
          </a:solidFill>
          <a:latin typeface="Times New Roman" pitchFamily="18" charset="0"/>
          <a:ea typeface="宋体" pitchFamily="2" charset="-122"/>
          <a:sym typeface="Georgia" pitchFamily="18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rgbClr val="003366"/>
          </a:solidFill>
          <a:latin typeface="Times New Roman" pitchFamily="18" charset="0"/>
          <a:ea typeface="宋体" pitchFamily="2" charset="-122"/>
          <a:sym typeface="Georgia" pitchFamily="18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rgbClr val="003366"/>
          </a:solidFill>
          <a:latin typeface="Times New Roman" pitchFamily="18" charset="0"/>
          <a:ea typeface="宋体" pitchFamily="2" charset="-122"/>
          <a:sym typeface="Georgia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750" y="2348880"/>
            <a:ext cx="7048500" cy="1102519"/>
          </a:xfrm>
        </p:spPr>
        <p:txBody>
          <a:bodyPr/>
          <a:lstStyle/>
          <a:p>
            <a:r>
              <a:rPr lang="zh-CN" altLang="en-US" sz="4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交通流量多维度可视分析软件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kern="1200" dirty="0">
                <a:solidFill>
                  <a:schemeClr val="accent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张轩诚 王宸昊 李思奇</a:t>
            </a:r>
            <a:endParaRPr lang="en-US" altLang="zh-CN" b="1" kern="1200" dirty="0">
              <a:solidFill>
                <a:schemeClr val="accent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kern="1200" dirty="0">
                <a:solidFill>
                  <a:schemeClr val="accent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清华大学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4C47F592-ED3C-464A-BBAF-9EC945EBB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8878" y="5949950"/>
            <a:ext cx="20088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3E6212-2206-450A-B6A5-62E87F9AE2EF}" type="datetime2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Arial Rounded MT Bold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2019年10月31日</a:t>
            </a:fld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Arial Rounded MT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3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:a16="http://schemas.microsoft.com/office/drawing/2014/main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-9845"/>
            <a:ext cx="7632700" cy="76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  <a:sym typeface="微软雅黑" pitchFamily="34" charset="-122"/>
              </a:rPr>
              <a:t>人员分工</a:t>
            </a:r>
            <a:endParaRPr lang="zh-CN" altLang="en-US" sz="4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矩形 109">
            <a:extLst>
              <a:ext uri="{FF2B5EF4-FFF2-40B4-BE49-F238E27FC236}">
                <a16:creationId xmlns:a16="http://schemas.microsoft.com/office/drawing/2014/main" id="{456C0B80-4F75-47BA-A57D-881BB6A45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28" y="839245"/>
            <a:ext cx="85344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微软雅黑" pitchFamily="34" charset="-122"/>
              </a:rPr>
              <a:t>任务需求分析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微软雅黑" pitchFamily="34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AFDB4B7D-487B-4363-8AFB-2A35F1747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381988"/>
              </p:ext>
            </p:extLst>
          </p:nvPr>
        </p:nvGraphicFramePr>
        <p:xfrm>
          <a:off x="1524000" y="1627352"/>
          <a:ext cx="6096000" cy="23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221824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015937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37757741"/>
                    </a:ext>
                  </a:extLst>
                </a:gridCol>
              </a:tblGrid>
              <a:tr h="594066">
                <a:tc>
                  <a:txBody>
                    <a:bodyPr/>
                    <a:lstStyle/>
                    <a:p>
                      <a:pPr marL="0" algn="ctr" defTabSz="844083" rtl="0" eaLnBrk="1" latinLnBrk="0" hangingPunct="1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张轩诚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44083" rtl="0" eaLnBrk="1" latinLnBrk="0" hangingPunct="1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王宸昊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44083" rtl="0" eaLnBrk="1" latinLnBrk="0" hangingPunct="1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李思奇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097828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j-ea"/>
                          <a:ea typeface="+mj-ea"/>
                        </a:rPr>
                        <a:t>数据处理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j-ea"/>
                          <a:ea typeface="+mj-ea"/>
                        </a:rPr>
                        <a:t>数据处理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0377017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3552626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273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31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礼堂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5372100"/>
            <a:ext cx="52197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68612" name="Picture 9" descr="二校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7200"/>
            <a:ext cx="216376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68613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37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68615" name="Rectangle 5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475656" y="3059112"/>
            <a:ext cx="6400800" cy="739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zh-CN" sz="4400" dirty="0">
                <a:latin typeface="黑体" pitchFamily="49" charset="-122"/>
                <a:ea typeface="黑体" pitchFamily="49" charset="-122"/>
                <a:sym typeface="黑体" pitchFamily="49" charset="-122"/>
              </a:rPr>
              <a:t>谢 谢！</a:t>
            </a:r>
            <a:endParaRPr lang="en-US" altLang="zh-CN" sz="4400" dirty="0"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pPr marL="0" lvl="0" indent="0" algn="ctr" eaLnBrk="1" hangingPunct="1">
              <a:buNone/>
            </a:pPr>
            <a:endParaRPr lang="en-US" altLang="zh-CN" sz="2800" dirty="0">
              <a:solidFill>
                <a:srgbClr val="A50021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189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6"/>
          <p:cNvSpPr>
            <a:spLocks noChangeArrowheads="1"/>
          </p:cNvSpPr>
          <p:nvPr/>
        </p:nvSpPr>
        <p:spPr bwMode="auto">
          <a:xfrm>
            <a:off x="691521" y="332742"/>
            <a:ext cx="76327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  <a:sym typeface="微软雅黑" pitchFamily="34" charset="-122"/>
              </a:rPr>
              <a:t>内容提要</a:t>
            </a:r>
            <a:endParaRPr lang="zh-CN" altLang="en-US" sz="4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907778" y="2060886"/>
            <a:ext cx="6264554" cy="368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742950" marR="0" lvl="0" indent="-7429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项目背景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rPr>
              <a:t>需求分析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rPr>
              <a:t>概要设计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所用技术</a:t>
            </a:r>
            <a:r>
              <a:rPr lang="en-US" altLang="zh-CN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(d3.js</a:t>
            </a:r>
            <a:r>
              <a:rPr lang="zh-CN" altLang="en-US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、</a:t>
            </a:r>
            <a:r>
              <a:rPr lang="en-US" altLang="zh-CN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Echarts.js</a:t>
            </a:r>
            <a:r>
              <a:rPr lang="zh-CN" altLang="en-US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、</a:t>
            </a:r>
            <a:r>
              <a:rPr lang="en-US" altLang="zh-CN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Bootstrap, </a:t>
            </a:r>
            <a:r>
              <a:rPr lang="en-US" altLang="zh-CN" kern="0" dirty="0" err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Jquery,AJax</a:t>
            </a:r>
            <a:r>
              <a:rPr lang="en-US" altLang="zh-CN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)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marL="742950" lvl="0" indent="-742950">
              <a:lnSpc>
                <a:spcPct val="120000"/>
              </a:lnSpc>
              <a:buFontTx/>
              <a:buAutoNum type="arabicPeriod"/>
              <a:defRPr/>
            </a:pPr>
            <a:r>
              <a:rPr lang="zh-CN" altLang="en-US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分工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144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:a16="http://schemas.microsoft.com/office/drawing/2014/main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-8397"/>
            <a:ext cx="7632700" cy="76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  <a:sym typeface="微软雅黑" pitchFamily="34" charset="-122"/>
              </a:rPr>
              <a:t>项目背景</a:t>
            </a:r>
            <a:endParaRPr lang="zh-CN" altLang="en-US" sz="4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矩形 109">
            <a:extLst>
              <a:ext uri="{FF2B5EF4-FFF2-40B4-BE49-F238E27FC236}">
                <a16:creationId xmlns:a16="http://schemas.microsoft.com/office/drawing/2014/main" id="{456C0B80-4F75-47BA-A57D-881BB6A45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28" y="840693"/>
            <a:ext cx="8534444" cy="2188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微软雅黑" pitchFamily="34" charset="-122"/>
              </a:rPr>
              <a:t>数据来源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微软雅黑" pitchFamily="34" charset="-122"/>
            </a:endParaRPr>
          </a:p>
          <a:p>
            <a:pPr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微软雅黑" pitchFamily="34" charset="-122"/>
            </a:endParaRPr>
          </a:p>
          <a:p>
            <a:pPr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微软雅黑" pitchFamily="34" charset="-122"/>
            </a:endParaRPr>
          </a:p>
          <a:p>
            <a:pPr marL="342900" indent="-342900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微软雅黑" pitchFamily="34" charset="-122"/>
              </a:rPr>
              <a:t>数据内容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C14F543-FBB0-4882-A071-5F3D98D9B9D4}"/>
              </a:ext>
            </a:extLst>
          </p:cNvPr>
          <p:cNvSpPr txBox="1"/>
          <p:nvPr/>
        </p:nvSpPr>
        <p:spPr>
          <a:xfrm>
            <a:off x="755650" y="1382204"/>
            <a:ext cx="7848798" cy="1110692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bg1"/>
            </a:solidFill>
            <a:prstDash val="dash"/>
            <a:miter lim="800000"/>
            <a:headEnd/>
            <a:tailEnd type="arrow" w="med" len="med"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L="0" indent="0"/>
            <a:r>
              <a:rPr lang="en-US" altLang="zh-CN" sz="2000" dirty="0"/>
              <a:t>Microsoft: T-Drive Taxi Trajectories</a:t>
            </a:r>
            <a:r>
              <a:rPr lang="en-US" altLang="zh-CN" sz="2000" baseline="30000" dirty="0"/>
              <a:t>[1]</a:t>
            </a:r>
          </a:p>
          <a:p>
            <a:pPr marL="0" indent="0"/>
            <a:endParaRPr lang="en-US" altLang="zh-CN" sz="2000" baseline="30000" dirty="0"/>
          </a:p>
          <a:p>
            <a:pPr marL="0" indent="0"/>
            <a:r>
              <a:rPr lang="zh-CN" altLang="en-US" sz="2000" dirty="0"/>
              <a:t>该数据集来源于微软</a:t>
            </a:r>
            <a:r>
              <a:rPr lang="en-US" altLang="zh-CN" sz="2000" dirty="0"/>
              <a:t>T-Drive</a:t>
            </a:r>
            <a:r>
              <a:rPr lang="zh-CN" altLang="en-US" sz="2000" dirty="0"/>
              <a:t>项目。</a:t>
            </a:r>
            <a:endParaRPr lang="zh-CN" altLang="en-US" sz="2000" baseline="30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85C83F-E841-4C9F-8E7E-B0E5F98D8171}"/>
              </a:ext>
            </a:extLst>
          </p:cNvPr>
          <p:cNvSpPr txBox="1"/>
          <p:nvPr/>
        </p:nvSpPr>
        <p:spPr>
          <a:xfrm>
            <a:off x="286028" y="6381328"/>
            <a:ext cx="7860436" cy="315416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bg1"/>
            </a:solidFill>
            <a:prstDash val="dash"/>
            <a:miter lim="800000"/>
            <a:headEnd/>
            <a:tailEnd type="arrow" w="med" len="med"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L="0" indent="0"/>
            <a:r>
              <a:rPr lang="en-US" altLang="zh-CN" sz="2000" baseline="30000" dirty="0"/>
              <a:t>[1]:https://www.microsoft.com/en-us/research/publication/t-drive-trajectory-data-sample/ </a:t>
            </a:r>
            <a:endParaRPr lang="zh-CN" altLang="en-US" sz="2000" baseline="30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7F7E59-CADE-458B-8332-B37D35D653DE}"/>
              </a:ext>
            </a:extLst>
          </p:cNvPr>
          <p:cNvSpPr txBox="1"/>
          <p:nvPr/>
        </p:nvSpPr>
        <p:spPr>
          <a:xfrm>
            <a:off x="755650" y="3136165"/>
            <a:ext cx="7848798" cy="218829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bg1"/>
            </a:solidFill>
            <a:prstDash val="dash"/>
            <a:miter lim="800000"/>
            <a:headEnd/>
            <a:tailEnd type="arrow" w="med" len="med"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L="0" indent="0"/>
            <a:r>
              <a:rPr lang="zh-CN" altLang="en-US" sz="2000" dirty="0"/>
              <a:t>数据内容包括</a:t>
            </a:r>
            <a:r>
              <a:rPr lang="en-US" altLang="zh-CN" sz="2000" dirty="0"/>
              <a:t>10357</a:t>
            </a:r>
            <a:r>
              <a:rPr lang="zh-CN" altLang="en-US" sz="2000" dirty="0"/>
              <a:t>辆出租车的一周轨迹。点总数约为</a:t>
            </a:r>
            <a:r>
              <a:rPr lang="en-US" altLang="zh-CN" sz="2000" dirty="0"/>
              <a:t>1500</a:t>
            </a:r>
            <a:r>
              <a:rPr lang="zh-CN" altLang="en-US" sz="2000" dirty="0"/>
              <a:t>万，总距离约</a:t>
            </a:r>
            <a:r>
              <a:rPr lang="en-US" altLang="zh-CN" sz="2000" dirty="0"/>
              <a:t>900</a:t>
            </a:r>
            <a:r>
              <a:rPr lang="zh-CN" altLang="en-US" sz="2000" dirty="0"/>
              <a:t>万公里。</a:t>
            </a:r>
            <a:endParaRPr lang="en-US" altLang="zh-CN" sz="2000" dirty="0"/>
          </a:p>
          <a:p>
            <a:pPr marL="0" indent="0"/>
            <a:endParaRPr lang="en-US" altLang="zh-CN" sz="2000" dirty="0"/>
          </a:p>
          <a:p>
            <a:pPr marL="0" indent="0"/>
            <a:r>
              <a:rPr lang="zh-CN" altLang="en-US" sz="2000" dirty="0"/>
              <a:t>原始数据字段：</a:t>
            </a:r>
            <a:endParaRPr lang="en-US" altLang="zh-CN" sz="2000" dirty="0"/>
          </a:p>
          <a:p>
            <a:pPr marL="0" indent="0"/>
            <a:endParaRPr lang="en-US" altLang="zh-CN" sz="2000" dirty="0"/>
          </a:p>
          <a:p>
            <a:pPr marL="0" indent="0"/>
            <a:r>
              <a:rPr lang="en-US" altLang="zh-CN" sz="2000" dirty="0" err="1"/>
              <a:t>taxi_id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date_time</a:t>
            </a:r>
            <a:r>
              <a:rPr lang="en-US" altLang="zh-CN" sz="2000" dirty="0"/>
              <a:t>, longitude, latitude</a:t>
            </a:r>
          </a:p>
          <a:p>
            <a:pPr marL="0" indent="0"/>
            <a:endParaRPr lang="zh-CN" altLang="en-US" sz="2000" baseline="30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0DA81B-A1C5-4E06-A823-6464D68E7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734" y="3950002"/>
            <a:ext cx="3485714" cy="1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1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:a16="http://schemas.microsoft.com/office/drawing/2014/main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-8397"/>
            <a:ext cx="7632700" cy="76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  <a:sym typeface="微软雅黑" pitchFamily="34" charset="-122"/>
              </a:rPr>
              <a:t>项目背景</a:t>
            </a:r>
            <a:endParaRPr lang="zh-CN" altLang="en-US" sz="4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8" name="矩形 109">
            <a:extLst>
              <a:ext uri="{FF2B5EF4-FFF2-40B4-BE49-F238E27FC236}">
                <a16:creationId xmlns:a16="http://schemas.microsoft.com/office/drawing/2014/main" id="{456C0B80-4F75-47BA-A57D-881BB6A45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28" y="840693"/>
            <a:ext cx="8534444" cy="504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  <a:sym typeface="微软雅黑" pitchFamily="34" charset="-122"/>
              </a:rPr>
              <a:t>题目背景</a:t>
            </a:r>
            <a:endParaRPr lang="en-US" altLang="zh-CN" b="1" dirty="0">
              <a:solidFill>
                <a:srgbClr val="000000"/>
              </a:solidFill>
              <a:latin typeface="+mj-ea"/>
              <a:ea typeface="+mj-ea"/>
              <a:cs typeface="Times New Roman" panose="02020603050405020304" pitchFamily="18" charset="0"/>
              <a:sym typeface="微软雅黑" pitchFamily="34" charset="-122"/>
            </a:endParaRPr>
          </a:p>
          <a:p>
            <a:pPr indent="45720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dirty="0">
                <a:latin typeface="+mj-ea"/>
                <a:ea typeface="+mj-ea"/>
              </a:rPr>
              <a:t>当前社会，交通是人们生活中一个重要的组成部分，给人们带来极大便利。但同时交通拥堵、交通事故等问题也接踵而来。</a:t>
            </a:r>
            <a:endParaRPr lang="en-US" altLang="zh-CN" sz="2000" dirty="0">
              <a:latin typeface="+mj-ea"/>
              <a:ea typeface="+mj-ea"/>
            </a:endParaRPr>
          </a:p>
          <a:p>
            <a:pPr indent="45720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dirty="0">
                <a:latin typeface="+mj-ea"/>
                <a:ea typeface="+mj-ea"/>
              </a:rPr>
              <a:t>在交通数据中使用可视化可以帮助人们有效地监控移动车辆的行为、发现交通在时空上的模式，从而为交通优化等提供决策信息。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b="1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  <a:sym typeface="微软雅黑" pitchFamily="34" charset="-122"/>
              </a:rPr>
              <a:t>题目意义</a:t>
            </a:r>
            <a:endParaRPr lang="en-US" altLang="zh-CN" b="1" dirty="0">
              <a:solidFill>
                <a:srgbClr val="000000"/>
              </a:solidFill>
              <a:latin typeface="+mj-ea"/>
              <a:ea typeface="+mj-ea"/>
              <a:cs typeface="Times New Roman" panose="02020603050405020304" pitchFamily="18" charset="0"/>
              <a:sym typeface="微软雅黑" pitchFamily="34" charset="-122"/>
            </a:endParaRPr>
          </a:p>
          <a:p>
            <a:pPr indent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90000"/>
              <a:defRPr/>
            </a:pPr>
            <a:r>
              <a:rPr lang="en-US" altLang="zh-CN" sz="2000" dirty="0">
                <a:latin typeface="+mj-ea"/>
                <a:ea typeface="+mj-ea"/>
              </a:rPr>
              <a:t>· </a:t>
            </a:r>
            <a:r>
              <a:rPr lang="zh-CN" altLang="en-US" sz="2000" dirty="0">
                <a:latin typeface="+mj-ea"/>
                <a:ea typeface="+mj-ea"/>
              </a:rPr>
              <a:t>运行监控</a:t>
            </a:r>
            <a:endParaRPr lang="en-US" altLang="zh-CN" sz="2000" dirty="0">
              <a:latin typeface="+mj-ea"/>
              <a:ea typeface="+mj-ea"/>
            </a:endParaRPr>
          </a:p>
          <a:p>
            <a:pPr indent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90000"/>
              <a:defRPr/>
            </a:pPr>
            <a:r>
              <a:rPr lang="en-US" altLang="zh-CN" sz="2000" dirty="0">
                <a:latin typeface="+mj-ea"/>
                <a:ea typeface="+mj-ea"/>
              </a:rPr>
              <a:t>· </a:t>
            </a:r>
            <a:r>
              <a:rPr lang="zh-CN" altLang="en-US" sz="2000" dirty="0">
                <a:latin typeface="+mj-ea"/>
                <a:ea typeface="+mj-ea"/>
              </a:rPr>
              <a:t>智能调度</a:t>
            </a:r>
            <a:endParaRPr lang="en-US" altLang="zh-CN" sz="2000" dirty="0">
              <a:latin typeface="+mj-ea"/>
              <a:ea typeface="+mj-ea"/>
            </a:endParaRPr>
          </a:p>
          <a:p>
            <a:pPr indent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90000"/>
              <a:defRPr/>
            </a:pPr>
            <a:r>
              <a:rPr lang="en-US" altLang="zh-CN" sz="2000" dirty="0">
                <a:latin typeface="+mj-ea"/>
                <a:ea typeface="+mj-ea"/>
              </a:rPr>
              <a:t>· </a:t>
            </a:r>
            <a:r>
              <a:rPr lang="zh-CN" altLang="en-US" sz="2000" dirty="0">
                <a:latin typeface="+mj-ea"/>
                <a:ea typeface="+mj-ea"/>
              </a:rPr>
              <a:t>运营分析</a:t>
            </a:r>
            <a:endParaRPr lang="en-US" altLang="zh-CN" sz="2000" dirty="0">
              <a:latin typeface="+mj-ea"/>
              <a:ea typeface="+mj-ea"/>
            </a:endParaRPr>
          </a:p>
          <a:p>
            <a:pPr indent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90000"/>
              <a:defRPr/>
            </a:pPr>
            <a:r>
              <a:rPr lang="en-US" altLang="zh-CN" sz="2000" dirty="0">
                <a:latin typeface="+mj-ea"/>
                <a:ea typeface="+mj-ea"/>
              </a:rPr>
              <a:t>· </a:t>
            </a:r>
            <a:r>
              <a:rPr lang="zh-CN" altLang="en-US" sz="2000" dirty="0">
                <a:latin typeface="+mj-ea"/>
                <a:ea typeface="+mj-ea"/>
              </a:rPr>
              <a:t>交通态势监控</a:t>
            </a:r>
            <a:endParaRPr lang="zh-CN" altLang="en-US" sz="2000" dirty="0">
              <a:latin typeface="+mj-ea"/>
              <a:ea typeface="+mj-ea"/>
              <a:sym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362922"/>
            <a:ext cx="5559429" cy="333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6"/>
          <p:cNvSpPr>
            <a:spLocks noChangeArrowheads="1"/>
          </p:cNvSpPr>
          <p:nvPr/>
        </p:nvSpPr>
        <p:spPr bwMode="auto">
          <a:xfrm>
            <a:off x="691521" y="332742"/>
            <a:ext cx="76327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  <a:sym typeface="微软雅黑" pitchFamily="34" charset="-122"/>
              </a:rPr>
              <a:t>内容提要</a:t>
            </a:r>
            <a:endParaRPr lang="zh-CN" altLang="en-US" sz="4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907778" y="2060886"/>
            <a:ext cx="6264554" cy="368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742950" marR="0" lvl="0" indent="-7429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项目背景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rPr>
              <a:t>需求分析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rPr>
              <a:t>概要设计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marL="742950" lvl="0" indent="-742950">
              <a:lnSpc>
                <a:spcPct val="120000"/>
              </a:lnSpc>
              <a:buFontTx/>
              <a:buAutoNum type="arabicPeriod"/>
              <a:defRPr/>
            </a:pPr>
            <a:r>
              <a:rPr lang="zh-CN" altLang="en-US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分工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442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:a16="http://schemas.microsoft.com/office/drawing/2014/main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-8397"/>
            <a:ext cx="7632700" cy="76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  <a:sym typeface="微软雅黑" pitchFamily="34" charset="-122"/>
              </a:rPr>
              <a:t>需求分析</a:t>
            </a:r>
            <a:endParaRPr lang="zh-CN" altLang="en-US" sz="4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矩形 109">
            <a:extLst>
              <a:ext uri="{FF2B5EF4-FFF2-40B4-BE49-F238E27FC236}">
                <a16:creationId xmlns:a16="http://schemas.microsoft.com/office/drawing/2014/main" id="{456C0B80-4F75-47BA-A57D-881BB6A45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28" y="840693"/>
            <a:ext cx="85344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微软雅黑" pitchFamily="34" charset="-122"/>
              </a:rPr>
              <a:t>任务需求分析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79512" y="3039689"/>
            <a:ext cx="2448272" cy="919401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交通流量多维度可视分析软件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3059832" y="2251266"/>
            <a:ext cx="1656184" cy="40011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latin typeface="+mj-ea"/>
                <a:ea typeface="+mj-ea"/>
              </a:rPr>
              <a:t>数据处理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3059832" y="4365104"/>
            <a:ext cx="1656184" cy="40011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latin typeface="+mj-ea"/>
                <a:ea typeface="+mj-ea"/>
              </a:rPr>
              <a:t>可视化展示</a:t>
            </a:r>
          </a:p>
        </p:txBody>
      </p:sp>
      <p:cxnSp>
        <p:nvCxnSpPr>
          <p:cNvPr id="13" name="肘形连接符 12"/>
          <p:cNvCxnSpPr>
            <a:cxnSpLocks/>
            <a:stCxn id="9" idx="3"/>
            <a:endCxn id="10" idx="1"/>
          </p:cNvCxnSpPr>
          <p:nvPr/>
        </p:nvCxnSpPr>
        <p:spPr bwMode="auto">
          <a:xfrm flipV="1">
            <a:off x="2627784" y="2451321"/>
            <a:ext cx="432048" cy="1048069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cxnSpLocks/>
            <a:stCxn id="9" idx="3"/>
            <a:endCxn id="12" idx="1"/>
          </p:cNvCxnSpPr>
          <p:nvPr/>
        </p:nvCxnSpPr>
        <p:spPr bwMode="auto">
          <a:xfrm>
            <a:off x="2627784" y="3499390"/>
            <a:ext cx="432048" cy="106576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6D9C5C66-5CE7-4DF0-A8E2-808A6BA69CCB}"/>
              </a:ext>
            </a:extLst>
          </p:cNvPr>
          <p:cNvSpPr/>
          <p:nvPr/>
        </p:nvSpPr>
        <p:spPr bwMode="auto">
          <a:xfrm>
            <a:off x="5076056" y="1706873"/>
            <a:ext cx="1656184" cy="338554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latin typeface="+mj-ea"/>
                <a:ea typeface="+mj-ea"/>
              </a:rPr>
              <a:t>数据结构设计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BB4BDD9-E084-4E58-8E11-B0CF85E59EE7}"/>
              </a:ext>
            </a:extLst>
          </p:cNvPr>
          <p:cNvSpPr/>
          <p:nvPr/>
        </p:nvSpPr>
        <p:spPr bwMode="auto">
          <a:xfrm>
            <a:off x="5076056" y="2870412"/>
            <a:ext cx="1656184" cy="338554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latin typeface="+mj-ea"/>
                <a:ea typeface="+mj-ea"/>
              </a:rPr>
              <a:t>数据转换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C07D942D-AB27-4F26-8D76-98C8D0B4B688}"/>
              </a:ext>
            </a:extLst>
          </p:cNvPr>
          <p:cNvCxnSpPr>
            <a:stCxn id="10" idx="3"/>
            <a:endCxn id="11" idx="1"/>
          </p:cNvCxnSpPr>
          <p:nvPr/>
        </p:nvCxnSpPr>
        <p:spPr bwMode="auto">
          <a:xfrm flipV="1">
            <a:off x="4716016" y="1876150"/>
            <a:ext cx="360040" cy="57517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A90EEEF2-D932-4DBF-8124-52528A99D7AD}"/>
              </a:ext>
            </a:extLst>
          </p:cNvPr>
          <p:cNvCxnSpPr>
            <a:stCxn id="10" idx="3"/>
            <a:endCxn id="16" idx="1"/>
          </p:cNvCxnSpPr>
          <p:nvPr/>
        </p:nvCxnSpPr>
        <p:spPr bwMode="auto">
          <a:xfrm>
            <a:off x="4716016" y="2451321"/>
            <a:ext cx="360040" cy="58836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E01F2451-59EB-4BB5-B017-80BC6B231993}"/>
              </a:ext>
            </a:extLst>
          </p:cNvPr>
          <p:cNvSpPr/>
          <p:nvPr/>
        </p:nvSpPr>
        <p:spPr bwMode="auto">
          <a:xfrm>
            <a:off x="5076056" y="4980754"/>
            <a:ext cx="1656184" cy="338554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latin typeface="+mj-ea"/>
                <a:ea typeface="+mj-ea"/>
              </a:rPr>
              <a:t>空间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091415B-4B1C-407D-85A4-4B6B4A6969E9}"/>
              </a:ext>
            </a:extLst>
          </p:cNvPr>
          <p:cNvSpPr/>
          <p:nvPr/>
        </p:nvSpPr>
        <p:spPr bwMode="auto">
          <a:xfrm>
            <a:off x="5076056" y="3811010"/>
            <a:ext cx="1656184" cy="338554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latin typeface="+mj-ea"/>
                <a:ea typeface="+mj-ea"/>
              </a:rPr>
              <a:t>时间</a:t>
            </a:r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245EBD35-0671-4D9A-9BD4-96EE36C8E860}"/>
              </a:ext>
            </a:extLst>
          </p:cNvPr>
          <p:cNvCxnSpPr>
            <a:stCxn id="12" idx="3"/>
            <a:endCxn id="22" idx="1"/>
          </p:cNvCxnSpPr>
          <p:nvPr/>
        </p:nvCxnSpPr>
        <p:spPr bwMode="auto">
          <a:xfrm flipV="1">
            <a:off x="4716016" y="3980287"/>
            <a:ext cx="360040" cy="58487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2E28CE27-6974-4A17-9E6C-C477B9068B1D}"/>
              </a:ext>
            </a:extLst>
          </p:cNvPr>
          <p:cNvCxnSpPr>
            <a:stCxn id="12" idx="3"/>
            <a:endCxn id="21" idx="1"/>
          </p:cNvCxnSpPr>
          <p:nvPr/>
        </p:nvCxnSpPr>
        <p:spPr bwMode="auto">
          <a:xfrm>
            <a:off x="4716016" y="4565159"/>
            <a:ext cx="360040" cy="58487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8A7797EB-31FA-4812-A0A8-CE2C54A0CBDB}"/>
              </a:ext>
            </a:extLst>
          </p:cNvPr>
          <p:cNvSpPr/>
          <p:nvPr/>
        </p:nvSpPr>
        <p:spPr bwMode="auto">
          <a:xfrm>
            <a:off x="7020272" y="5571486"/>
            <a:ext cx="1656184" cy="338554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latin typeface="+mj-ea"/>
                <a:ea typeface="+mj-ea"/>
              </a:rPr>
              <a:t>地理位置信息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7440462-EBC6-4D9E-AD89-540595494AAD}"/>
              </a:ext>
            </a:extLst>
          </p:cNvPr>
          <p:cNvSpPr/>
          <p:nvPr/>
        </p:nvSpPr>
        <p:spPr bwMode="auto">
          <a:xfrm>
            <a:off x="7020272" y="4980754"/>
            <a:ext cx="1656184" cy="338554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latin typeface="+mj-ea"/>
                <a:ea typeface="+mj-ea"/>
              </a:rPr>
              <a:t>地图</a:t>
            </a:r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7939F832-6F35-4747-9CD6-13FAC9677926}"/>
              </a:ext>
            </a:extLst>
          </p:cNvPr>
          <p:cNvCxnSpPr>
            <a:stCxn id="21" idx="3"/>
            <a:endCxn id="29" idx="1"/>
          </p:cNvCxnSpPr>
          <p:nvPr/>
        </p:nvCxnSpPr>
        <p:spPr bwMode="auto">
          <a:xfrm>
            <a:off x="6732240" y="5150031"/>
            <a:ext cx="288032" cy="59073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509300A2-966C-49AB-BB1E-4609D58B33C5}"/>
              </a:ext>
            </a:extLst>
          </p:cNvPr>
          <p:cNvCxnSpPr>
            <a:stCxn id="21" idx="3"/>
            <a:endCxn id="30" idx="1"/>
          </p:cNvCxnSpPr>
          <p:nvPr/>
        </p:nvCxnSpPr>
        <p:spPr bwMode="auto">
          <a:xfrm>
            <a:off x="6732240" y="5150031"/>
            <a:ext cx="2880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2D276175-1C27-49F9-B441-A4760A1DF062}"/>
              </a:ext>
            </a:extLst>
          </p:cNvPr>
          <p:cNvSpPr/>
          <p:nvPr/>
        </p:nvSpPr>
        <p:spPr bwMode="auto">
          <a:xfrm>
            <a:off x="7020272" y="4390022"/>
            <a:ext cx="1656184" cy="338554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latin typeface="+mj-ea"/>
                <a:ea typeface="+mj-ea"/>
              </a:rPr>
              <a:t>日历信息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3909407-8860-4EAC-AA18-A68B2C4AA3F4}"/>
              </a:ext>
            </a:extLst>
          </p:cNvPr>
          <p:cNvSpPr/>
          <p:nvPr/>
        </p:nvSpPr>
        <p:spPr bwMode="auto">
          <a:xfrm>
            <a:off x="7020272" y="3811010"/>
            <a:ext cx="1656184" cy="338554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latin typeface="+mj-ea"/>
                <a:ea typeface="+mj-ea"/>
              </a:rPr>
              <a:t>玫瑰图</a:t>
            </a: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394B9246-3BD9-4A56-AFDD-5898998C9C25}"/>
              </a:ext>
            </a:extLst>
          </p:cNvPr>
          <p:cNvCxnSpPr>
            <a:cxnSpLocks/>
            <a:stCxn id="22" idx="3"/>
            <a:endCxn id="45" idx="1"/>
          </p:cNvCxnSpPr>
          <p:nvPr/>
        </p:nvCxnSpPr>
        <p:spPr bwMode="auto">
          <a:xfrm>
            <a:off x="6732240" y="3980287"/>
            <a:ext cx="288032" cy="57901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54812ED-D6A0-46E2-A6E3-FF9AF0583BAC}"/>
              </a:ext>
            </a:extLst>
          </p:cNvPr>
          <p:cNvCxnSpPr>
            <a:endCxn id="46" idx="1"/>
          </p:cNvCxnSpPr>
          <p:nvPr/>
        </p:nvCxnSpPr>
        <p:spPr bwMode="auto">
          <a:xfrm>
            <a:off x="6732240" y="3980287"/>
            <a:ext cx="2880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4432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6"/>
          <p:cNvSpPr>
            <a:spLocks noChangeArrowheads="1"/>
          </p:cNvSpPr>
          <p:nvPr/>
        </p:nvSpPr>
        <p:spPr bwMode="auto">
          <a:xfrm>
            <a:off x="691521" y="332742"/>
            <a:ext cx="76327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  <a:sym typeface="微软雅黑" pitchFamily="34" charset="-122"/>
              </a:rPr>
              <a:t>内容提要</a:t>
            </a:r>
            <a:endParaRPr lang="zh-CN" altLang="en-US" sz="4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907778" y="2060886"/>
            <a:ext cx="6264554" cy="368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742950" marR="0" lvl="0" indent="-7429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  <a:cs typeface="Arial"/>
              </a:rPr>
              <a:t>项目背景</a:t>
            </a:r>
            <a:endParaRPr lang="en-US" altLang="zh-CN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rPr>
              <a:t>需求分析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rPr>
              <a:t>概要设计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rPr>
              <a:t>分工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806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:a16="http://schemas.microsoft.com/office/drawing/2014/main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-8397"/>
            <a:ext cx="7632700" cy="76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  <a:sym typeface="微软雅黑" pitchFamily="34" charset="-122"/>
              </a:rPr>
              <a:t>概要设计</a:t>
            </a:r>
            <a:endParaRPr lang="zh-CN" altLang="en-US" sz="4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矩形 109">
            <a:extLst>
              <a:ext uri="{FF2B5EF4-FFF2-40B4-BE49-F238E27FC236}">
                <a16:creationId xmlns:a16="http://schemas.microsoft.com/office/drawing/2014/main" id="{456C0B80-4F75-47BA-A57D-881BB6A45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28" y="840693"/>
            <a:ext cx="85344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微软雅黑" pitchFamily="34" charset="-122"/>
              </a:rPr>
              <a:t>任务需求分析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微软雅黑" pitchFamily="34" charset="-122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55404E7-31E8-406C-B520-1E798E15004F}"/>
              </a:ext>
            </a:extLst>
          </p:cNvPr>
          <p:cNvGrpSpPr/>
          <p:nvPr/>
        </p:nvGrpSpPr>
        <p:grpSpPr>
          <a:xfrm>
            <a:off x="1259632" y="1680213"/>
            <a:ext cx="4968552" cy="3497574"/>
            <a:chOff x="971600" y="1680213"/>
            <a:chExt cx="4968552" cy="3497574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971600" y="2971954"/>
              <a:ext cx="2448272" cy="919401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交通流量多维度可视分析软件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D9C5C66-5CE7-4DF0-A8E2-808A6BA69CCB}"/>
                </a:ext>
              </a:extLst>
            </p:cNvPr>
            <p:cNvSpPr/>
            <p:nvPr/>
          </p:nvSpPr>
          <p:spPr bwMode="auto">
            <a:xfrm>
              <a:off x="4067944" y="1680213"/>
              <a:ext cx="1872208" cy="338554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数据加载模块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BB4BDD9-E084-4E58-8E11-B0CF85E59EE7}"/>
                </a:ext>
              </a:extLst>
            </p:cNvPr>
            <p:cNvSpPr/>
            <p:nvPr/>
          </p:nvSpPr>
          <p:spPr bwMode="auto">
            <a:xfrm>
              <a:off x="4067944" y="2312017"/>
              <a:ext cx="1872208" cy="338554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地图加载编辑模块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01F2451-59EB-4BB5-B017-80BC6B231993}"/>
                </a:ext>
              </a:extLst>
            </p:cNvPr>
            <p:cNvSpPr/>
            <p:nvPr/>
          </p:nvSpPr>
          <p:spPr bwMode="auto">
            <a:xfrm>
              <a:off x="4067944" y="3575625"/>
              <a:ext cx="1872208" cy="338554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显示控制模块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091415B-4B1C-407D-85A4-4B6B4A6969E9}"/>
                </a:ext>
              </a:extLst>
            </p:cNvPr>
            <p:cNvSpPr/>
            <p:nvPr/>
          </p:nvSpPr>
          <p:spPr bwMode="auto">
            <a:xfrm>
              <a:off x="4067944" y="2943821"/>
              <a:ext cx="1872208" cy="338554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数据显示模块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94CDA42-04D9-4E97-A9F2-45E98879866C}"/>
                </a:ext>
              </a:extLst>
            </p:cNvPr>
            <p:cNvSpPr/>
            <p:nvPr/>
          </p:nvSpPr>
          <p:spPr bwMode="auto">
            <a:xfrm>
              <a:off x="4067944" y="4207429"/>
              <a:ext cx="1872208" cy="338554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玫瑰图模块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36D20F9-8E81-48A8-8C9C-80BF8D100A54}"/>
                </a:ext>
              </a:extLst>
            </p:cNvPr>
            <p:cNvSpPr/>
            <p:nvPr/>
          </p:nvSpPr>
          <p:spPr bwMode="auto">
            <a:xfrm>
              <a:off x="4067944" y="4839233"/>
              <a:ext cx="1872208" cy="338554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信息查询模块</a:t>
              </a:r>
            </a:p>
          </p:txBody>
        </p:sp>
        <p:cxnSp>
          <p:nvCxnSpPr>
            <p:cNvPr id="4" name="连接符: 肘形 3">
              <a:extLst>
                <a:ext uri="{FF2B5EF4-FFF2-40B4-BE49-F238E27FC236}">
                  <a16:creationId xmlns:a16="http://schemas.microsoft.com/office/drawing/2014/main" id="{40D563DA-0284-444E-A42B-4D10A032169A}"/>
                </a:ext>
              </a:extLst>
            </p:cNvPr>
            <p:cNvCxnSpPr>
              <a:stCxn id="9" idx="3"/>
              <a:endCxn id="11" idx="1"/>
            </p:cNvCxnSpPr>
            <p:nvPr/>
          </p:nvCxnSpPr>
          <p:spPr bwMode="auto">
            <a:xfrm flipV="1">
              <a:off x="3419872" y="1849490"/>
              <a:ext cx="648072" cy="1582165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连接符: 肘形 6">
              <a:extLst>
                <a:ext uri="{FF2B5EF4-FFF2-40B4-BE49-F238E27FC236}">
                  <a16:creationId xmlns:a16="http://schemas.microsoft.com/office/drawing/2014/main" id="{70CE78AF-5F3A-419F-9D37-13913FB54C5B}"/>
                </a:ext>
              </a:extLst>
            </p:cNvPr>
            <p:cNvCxnSpPr>
              <a:stCxn id="9" idx="3"/>
              <a:endCxn id="16" idx="1"/>
            </p:cNvCxnSpPr>
            <p:nvPr/>
          </p:nvCxnSpPr>
          <p:spPr bwMode="auto">
            <a:xfrm flipV="1">
              <a:off x="3419872" y="2481294"/>
              <a:ext cx="648072" cy="950361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3DD799B3-1E02-48B0-9F3D-93B081C607A7}"/>
                </a:ext>
              </a:extLst>
            </p:cNvPr>
            <p:cNvCxnSpPr>
              <a:stCxn id="9" idx="3"/>
              <a:endCxn id="22" idx="1"/>
            </p:cNvCxnSpPr>
            <p:nvPr/>
          </p:nvCxnSpPr>
          <p:spPr bwMode="auto">
            <a:xfrm flipV="1">
              <a:off x="3419872" y="3113098"/>
              <a:ext cx="648072" cy="318557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D26A0FD5-DA72-40E4-BDB0-0A3DE159E6D7}"/>
                </a:ext>
              </a:extLst>
            </p:cNvPr>
            <p:cNvCxnSpPr>
              <a:stCxn id="9" idx="3"/>
              <a:endCxn id="21" idx="1"/>
            </p:cNvCxnSpPr>
            <p:nvPr/>
          </p:nvCxnSpPr>
          <p:spPr bwMode="auto">
            <a:xfrm>
              <a:off x="3419872" y="3431655"/>
              <a:ext cx="648072" cy="313247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EF44B0A6-704D-4F2B-BDBA-5114DD25EC30}"/>
                </a:ext>
              </a:extLst>
            </p:cNvPr>
            <p:cNvCxnSpPr>
              <a:stCxn id="9" idx="3"/>
              <a:endCxn id="23" idx="1"/>
            </p:cNvCxnSpPr>
            <p:nvPr/>
          </p:nvCxnSpPr>
          <p:spPr bwMode="auto">
            <a:xfrm>
              <a:off x="3419872" y="3431655"/>
              <a:ext cx="648072" cy="945051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09EEA1CC-916D-48A6-BF81-B8D7B6A521BE}"/>
                </a:ext>
              </a:extLst>
            </p:cNvPr>
            <p:cNvCxnSpPr>
              <a:stCxn id="9" idx="3"/>
              <a:endCxn id="24" idx="1"/>
            </p:cNvCxnSpPr>
            <p:nvPr/>
          </p:nvCxnSpPr>
          <p:spPr bwMode="auto">
            <a:xfrm>
              <a:off x="3419872" y="3431655"/>
              <a:ext cx="648072" cy="1576855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2776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6"/>
          <p:cNvSpPr>
            <a:spLocks noChangeArrowheads="1"/>
          </p:cNvSpPr>
          <p:nvPr/>
        </p:nvSpPr>
        <p:spPr bwMode="auto">
          <a:xfrm>
            <a:off x="691521" y="332742"/>
            <a:ext cx="76327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  <a:sym typeface="微软雅黑" pitchFamily="34" charset="-122"/>
              </a:rPr>
              <a:t>内容提要</a:t>
            </a:r>
            <a:endParaRPr lang="zh-CN" altLang="en-US" sz="4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907778" y="2060886"/>
            <a:ext cx="6264554" cy="368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742950" marR="0" lvl="0" indent="-7429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  <a:cs typeface="Arial"/>
              </a:rPr>
              <a:t>项目背景</a:t>
            </a:r>
            <a:endParaRPr lang="en-US" altLang="zh-CN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rPr>
              <a:t>需求分析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rPr>
              <a:t>概要设计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marL="742950" lvl="0" indent="-742950">
              <a:lnSpc>
                <a:spcPct val="120000"/>
              </a:lnSpc>
              <a:buFontTx/>
              <a:buAutoNum type="arabicPeriod"/>
              <a:defRPr/>
            </a:pPr>
            <a:r>
              <a:rPr lang="zh-CN" altLang="en-US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分工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83352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面向传输的立体视频编码技术的研究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内容提纲&amp;quot;&quot;/&gt;&lt;property id=&quot;20307&quot; value=&quot;374&quot;/&gt;&lt;/object&gt;&lt;object type=&quot;3&quot; unique_id=&quot;10008&quot;&gt;&lt;property id=&quot;20148&quot; value=&quot;5&quot;/&gt;&lt;property id=&quot;20300&quot; value=&quot;Slide 5 - &amp;quot;研究意义&amp;quot;&quot;/&gt;&lt;property id=&quot;20307&quot; value=&quot;461&quot;/&gt;&lt;/object&gt;&lt;object type=&quot;3&quot; unique_id=&quot;10025&quot;&gt;&lt;property id=&quot;20148&quot; value=&quot;5&quot;/&gt;&lt;property id=&quot;20300&quot; value=&quot;Slide 10 - &amp;quot;关键问题&amp;quot;&quot;/&gt;&lt;property id=&quot;20307&quot; value=&quot;515&quot;/&gt;&lt;/object&gt;&lt;object type=&quot;3&quot; unique_id=&quot;10068&quot;&gt;&lt;property id=&quot;20148&quot; value=&quot;5&quot;/&gt;&lt;property id=&quot;20300&quot; value=&quot;Slide 20 - &amp;quot;预期成果&amp;quot;&quot;/&gt;&lt;property id=&quot;20307&quot; value=&quot;432&quot;/&gt;&lt;/object&gt;&lt;object type=&quot;3&quot; unique_id=&quot;10093&quot;&gt;&lt;property id=&quot;20148&quot; value=&quot;5&quot;/&gt;&lt;property id=&quot;20300&quot; value=&quot;Slide 21&quot;/&gt;&lt;property id=&quot;20307&quot; value=&quot;300&quot;/&gt;&lt;/object&gt;&lt;object type=&quot;3&quot; unique_id=&quot;10895&quot;&gt;&lt;property id=&quot;20148&quot; value=&quot;5&quot;/&gt;&lt;property id=&quot;20300&quot; value=&quot;Slide 3 - &amp;quot;内容提纲&amp;quot;&quot;/&gt;&lt;property id=&quot;20307&quot; value=&quot;517&quot;/&gt;&lt;/object&gt;&lt;object type=&quot;3&quot; unique_id=&quot;10896&quot;&gt;&lt;property id=&quot;20148&quot; value=&quot;5&quot;/&gt;&lt;property id=&quot;20300&quot; value=&quot;Slide 4&quot;/&gt;&lt;property id=&quot;20307&quot; value=&quot;518&quot;/&gt;&lt;/object&gt;&lt;object type=&quot;3&quot; unique_id=&quot;10897&quot;&gt;&lt;property id=&quot;20148&quot; value=&quot;5&quot;/&gt;&lt;property id=&quot;20300&quot; value=&quot;Slide 6 - &amp;quot;研究意义&amp;quot;&quot;/&gt;&lt;property id=&quot;20307&quot; value=&quot;519&quot;/&gt;&lt;/object&gt;&lt;object type=&quot;3&quot; unique_id=&quot;10898&quot;&gt;&lt;property id=&quot;20148&quot; value=&quot;5&quot;/&gt;&lt;property id=&quot;20300&quot; value=&quot;Slide 7 - &amp;quot;内容提纲&amp;quot;&quot;/&gt;&lt;property id=&quot;20307&quot; value=&quot;527&quot;/&gt;&lt;/object&gt;&lt;object type=&quot;3&quot; unique_id=&quot;10899&quot;&gt;&lt;property id=&quot;20148&quot; value=&quot;5&quot;/&gt;&lt;property id=&quot;20300&quot; value=&quot;Slide 8&quot;/&gt;&lt;property id=&quot;20307&quot; value=&quot;531&quot;/&gt;&lt;/object&gt;&lt;object type=&quot;3&quot; unique_id=&quot;10900&quot;&gt;&lt;property id=&quot;20148&quot; value=&quot;5&quot;/&gt;&lt;property id=&quot;20300&quot; value=&quot;Slide 9 - &amp;quot;立体视频系统&amp;quot;&quot;/&gt;&lt;property id=&quot;20307&quot; value=&quot;520&quot;/&gt;&lt;/object&gt;&lt;object type=&quot;3&quot; unique_id=&quot;10901&quot;&gt;&lt;property id=&quot;20148&quot; value=&quot;5&quot;/&gt;&lt;property id=&quot;20300&quot; value=&quot;Slide 11 - &amp;quot;内容提纲&amp;quot;&quot;/&gt;&lt;property id=&quot;20307&quot; value=&quot;528&quot;/&gt;&lt;/object&gt;&lt;object type=&quot;3&quot; unique_id=&quot;10902&quot;&gt;&lt;property id=&quot;20148&quot; value=&quot;5&quot;/&gt;&lt;property id=&quot;20300&quot; value=&quot;Slide 12 - &amp;quot;研究内容&amp;quot;&quot;/&gt;&lt;property id=&quot;20307&quot; value=&quot;525&quot;/&gt;&lt;/object&gt;&lt;object type=&quot;3&quot; unique_id=&quot;10903&quot;&gt;&lt;property id=&quot;20148&quot; value=&quot;5&quot;/&gt;&lt;property id=&quot;20300&quot; value=&quot;Slide 13 - &amp;quot;建立立体视频编码率失真模型&amp;quot;&quot;/&gt;&lt;property id=&quot;20307&quot; value=&quot;521&quot;/&gt;&lt;/object&gt;&lt;object type=&quot;3&quot; unique_id=&quot;10904&quot;&gt;&lt;property id=&quot;20148&quot; value=&quot;5&quot;/&gt;&lt;property id=&quot;20300&quot; value=&quot;Slide 14 - &amp;quot;面向绘制的多视点视频与深度联合编码&amp;quot;&quot;/&gt;&lt;property id=&quot;20307&quot; value=&quot;522&quot;/&gt;&lt;/object&gt;&lt;object type=&quot;3&quot; unique_id=&quot;10905&quot;&gt;&lt;property id=&quot;20148&quot; value=&quot;5&quot;/&gt;&lt;property id=&quot;20300&quot; value=&quot;Slide 15 - &amp;quot;面向传输的立体视频多描述编码方案&amp;quot;&quot;/&gt;&lt;property id=&quot;20307&quot; value=&quot;523&quot;/&gt;&lt;/object&gt;&lt;object type=&quot;3&quot; unique_id=&quot;10906&quot;&gt;&lt;property id=&quot;20148&quot; value=&quot;5&quot;/&gt;&lt;property id=&quot;20300&quot; value=&quot;Slide 16 - &amp;quot;立体视频编码复杂度分析与优化 &amp;quot;&quot;/&gt;&lt;property id=&quot;20307&quot; value=&quot;524&quot;/&gt;&lt;/object&gt;&lt;object type=&quot;3&quot; unique_id=&quot;10907&quot;&gt;&lt;property id=&quot;20148&quot; value=&quot;5&quot;/&gt;&lt;property id=&quot;20300&quot; value=&quot;Slide 17 - &amp;quot;内容提纲&amp;quot;&quot;/&gt;&lt;property id=&quot;20307&quot; value=&quot;529&quot;/&gt;&lt;/object&gt;&lt;object type=&quot;3&quot; unique_id=&quot;10908&quot;&gt;&lt;property id=&quot;20148&quot; value=&quot;5&quot;/&gt;&lt;property id=&quot;20300&quot; value=&quot;Slide 18 - &amp;quot;主要创新点&amp;quot;&quot;/&gt;&lt;property id=&quot;20307&quot; value=&quot;526&quot;/&gt;&lt;/object&gt;&lt;object type=&quot;3&quot; unique_id=&quot;10909&quot;&gt;&lt;property id=&quot;20148&quot; value=&quot;5&quot;/&gt;&lt;property id=&quot;20300&quot; value=&quot;Slide 19 - &amp;quot;内容提纲&amp;quot;&quot;/&gt;&lt;property id=&quot;20307&quot; value=&quot;53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2_Tsinghua">
  <a:themeElements>
    <a:clrScheme name="Tsinghua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Tsinghua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>
        <a:spAutoFit/>
      </a:bodyPr>
      <a:lstStyle>
        <a:defPPr>
          <a:defRPr sz="2000" b="1" dirty="0" smtClean="0"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  <a:txDef>
      <a:spPr>
        <a:solidFill>
          <a:schemeClr val="bg1"/>
        </a:solidFill>
        <a:ln w="28575" algn="ctr">
          <a:solidFill>
            <a:srgbClr val="006699"/>
          </a:solidFill>
          <a:prstDash val="dash"/>
          <a:miter lim="800000"/>
          <a:headEnd/>
          <a:tailEnd type="arrow" w="med" len="med"/>
        </a:ln>
        <a:effectLst/>
      </a:spPr>
      <a:bodyPr lIns="0" tIns="0" rIns="0" bIns="0" anchor="ctr" anchorCtr="0">
        <a:noAutofit/>
      </a:bodyPr>
      <a:lstStyle>
        <a:defPPr marL="0" indent="0">
          <a:defRPr sz="2400" dirty="0" smtClean="0"/>
        </a:defPPr>
      </a:lstStyle>
    </a:txDef>
  </a:objectDefaults>
  <a:extraClrSchemeLst>
    <a:extraClrScheme>
      <a:clrScheme name="Tsinghua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清华大学1">
  <a:themeElements>
    <a:clrScheme name="">
      <a:dk1>
        <a:srgbClr val="003366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2A56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清华大学1">
      <a:majorFont>
        <a:latin typeface="Georgia"/>
        <a:ea typeface="黑体"/>
        <a:cs typeface=""/>
      </a:majorFont>
      <a:minorFont>
        <a:latin typeface="Georgia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rgbClr val="964095"/>
            </a:solidFill>
            <a:effectLst/>
            <a:latin typeface="华文行楷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rgbClr val="964095"/>
            </a:solidFill>
            <a:effectLst/>
            <a:latin typeface="华文行楷" pitchFamily="2" charset="-122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1_清华大学1">
  <a:themeElements>
    <a:clrScheme name="">
      <a:dk1>
        <a:srgbClr val="003366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2A56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清华大学1">
      <a:majorFont>
        <a:latin typeface="Georgia"/>
        <a:ea typeface="黑体"/>
        <a:cs typeface=""/>
      </a:majorFont>
      <a:minorFont>
        <a:latin typeface="Georgia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rgbClr val="964095"/>
            </a:solidFill>
            <a:effectLst/>
            <a:latin typeface="华文行楷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rgbClr val="964095"/>
            </a:solidFill>
            <a:effectLst/>
            <a:latin typeface="华文行楷" pitchFamily="2" charset="-122"/>
            <a:ea typeface="宋体" pitchFamily="2" charset="-122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3366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2A56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3366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2A56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3366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2A56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3366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2A56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10893</TotalTime>
  <Words>738</Words>
  <Application>Microsoft Office PowerPoint</Application>
  <PresentationFormat>全屏显示(4:3)</PresentationFormat>
  <Paragraphs>92</Paragraphs>
  <Slides>11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標楷體</vt:lpstr>
      <vt:lpstr>等线</vt:lpstr>
      <vt:lpstr>等线</vt:lpstr>
      <vt:lpstr>黑体</vt:lpstr>
      <vt:lpstr>华文行楷</vt:lpstr>
      <vt:lpstr>楷体</vt:lpstr>
      <vt:lpstr>微软雅黑</vt:lpstr>
      <vt:lpstr>Arial</vt:lpstr>
      <vt:lpstr>Arial Black</vt:lpstr>
      <vt:lpstr>Georgia</vt:lpstr>
      <vt:lpstr>Tahoma</vt:lpstr>
      <vt:lpstr>Times New Roman</vt:lpstr>
      <vt:lpstr>Wingdings</vt:lpstr>
      <vt:lpstr>2_Tsinghua</vt:lpstr>
      <vt:lpstr>清华大学1</vt:lpstr>
      <vt:lpstr>1_清华大学1</vt:lpstr>
      <vt:lpstr>交通流量多维度可视分析软件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TNList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2009年度总结</dc:title>
  <dc:creator>Dai</dc:creator>
  <cp:lastModifiedBy>宸昊 王</cp:lastModifiedBy>
  <cp:revision>2973</cp:revision>
  <dcterms:created xsi:type="dcterms:W3CDTF">2006-03-31T00:38:41Z</dcterms:created>
  <dcterms:modified xsi:type="dcterms:W3CDTF">2019-10-31T14:07:48Z</dcterms:modified>
</cp:coreProperties>
</file>