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15"/>
  </p:notesMasterIdLst>
  <p:handoutMasterIdLst>
    <p:handoutMasterId r:id="rId16"/>
  </p:handoutMasterIdLst>
  <p:sldIdLst>
    <p:sldId id="256" r:id="rId5"/>
    <p:sldId id="292" r:id="rId6"/>
    <p:sldId id="297" r:id="rId7"/>
    <p:sldId id="266" r:id="rId8"/>
    <p:sldId id="298" r:id="rId9"/>
    <p:sldId id="299" r:id="rId10"/>
    <p:sldId id="300" r:id="rId11"/>
    <p:sldId id="301" r:id="rId12"/>
    <p:sldId id="302" r:id="rId13"/>
    <p:sldId id="30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10" autoAdjust="0"/>
    <p:restoredTop sz="95388" autoAdjust="0"/>
  </p:normalViewPr>
  <p:slideViewPr>
    <p:cSldViewPr snapToGrid="0" showGuides="1">
      <p:cViewPr varScale="1">
        <p:scale>
          <a:sx n="112" d="100"/>
          <a:sy n="112" d="100"/>
        </p:scale>
        <p:origin x="108" y="978"/>
      </p:cViewPr>
      <p:guideLst/>
    </p:cSldViewPr>
  </p:slideViewPr>
  <p:outlineViewPr>
    <p:cViewPr>
      <p:scale>
        <a:sx n="33" d="100"/>
        <a:sy n="33" d="100"/>
      </p:scale>
      <p:origin x="0" y="-498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2/24/2025</a:t>
            </a:fld>
            <a:endParaRPr lang="en-US" dirty="0"/>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dirty="0"/>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2/24/2025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a:t>
            </a:fld>
            <a:endParaRPr lang="en-US" dirty="0"/>
          </a:p>
        </p:txBody>
      </p:sp>
    </p:spTree>
    <p:extLst>
      <p:ext uri="{BB962C8B-B14F-4D97-AF65-F5344CB8AC3E}">
        <p14:creationId xmlns:p14="http://schemas.microsoft.com/office/powerpoint/2010/main" val="1983523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2</a:t>
            </a:fld>
            <a:endParaRPr lang="en-US" dirty="0"/>
          </a:p>
        </p:txBody>
      </p:sp>
    </p:spTree>
    <p:extLst>
      <p:ext uri="{BB962C8B-B14F-4D97-AF65-F5344CB8AC3E}">
        <p14:creationId xmlns:p14="http://schemas.microsoft.com/office/powerpoint/2010/main" val="972850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4</a:t>
            </a:fld>
            <a:endParaRPr lang="en-US" dirty="0"/>
          </a:p>
        </p:txBody>
      </p:sp>
    </p:spTree>
    <p:extLst>
      <p:ext uri="{BB962C8B-B14F-4D97-AF65-F5344CB8AC3E}">
        <p14:creationId xmlns:p14="http://schemas.microsoft.com/office/powerpoint/2010/main" val="3946574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AI in Healthcare - UT Austin</a:t>
            </a:r>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6661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AI in Healthcare - UT Austin</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8733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a:t>AI in Healthcare - UT Austin</a:t>
            </a:r>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398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hasCustomPrompt="1"/>
          </p:nvPr>
        </p:nvSpPr>
        <p:spPr>
          <a:xfrm>
            <a:off x="457200" y="1070901"/>
            <a:ext cx="11265407" cy="1499616"/>
          </a:xfrm>
        </p:spPr>
        <p:txBody>
          <a:bodyPr>
            <a:noAutofit/>
          </a:bodyPr>
          <a:lstStyle>
            <a:lvl1pPr>
              <a:defRPr/>
            </a:lvl1pPr>
          </a:lstStyle>
          <a:p>
            <a:r>
              <a:rPr lang="en-US" dirty="0"/>
              <a:t>Click to add title</a:t>
            </a:r>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hasCustomPrompt="1"/>
          </p:nvPr>
        </p:nvSpPr>
        <p:spPr>
          <a:xfrm>
            <a:off x="448055" y="3103684"/>
            <a:ext cx="11274551" cy="3287971"/>
          </a:xfrm>
          <a:solidFill>
            <a:schemeClr val="accent2"/>
          </a:solidFill>
        </p:spPr>
        <p:txBody>
          <a:bodyPr anchor="t" anchorCtr="0">
            <a:normAutofit/>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228195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457200" y="640079"/>
            <a:ext cx="3657600" cy="2100851"/>
          </a:xfrm>
        </p:spPr>
        <p:txBody>
          <a:bodyPr>
            <a:noAutofit/>
          </a:bodyPr>
          <a:lstStyle>
            <a:lvl1pPr>
              <a:defRPr/>
            </a:lvl1pPr>
          </a:lstStyle>
          <a:p>
            <a:r>
              <a:rPr lang="en-US"/>
              <a:t>Click to edit Master title style</a:t>
            </a:r>
            <a:endParaRPr lang="en-US" dirty="0"/>
          </a:p>
        </p:txBody>
      </p:sp>
      <p:sp>
        <p:nvSpPr>
          <p:cNvPr id="2" name="Content Placeholder 5">
            <a:extLst>
              <a:ext uri="{FF2B5EF4-FFF2-40B4-BE49-F238E27FC236}">
                <a16:creationId xmlns:a16="http://schemas.microsoft.com/office/drawing/2014/main" id="{FC87D77D-2EA4-028B-1ACF-E1120CE8F0E0}"/>
              </a:ext>
            </a:extLst>
          </p:cNvPr>
          <p:cNvSpPr>
            <a:spLocks noGrp="1"/>
          </p:cNvSpPr>
          <p:nvPr>
            <p:ph sz="quarter" idx="4" hasCustomPrompt="1"/>
          </p:nvPr>
        </p:nvSpPr>
        <p:spPr>
          <a:xfrm>
            <a:off x="457201" y="2862470"/>
            <a:ext cx="3657600" cy="3510898"/>
          </a:xfrm>
        </p:spPr>
        <p:txBody>
          <a:bodyPr anchor="t" anchorCtr="0">
            <a:normAutofit/>
          </a:bodyPr>
          <a:lstStyle>
            <a:lvl1pPr marL="0" indent="0">
              <a:buNone/>
              <a:defRPr/>
            </a:lvl1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CCFA45C0-9EBE-13AF-9B5D-9D5F4BF223E0}"/>
              </a:ext>
            </a:extLst>
          </p:cNvPr>
          <p:cNvSpPr>
            <a:spLocks noGrp="1"/>
          </p:cNvSpPr>
          <p:nvPr>
            <p:ph type="pic" sz="quarter" idx="13" hasCustomPrompt="1"/>
          </p:nvPr>
        </p:nvSpPr>
        <p:spPr>
          <a:xfrm>
            <a:off x="4242815" y="640080"/>
            <a:ext cx="7491984" cy="5751576"/>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9" name="Date Placeholder 8">
            <a:extLst>
              <a:ext uri="{FF2B5EF4-FFF2-40B4-BE49-F238E27FC236}">
                <a16:creationId xmlns:a16="http://schemas.microsoft.com/office/drawing/2014/main" id="{D5DDC5FA-EEDB-898F-533E-4094ADA899B9}"/>
              </a:ext>
            </a:extLst>
          </p:cNvPr>
          <p:cNvSpPr>
            <a:spLocks noGrp="1"/>
          </p:cNvSpPr>
          <p:nvPr>
            <p:ph type="dt" sz="half" idx="15"/>
          </p:nvPr>
        </p:nvSpPr>
        <p:spPr/>
        <p:txBody>
          <a:bodyPr/>
          <a:lstStyle/>
          <a:p>
            <a:endParaRPr lang="en-US" dirty="0"/>
          </a:p>
        </p:txBody>
      </p:sp>
      <p:sp>
        <p:nvSpPr>
          <p:cNvPr id="12" name="Footer Placeholder 11">
            <a:extLst>
              <a:ext uri="{FF2B5EF4-FFF2-40B4-BE49-F238E27FC236}">
                <a16:creationId xmlns:a16="http://schemas.microsoft.com/office/drawing/2014/main" id="{E79B0359-4B55-D899-E584-A8E6B2ED9123}"/>
              </a:ext>
            </a:extLst>
          </p:cNvPr>
          <p:cNvSpPr>
            <a:spLocks noGrp="1"/>
          </p:cNvSpPr>
          <p:nvPr>
            <p:ph type="ftr" sz="quarter" idx="16"/>
          </p:nvPr>
        </p:nvSpPr>
        <p:spPr/>
        <p:txBody>
          <a:bodyPr/>
          <a:lstStyle/>
          <a:p>
            <a:r>
              <a:rPr lang="en-US"/>
              <a:t>AI in Healthcare - UT Austin</a:t>
            </a:r>
            <a:endParaRPr lang="en-US" dirty="0"/>
          </a:p>
        </p:txBody>
      </p:sp>
      <p:sp>
        <p:nvSpPr>
          <p:cNvPr id="13" name="Slide Number Placeholder 12">
            <a:extLst>
              <a:ext uri="{FF2B5EF4-FFF2-40B4-BE49-F238E27FC236}">
                <a16:creationId xmlns:a16="http://schemas.microsoft.com/office/drawing/2014/main" id="{6B916D02-76FE-EAED-CC51-A50448811F7D}"/>
              </a:ext>
            </a:extLst>
          </p:cNvPr>
          <p:cNvSpPr>
            <a:spLocks noGrp="1"/>
          </p:cNvSpPr>
          <p:nvPr>
            <p:ph type="sldNum" sz="quarter" idx="17"/>
          </p:nvPr>
        </p:nvSpPr>
        <p:spPr>
          <a:xfrm>
            <a:off x="10682289"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3417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hasCustomPrompt="1"/>
          </p:nvPr>
        </p:nvSpPr>
        <p:spPr>
          <a:xfrm>
            <a:off x="449580" y="4423702"/>
            <a:ext cx="11292839" cy="1550378"/>
          </a:xfrm>
        </p:spPr>
        <p:txBody>
          <a:bodyPr>
            <a:noAutofit/>
          </a:bodyPr>
          <a:lstStyle>
            <a:lvl1pPr algn="ctr">
              <a:defRPr/>
            </a:lvl1pPr>
          </a:lstStyle>
          <a:p>
            <a:r>
              <a:rPr lang="en-US" dirty="0"/>
              <a:t>Click to add title</a:t>
            </a:r>
          </a:p>
        </p:txBody>
      </p:sp>
      <p:sp>
        <p:nvSpPr>
          <p:cNvPr id="3" name="Picture Placeholder 2">
            <a:extLst>
              <a:ext uri="{FF2B5EF4-FFF2-40B4-BE49-F238E27FC236}">
                <a16:creationId xmlns:a16="http://schemas.microsoft.com/office/drawing/2014/main" id="{D528BC27-38F1-47F3-EC35-7DD8B88A7533}"/>
              </a:ext>
            </a:extLst>
          </p:cNvPr>
          <p:cNvSpPr>
            <a:spLocks noGrp="1"/>
          </p:cNvSpPr>
          <p:nvPr>
            <p:ph type="pic" sz="quarter" idx="13" hasCustomPrompt="1"/>
          </p:nvPr>
        </p:nvSpPr>
        <p:spPr>
          <a:xfrm>
            <a:off x="449580" y="705104"/>
            <a:ext cx="11292840" cy="3643376"/>
          </a:xfrm>
          <a:custGeom>
            <a:avLst/>
            <a:gdLst>
              <a:gd name="connsiteX0" fmla="*/ 7593576 w 11292840"/>
              <a:gd name="connsiteY0" fmla="*/ 0 h 3643376"/>
              <a:gd name="connsiteX1" fmla="*/ 11292840 w 11292840"/>
              <a:gd name="connsiteY1" fmla="*/ 0 h 3643376"/>
              <a:gd name="connsiteX2" fmla="*/ 11292840 w 11292840"/>
              <a:gd name="connsiteY2" fmla="*/ 3643376 h 3643376"/>
              <a:gd name="connsiteX3" fmla="*/ 7593576 w 11292840"/>
              <a:gd name="connsiteY3" fmla="*/ 3643376 h 3643376"/>
              <a:gd name="connsiteX4" fmla="*/ 0 w 11292840"/>
              <a:gd name="connsiteY4" fmla="*/ 0 h 3643376"/>
              <a:gd name="connsiteX5" fmla="*/ 7489667 w 11292840"/>
              <a:gd name="connsiteY5" fmla="*/ 0 h 3643376"/>
              <a:gd name="connsiteX6" fmla="*/ 7489667 w 11292840"/>
              <a:gd name="connsiteY6" fmla="*/ 3643376 h 3643376"/>
              <a:gd name="connsiteX7" fmla="*/ 0 w 11292840"/>
              <a:gd name="connsiteY7" fmla="*/ 3643376 h 364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2840" h="3643376">
                <a:moveTo>
                  <a:pt x="7593576" y="0"/>
                </a:moveTo>
                <a:lnTo>
                  <a:pt x="11292840" y="0"/>
                </a:lnTo>
                <a:lnTo>
                  <a:pt x="11292840" y="3643376"/>
                </a:lnTo>
                <a:lnTo>
                  <a:pt x="7593576" y="3643376"/>
                </a:lnTo>
                <a:close/>
                <a:moveTo>
                  <a:pt x="0" y="0"/>
                </a:moveTo>
                <a:lnTo>
                  <a:pt x="7489667" y="0"/>
                </a:lnTo>
                <a:lnTo>
                  <a:pt x="7489667" y="3643376"/>
                </a:lnTo>
                <a:lnTo>
                  <a:pt x="0" y="3643376"/>
                </a:lnTo>
                <a:close/>
              </a:path>
            </a:pathLst>
          </a:custGeom>
          <a:solidFill>
            <a:schemeClr val="accent2"/>
          </a:solidFill>
        </p:spPr>
        <p:txBody>
          <a:bodyPr wrap="square" anchor="t">
            <a:noAutofit/>
          </a:bodyPr>
          <a:lstStyle>
            <a:lvl1pPr marL="0" indent="0" algn="ctr">
              <a:buNone/>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dirty="0"/>
              <a:t>Click to add picture</a:t>
            </a:r>
          </a:p>
          <a:p>
            <a:endParaRPr lang="en-US" dirty="0"/>
          </a:p>
        </p:txBody>
      </p:sp>
    </p:spTree>
    <p:extLst>
      <p:ext uri="{BB962C8B-B14F-4D97-AF65-F5344CB8AC3E}">
        <p14:creationId xmlns:p14="http://schemas.microsoft.com/office/powerpoint/2010/main" val="625334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AI in Healthcare - UT Austin</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957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a:t>AI in Healthcare - UT Austin</a:t>
            </a:r>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48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AI in Healthcare - UT Austin</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8614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AI in Healthcare - UT Austin</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491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AI in Healthcare - UT Austin</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2975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AI in Healthcare - UT Austin</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320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AI in Healthcare - UT Austin</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9890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AI in Healthcare - UT Austin</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586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AI in Healthcare - UT Austin</a:t>
            </a:r>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E457D222-120F-E222-DE7E-B44B0BC1863F}"/>
              </a:ext>
            </a:extLst>
          </p:cNvPr>
          <p:cNvGrpSpPr/>
          <p:nvPr userDrawn="1"/>
        </p:nvGrpSpPr>
        <p:grpSpPr>
          <a:xfrm>
            <a:off x="428696" y="482137"/>
            <a:ext cx="11301155" cy="81191"/>
            <a:chOff x="428696" y="482137"/>
            <a:chExt cx="11301155" cy="81191"/>
          </a:xfrm>
        </p:grpSpPr>
        <p:sp>
          <p:nvSpPr>
            <p:cNvPr id="8" name="Rectangle 7">
              <a:extLst>
                <a:ext uri="{FF2B5EF4-FFF2-40B4-BE49-F238E27FC236}">
                  <a16:creationId xmlns:a16="http://schemas.microsoft.com/office/drawing/2014/main" id="{09DF259B-1168-B954-21F8-A08A3C462F3C}"/>
                </a:ext>
              </a:extLst>
            </p:cNvPr>
            <p:cNvSpPr/>
            <p:nvPr/>
          </p:nvSpPr>
          <p:spPr>
            <a:xfrm flipV="1">
              <a:off x="428696" y="482137"/>
              <a:ext cx="3703321" cy="81191"/>
            </a:xfrm>
            <a:prstGeom prst="rect">
              <a:avLst/>
            </a:prstGeom>
            <a:solidFill>
              <a:schemeClr val="accent3"/>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B5A595C-AA3A-9D82-01BB-7810CE5F7A5E}"/>
                </a:ext>
              </a:extLst>
            </p:cNvPr>
            <p:cNvSpPr/>
            <p:nvPr/>
          </p:nvSpPr>
          <p:spPr>
            <a:xfrm flipV="1">
              <a:off x="4235926" y="482137"/>
              <a:ext cx="3703321" cy="81191"/>
            </a:xfrm>
            <a:prstGeom prst="rect">
              <a:avLst/>
            </a:prstGeom>
            <a:solidFill>
              <a:schemeClr val="accent1"/>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178CB63-8F78-566B-8120-9DC73FB7B23B}"/>
                </a:ext>
              </a:extLst>
            </p:cNvPr>
            <p:cNvSpPr/>
            <p:nvPr/>
          </p:nvSpPr>
          <p:spPr>
            <a:xfrm flipV="1">
              <a:off x="8026530" y="482137"/>
              <a:ext cx="3703321" cy="81191"/>
            </a:xfrm>
            <a:prstGeom prst="rect">
              <a:avLst/>
            </a:prstGeom>
            <a:solidFill>
              <a:schemeClr val="accent4"/>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91055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Lst>
  <p:hf sldNum="0"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radimrehurek.com/gensim/models/word2vec.html" TargetMode="External"/><Relationship Id="rId2" Type="http://schemas.openxmlformats.org/officeDocument/2006/relationships/hyperlink" Target="https://spacy.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79F0267-9D1C-BDA9-A152-B01CD379FC92}"/>
              </a:ext>
            </a:extLst>
          </p:cNvPr>
          <p:cNvSpPr>
            <a:spLocks noGrp="1"/>
          </p:cNvSpPr>
          <p:nvPr>
            <p:ph type="ctrTitle"/>
          </p:nvPr>
        </p:nvSpPr>
        <p:spPr/>
        <p:txBody>
          <a:bodyPr/>
          <a:lstStyle/>
          <a:p>
            <a:r>
              <a:rPr lang="en-US" dirty="0"/>
              <a:t>MIMIC NLP</a:t>
            </a:r>
          </a:p>
        </p:txBody>
      </p:sp>
      <p:pic>
        <p:nvPicPr>
          <p:cNvPr id="10" name="Picture Placeholder 9" descr="A stethoscope on a clipboard">
            <a:extLst>
              <a:ext uri="{FF2B5EF4-FFF2-40B4-BE49-F238E27FC236}">
                <a16:creationId xmlns:a16="http://schemas.microsoft.com/office/drawing/2014/main" id="{CC4B82FA-2EA0-5319-6B9C-8D78349FCB09}"/>
              </a:ext>
            </a:extLst>
          </p:cNvPr>
          <p:cNvPicPr>
            <a:picLocks noGrp="1" noChangeAspect="1"/>
          </p:cNvPicPr>
          <p:nvPr>
            <p:ph type="pic" sz="quarter" idx="13"/>
          </p:nvPr>
        </p:nvPicPr>
        <p:blipFill rotWithShape="1">
          <a:blip r:embed="rId3"/>
          <a:srcRect t="28164" b="28164"/>
          <a:stretch/>
        </p:blipFill>
        <p:spPr/>
      </p:pic>
      <p:sp>
        <p:nvSpPr>
          <p:cNvPr id="2" name="TextBox 1">
            <a:extLst>
              <a:ext uri="{FF2B5EF4-FFF2-40B4-BE49-F238E27FC236}">
                <a16:creationId xmlns:a16="http://schemas.microsoft.com/office/drawing/2014/main" id="{EFDD59D2-4E1B-92C5-8C83-A9CE3DF435EC}"/>
              </a:ext>
            </a:extLst>
          </p:cNvPr>
          <p:cNvSpPr txBox="1"/>
          <p:nvPr/>
        </p:nvSpPr>
        <p:spPr>
          <a:xfrm>
            <a:off x="457200" y="2632407"/>
            <a:ext cx="2597921" cy="369332"/>
          </a:xfrm>
          <a:prstGeom prst="rect">
            <a:avLst/>
          </a:prstGeom>
          <a:noFill/>
        </p:spPr>
        <p:txBody>
          <a:bodyPr wrap="square" rtlCol="0">
            <a:spAutoFit/>
          </a:bodyPr>
          <a:lstStyle/>
          <a:p>
            <a:r>
              <a:rPr lang="en-US" dirty="0"/>
              <a:t>William Chung</a:t>
            </a:r>
          </a:p>
        </p:txBody>
      </p:sp>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0461F-82EA-06E0-C8E0-2DD0D936DB8D}"/>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752577AC-BC44-9308-EB98-95660584275B}"/>
              </a:ext>
            </a:extLst>
          </p:cNvPr>
          <p:cNvSpPr>
            <a:spLocks noGrp="1"/>
          </p:cNvSpPr>
          <p:nvPr>
            <p:ph idx="1"/>
          </p:nvPr>
        </p:nvSpPr>
        <p:spPr/>
        <p:txBody>
          <a:bodyPr/>
          <a:lstStyle/>
          <a:p>
            <a:r>
              <a:rPr lang="en-US" dirty="0"/>
              <a:t>From the lectures:</a:t>
            </a:r>
          </a:p>
          <a:p>
            <a:pPr lvl="1"/>
            <a:r>
              <a:rPr lang="en-US" dirty="0"/>
              <a:t>Word2VECandtSNE.ipynb</a:t>
            </a:r>
          </a:p>
          <a:p>
            <a:pPr lvl="1"/>
            <a:r>
              <a:rPr lang="en-US" dirty="0" err="1"/>
              <a:t>NLP.ipynb</a:t>
            </a:r>
            <a:endParaRPr lang="en-US" dirty="0"/>
          </a:p>
          <a:p>
            <a:r>
              <a:rPr lang="en-US" dirty="0">
                <a:hlinkClick r:id="rId2"/>
              </a:rPr>
              <a:t>https://spacy.io/</a:t>
            </a:r>
            <a:endParaRPr lang="en-US" dirty="0"/>
          </a:p>
          <a:p>
            <a:r>
              <a:rPr lang="en-US" dirty="0">
                <a:hlinkClick r:id="rId3"/>
              </a:rPr>
              <a:t>https://radimrehurek.com/gensim/models/word2vec.html</a:t>
            </a:r>
            <a:endParaRPr lang="en-US" dirty="0"/>
          </a:p>
          <a:p>
            <a:r>
              <a:rPr lang="en-US" dirty="0"/>
              <a:t>MIMIC III Dataset</a:t>
            </a:r>
          </a:p>
        </p:txBody>
      </p:sp>
      <p:sp>
        <p:nvSpPr>
          <p:cNvPr id="4" name="Footer Placeholder 3">
            <a:extLst>
              <a:ext uri="{FF2B5EF4-FFF2-40B4-BE49-F238E27FC236}">
                <a16:creationId xmlns:a16="http://schemas.microsoft.com/office/drawing/2014/main" id="{3A5E6117-3645-4BD4-2BCF-4C3E3B263F8C}"/>
              </a:ext>
            </a:extLst>
          </p:cNvPr>
          <p:cNvSpPr>
            <a:spLocks noGrp="1"/>
          </p:cNvSpPr>
          <p:nvPr>
            <p:ph type="ftr" sz="quarter" idx="11"/>
          </p:nvPr>
        </p:nvSpPr>
        <p:spPr/>
        <p:txBody>
          <a:bodyPr/>
          <a:lstStyle/>
          <a:p>
            <a:r>
              <a:rPr lang="en-US"/>
              <a:t>AI in Healthcare - UT Austin</a:t>
            </a:r>
            <a:endParaRPr lang="en-US" dirty="0"/>
          </a:p>
        </p:txBody>
      </p:sp>
    </p:spTree>
    <p:extLst>
      <p:ext uri="{BB962C8B-B14F-4D97-AF65-F5344CB8AC3E}">
        <p14:creationId xmlns:p14="http://schemas.microsoft.com/office/powerpoint/2010/main" val="1459053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23E1E4-7CB2-923B-9D41-672CB85E05DA}"/>
              </a:ext>
            </a:extLst>
          </p:cNvPr>
          <p:cNvSpPr>
            <a:spLocks noGrp="1"/>
          </p:cNvSpPr>
          <p:nvPr>
            <p:ph type="title"/>
          </p:nvPr>
        </p:nvSpPr>
        <p:spPr/>
        <p:txBody>
          <a:bodyPr/>
          <a:lstStyle/>
          <a:p>
            <a:r>
              <a:rPr lang="en-US" dirty="0"/>
              <a:t>Agenda	</a:t>
            </a:r>
          </a:p>
        </p:txBody>
      </p:sp>
      <p:sp>
        <p:nvSpPr>
          <p:cNvPr id="8" name="Content Placeholder 7">
            <a:extLst>
              <a:ext uri="{FF2B5EF4-FFF2-40B4-BE49-F238E27FC236}">
                <a16:creationId xmlns:a16="http://schemas.microsoft.com/office/drawing/2014/main" id="{1A667A9A-3428-68BE-D555-0DE1859FDF8A}"/>
              </a:ext>
            </a:extLst>
          </p:cNvPr>
          <p:cNvSpPr>
            <a:spLocks noGrp="1"/>
          </p:cNvSpPr>
          <p:nvPr>
            <p:ph sz="quarter" idx="4"/>
          </p:nvPr>
        </p:nvSpPr>
        <p:spPr/>
        <p:txBody>
          <a:bodyPr/>
          <a:lstStyle/>
          <a:p>
            <a:pPr marL="342900" indent="-342900">
              <a:buAutoNum type="arabicPeriod"/>
            </a:pPr>
            <a:r>
              <a:rPr lang="en-US" dirty="0"/>
              <a:t>NER w/ Spacy and </a:t>
            </a:r>
            <a:r>
              <a:rPr lang="en-US" dirty="0" err="1"/>
              <a:t>SciSpacy</a:t>
            </a:r>
            <a:endParaRPr lang="en-US" dirty="0"/>
          </a:p>
          <a:p>
            <a:pPr marL="342900" indent="-342900">
              <a:buAutoNum type="arabicPeriod"/>
            </a:pPr>
            <a:r>
              <a:rPr lang="en-US" dirty="0"/>
              <a:t>Word2Vec</a:t>
            </a:r>
          </a:p>
          <a:p>
            <a:pPr marL="342900" indent="-342900">
              <a:buAutoNum type="arabicPeriod"/>
            </a:pPr>
            <a:r>
              <a:rPr lang="en-US" dirty="0"/>
              <a:t>TSNE</a:t>
            </a:r>
          </a:p>
        </p:txBody>
      </p:sp>
      <p:pic>
        <p:nvPicPr>
          <p:cNvPr id="34" name="Picture Placeholder 21" descr="A close-up of a stethoscope">
            <a:extLst>
              <a:ext uri="{FF2B5EF4-FFF2-40B4-BE49-F238E27FC236}">
                <a16:creationId xmlns:a16="http://schemas.microsoft.com/office/drawing/2014/main" id="{63F55FD3-B051-BD22-347E-065B72C87E1C}"/>
              </a:ext>
            </a:extLst>
          </p:cNvPr>
          <p:cNvPicPr>
            <a:picLocks noGrp="1" noChangeAspect="1"/>
          </p:cNvPicPr>
          <p:nvPr>
            <p:ph type="pic" sz="quarter" idx="13"/>
          </p:nvPr>
        </p:nvPicPr>
        <p:blipFill>
          <a:blip r:embed="rId3"/>
          <a:srcRect l="148" r="148"/>
          <a:stretch/>
        </p:blipFill>
        <p:spPr/>
      </p:pic>
      <p:sp>
        <p:nvSpPr>
          <p:cNvPr id="2" name="Footer Placeholder 1">
            <a:extLst>
              <a:ext uri="{FF2B5EF4-FFF2-40B4-BE49-F238E27FC236}">
                <a16:creationId xmlns:a16="http://schemas.microsoft.com/office/drawing/2014/main" id="{672B72EF-7EBB-737E-F15C-C86A90DA89B9}"/>
              </a:ext>
            </a:extLst>
          </p:cNvPr>
          <p:cNvSpPr>
            <a:spLocks noGrp="1"/>
          </p:cNvSpPr>
          <p:nvPr>
            <p:ph type="ftr" sz="quarter" idx="16"/>
          </p:nvPr>
        </p:nvSpPr>
        <p:spPr/>
        <p:txBody>
          <a:bodyPr/>
          <a:lstStyle/>
          <a:p>
            <a:r>
              <a:rPr lang="en-US"/>
              <a:t>AI in Healthcare - UT Austin</a:t>
            </a:r>
            <a:endParaRPr lang="en-US" dirty="0"/>
          </a:p>
        </p:txBody>
      </p:sp>
    </p:spTree>
    <p:extLst>
      <p:ext uri="{BB962C8B-B14F-4D97-AF65-F5344CB8AC3E}">
        <p14:creationId xmlns:p14="http://schemas.microsoft.com/office/powerpoint/2010/main" val="220112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7C3307-5251-EF3F-0D87-3914A38620AE}"/>
              </a:ext>
            </a:extLst>
          </p:cNvPr>
          <p:cNvSpPr>
            <a:spLocks noGrp="1"/>
          </p:cNvSpPr>
          <p:nvPr>
            <p:ph type="title"/>
          </p:nvPr>
        </p:nvSpPr>
        <p:spPr/>
        <p:txBody>
          <a:bodyPr/>
          <a:lstStyle/>
          <a:p>
            <a:r>
              <a:rPr lang="en-US" dirty="0"/>
              <a:t>Focus of assignment</a:t>
            </a:r>
          </a:p>
        </p:txBody>
      </p:sp>
      <p:sp>
        <p:nvSpPr>
          <p:cNvPr id="3" name="Content Placeholder 2">
            <a:extLst>
              <a:ext uri="{FF2B5EF4-FFF2-40B4-BE49-F238E27FC236}">
                <a16:creationId xmlns:a16="http://schemas.microsoft.com/office/drawing/2014/main" id="{2C661CE2-E9C0-8BC2-59BD-DDC3A2E57DF4}"/>
              </a:ext>
            </a:extLst>
          </p:cNvPr>
          <p:cNvSpPr>
            <a:spLocks noGrp="1"/>
          </p:cNvSpPr>
          <p:nvPr>
            <p:ph idx="1"/>
          </p:nvPr>
        </p:nvSpPr>
        <p:spPr>
          <a:xfrm>
            <a:off x="581192" y="2340864"/>
            <a:ext cx="11029615" cy="2453874"/>
          </a:xfrm>
        </p:spPr>
        <p:txBody>
          <a:bodyPr>
            <a:normAutofit/>
          </a:bodyPr>
          <a:lstStyle/>
          <a:p>
            <a:pPr>
              <a:buFontTx/>
              <a:buChar char="-"/>
            </a:pPr>
            <a:r>
              <a:rPr lang="en-US" dirty="0"/>
              <a:t>For this assignment, I chose to focus on Pneumonia which has ICD9 code 486.</a:t>
            </a:r>
          </a:p>
          <a:p>
            <a:pPr>
              <a:buFontTx/>
              <a:buChar char="-"/>
            </a:pPr>
            <a:r>
              <a:rPr lang="en-US" dirty="0"/>
              <a:t>This is a wildly common disease that affects many people and can be a life-threatening condition for patients that are in the ICU.</a:t>
            </a:r>
          </a:p>
          <a:p>
            <a:pPr>
              <a:buFontTx/>
              <a:buChar char="-"/>
            </a:pPr>
            <a:r>
              <a:rPr lang="en-US" dirty="0"/>
              <a:t>I will be analyzing the discharge summary notes regarding Pneumonia using Spacy, </a:t>
            </a:r>
            <a:r>
              <a:rPr lang="en-US" dirty="0" err="1"/>
              <a:t>SciSpacy</a:t>
            </a:r>
            <a:r>
              <a:rPr lang="en-US" dirty="0"/>
              <a:t>, Word2Vec and TSNE plots.</a:t>
            </a:r>
          </a:p>
          <a:p>
            <a:pPr>
              <a:buFontTx/>
              <a:buChar char="-"/>
            </a:pPr>
            <a:r>
              <a:rPr lang="en-US" dirty="0"/>
              <a:t>There are about </a:t>
            </a:r>
            <a:r>
              <a:rPr lang="en-US" b="1" dirty="0"/>
              <a:t>5357 </a:t>
            </a:r>
            <a:r>
              <a:rPr lang="en-US" dirty="0"/>
              <a:t>samples with discharge summary notes related to Pneumonia which is a far too many so we will sample the first </a:t>
            </a:r>
            <a:r>
              <a:rPr lang="en-US" b="1" dirty="0"/>
              <a:t>100 </a:t>
            </a:r>
            <a:r>
              <a:rPr lang="en-US" dirty="0"/>
              <a:t>notes.</a:t>
            </a:r>
            <a:endParaRPr lang="ja-JP" altLang="en-US" b="1" i="0" dirty="0">
              <a:solidFill>
                <a:srgbClr val="F1F1F1"/>
              </a:solidFill>
              <a:effectLst/>
              <a:latin typeface="Roboto" panose="020F0502020204030204" pitchFamily="2" charset="0"/>
            </a:endParaRPr>
          </a:p>
        </p:txBody>
      </p:sp>
      <p:sp>
        <p:nvSpPr>
          <p:cNvPr id="6" name="Footer Placeholder 5">
            <a:extLst>
              <a:ext uri="{FF2B5EF4-FFF2-40B4-BE49-F238E27FC236}">
                <a16:creationId xmlns:a16="http://schemas.microsoft.com/office/drawing/2014/main" id="{DFCA9255-F025-24F0-7193-3B9A9CF58364}"/>
              </a:ext>
            </a:extLst>
          </p:cNvPr>
          <p:cNvSpPr>
            <a:spLocks noGrp="1"/>
          </p:cNvSpPr>
          <p:nvPr>
            <p:ph type="ftr" sz="quarter" idx="11"/>
          </p:nvPr>
        </p:nvSpPr>
        <p:spPr/>
        <p:txBody>
          <a:bodyPr/>
          <a:lstStyle/>
          <a:p>
            <a:r>
              <a:rPr lang="en-US"/>
              <a:t>AI in Healthcare - UT Austin</a:t>
            </a:r>
            <a:endParaRPr lang="en-US" dirty="0"/>
          </a:p>
        </p:txBody>
      </p:sp>
    </p:spTree>
    <p:extLst>
      <p:ext uri="{BB962C8B-B14F-4D97-AF65-F5344CB8AC3E}">
        <p14:creationId xmlns:p14="http://schemas.microsoft.com/office/powerpoint/2010/main" val="743236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68E91FE-1E96-9012-B0A7-9E9605A1D060}"/>
              </a:ext>
            </a:extLst>
          </p:cNvPr>
          <p:cNvSpPr>
            <a:spLocks noGrp="1"/>
          </p:cNvSpPr>
          <p:nvPr>
            <p:ph type="title"/>
          </p:nvPr>
        </p:nvSpPr>
        <p:spPr/>
        <p:txBody>
          <a:bodyPr>
            <a:normAutofit/>
          </a:bodyPr>
          <a:lstStyle/>
          <a:p>
            <a:r>
              <a:rPr lang="en-US" dirty="0"/>
              <a:t>NER using spacy and </a:t>
            </a:r>
            <a:r>
              <a:rPr lang="en-US" dirty="0" err="1"/>
              <a:t>scispacy</a:t>
            </a:r>
            <a:endParaRPr lang="en-US" dirty="0"/>
          </a:p>
        </p:txBody>
      </p:sp>
      <p:sp>
        <p:nvSpPr>
          <p:cNvPr id="8" name="Content Placeholder 7">
            <a:extLst>
              <a:ext uri="{FF2B5EF4-FFF2-40B4-BE49-F238E27FC236}">
                <a16:creationId xmlns:a16="http://schemas.microsoft.com/office/drawing/2014/main" id="{E757D049-8A9A-76F4-66F9-FF96BCCCF56C}"/>
              </a:ext>
            </a:extLst>
          </p:cNvPr>
          <p:cNvSpPr>
            <a:spLocks noGrp="1"/>
          </p:cNvSpPr>
          <p:nvPr>
            <p:ph idx="1"/>
          </p:nvPr>
        </p:nvSpPr>
        <p:spPr>
          <a:xfrm>
            <a:off x="581192" y="2340864"/>
            <a:ext cx="11029615" cy="2043567"/>
          </a:xfrm>
        </p:spPr>
        <p:txBody>
          <a:bodyPr>
            <a:normAutofit/>
          </a:bodyPr>
          <a:lstStyle/>
          <a:p>
            <a:r>
              <a:rPr lang="en-US" dirty="0"/>
              <a:t>NER, named entity extraction, is a NLP technique used to identify and classify certain entities from a text. In this case, our objective is to find and extract the entities that are relevant to Pneumonia. </a:t>
            </a:r>
          </a:p>
          <a:p>
            <a:r>
              <a:rPr lang="en-US" dirty="0"/>
              <a:t>We will be using </a:t>
            </a:r>
            <a:r>
              <a:rPr lang="en-US" dirty="0" err="1"/>
              <a:t>spaCy</a:t>
            </a:r>
            <a:r>
              <a:rPr lang="en-US" dirty="0"/>
              <a:t> which is a NLP library that can do NER and also </a:t>
            </a:r>
            <a:r>
              <a:rPr lang="en-US" dirty="0" err="1"/>
              <a:t>SciSpaCy</a:t>
            </a:r>
            <a:r>
              <a:rPr lang="en-US" dirty="0"/>
              <a:t> which a version of </a:t>
            </a:r>
            <a:r>
              <a:rPr lang="en-US" dirty="0" err="1"/>
              <a:t>spaCy</a:t>
            </a:r>
            <a:r>
              <a:rPr lang="en-US" dirty="0"/>
              <a:t> that is trained on science and medical words.</a:t>
            </a:r>
          </a:p>
          <a:p>
            <a:r>
              <a:rPr lang="en-US" dirty="0"/>
              <a:t>Below are some functions that are useful for us.</a:t>
            </a:r>
          </a:p>
        </p:txBody>
      </p:sp>
      <p:pic>
        <p:nvPicPr>
          <p:cNvPr id="7" name="Picture 6">
            <a:extLst>
              <a:ext uri="{FF2B5EF4-FFF2-40B4-BE49-F238E27FC236}">
                <a16:creationId xmlns:a16="http://schemas.microsoft.com/office/drawing/2014/main" id="{74697A38-A853-63D7-31F8-5AF5BCBB8B8C}"/>
              </a:ext>
            </a:extLst>
          </p:cNvPr>
          <p:cNvPicPr>
            <a:picLocks noChangeAspect="1"/>
          </p:cNvPicPr>
          <p:nvPr/>
        </p:nvPicPr>
        <p:blipFill>
          <a:blip r:embed="rId3"/>
          <a:stretch>
            <a:fillRect/>
          </a:stretch>
        </p:blipFill>
        <p:spPr>
          <a:xfrm>
            <a:off x="630512" y="4417500"/>
            <a:ext cx="5465487" cy="833837"/>
          </a:xfrm>
          <a:prstGeom prst="rect">
            <a:avLst/>
          </a:prstGeom>
        </p:spPr>
      </p:pic>
      <p:pic>
        <p:nvPicPr>
          <p:cNvPr id="10" name="Picture 9">
            <a:extLst>
              <a:ext uri="{FF2B5EF4-FFF2-40B4-BE49-F238E27FC236}">
                <a16:creationId xmlns:a16="http://schemas.microsoft.com/office/drawing/2014/main" id="{5EE23E6C-F189-869F-3D72-3E0C1F9AECB0}"/>
              </a:ext>
            </a:extLst>
          </p:cNvPr>
          <p:cNvPicPr>
            <a:picLocks noChangeAspect="1"/>
          </p:cNvPicPr>
          <p:nvPr/>
        </p:nvPicPr>
        <p:blipFill>
          <a:blip r:embed="rId4"/>
          <a:stretch>
            <a:fillRect/>
          </a:stretch>
        </p:blipFill>
        <p:spPr>
          <a:xfrm>
            <a:off x="6271845" y="3977900"/>
            <a:ext cx="5465487" cy="2504713"/>
          </a:xfrm>
          <a:prstGeom prst="rect">
            <a:avLst/>
          </a:prstGeom>
        </p:spPr>
      </p:pic>
      <p:sp>
        <p:nvSpPr>
          <p:cNvPr id="12" name="Footer Placeholder 11">
            <a:extLst>
              <a:ext uri="{FF2B5EF4-FFF2-40B4-BE49-F238E27FC236}">
                <a16:creationId xmlns:a16="http://schemas.microsoft.com/office/drawing/2014/main" id="{716068D6-4B70-5322-123E-7E7B7B951D95}"/>
              </a:ext>
            </a:extLst>
          </p:cNvPr>
          <p:cNvSpPr>
            <a:spLocks noGrp="1"/>
          </p:cNvSpPr>
          <p:nvPr>
            <p:ph type="ftr" sz="quarter" idx="11"/>
          </p:nvPr>
        </p:nvSpPr>
        <p:spPr/>
        <p:txBody>
          <a:bodyPr/>
          <a:lstStyle/>
          <a:p>
            <a:r>
              <a:rPr lang="en-US"/>
              <a:t>AI in Healthcare - UT Austin</a:t>
            </a:r>
            <a:endParaRPr lang="en-US" dirty="0"/>
          </a:p>
        </p:txBody>
      </p:sp>
    </p:spTree>
    <p:extLst>
      <p:ext uri="{BB962C8B-B14F-4D97-AF65-F5344CB8AC3E}">
        <p14:creationId xmlns:p14="http://schemas.microsoft.com/office/powerpoint/2010/main" val="1721841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0F3AC-E1D7-3350-10B5-F74A32BA6F5A}"/>
              </a:ext>
            </a:extLst>
          </p:cNvPr>
          <p:cNvSpPr>
            <a:spLocks noGrp="1"/>
          </p:cNvSpPr>
          <p:nvPr>
            <p:ph type="title"/>
          </p:nvPr>
        </p:nvSpPr>
        <p:spPr/>
        <p:txBody>
          <a:bodyPr/>
          <a:lstStyle/>
          <a:p>
            <a:r>
              <a:rPr lang="en-US" dirty="0"/>
              <a:t>Spacy vs </a:t>
            </a:r>
            <a:r>
              <a:rPr lang="en-US" dirty="0" err="1"/>
              <a:t>scispacy</a:t>
            </a:r>
            <a:endParaRPr lang="en-US" dirty="0"/>
          </a:p>
        </p:txBody>
      </p:sp>
      <p:sp>
        <p:nvSpPr>
          <p:cNvPr id="3" name="Content Placeholder 2">
            <a:extLst>
              <a:ext uri="{FF2B5EF4-FFF2-40B4-BE49-F238E27FC236}">
                <a16:creationId xmlns:a16="http://schemas.microsoft.com/office/drawing/2014/main" id="{5F3A1C54-849F-F2D7-18E8-20403855D813}"/>
              </a:ext>
            </a:extLst>
          </p:cNvPr>
          <p:cNvSpPr>
            <a:spLocks noGrp="1"/>
          </p:cNvSpPr>
          <p:nvPr>
            <p:ph idx="1"/>
          </p:nvPr>
        </p:nvSpPr>
        <p:spPr>
          <a:xfrm>
            <a:off x="581192" y="2340864"/>
            <a:ext cx="11029615" cy="924850"/>
          </a:xfrm>
        </p:spPr>
        <p:txBody>
          <a:bodyPr/>
          <a:lstStyle/>
          <a:p>
            <a:r>
              <a:rPr lang="en-US" dirty="0"/>
              <a:t>We can see that </a:t>
            </a:r>
            <a:r>
              <a:rPr lang="en-US" dirty="0" err="1"/>
              <a:t>SciSpaCy</a:t>
            </a:r>
            <a:r>
              <a:rPr lang="en-US" dirty="0"/>
              <a:t> on the right was able to recognize many more medical terms as entities compared to </a:t>
            </a:r>
            <a:r>
              <a:rPr lang="en-US" dirty="0" err="1"/>
              <a:t>spaCy</a:t>
            </a:r>
            <a:r>
              <a:rPr lang="en-US" dirty="0"/>
              <a:t> on the left.</a:t>
            </a:r>
          </a:p>
        </p:txBody>
      </p:sp>
      <p:pic>
        <p:nvPicPr>
          <p:cNvPr id="5" name="Picture 4">
            <a:extLst>
              <a:ext uri="{FF2B5EF4-FFF2-40B4-BE49-F238E27FC236}">
                <a16:creationId xmlns:a16="http://schemas.microsoft.com/office/drawing/2014/main" id="{45082041-DD1A-A3D8-6F71-2B4E5BF079D3}"/>
              </a:ext>
            </a:extLst>
          </p:cNvPr>
          <p:cNvPicPr>
            <a:picLocks noChangeAspect="1"/>
          </p:cNvPicPr>
          <p:nvPr/>
        </p:nvPicPr>
        <p:blipFill>
          <a:blip r:embed="rId2"/>
          <a:stretch>
            <a:fillRect/>
          </a:stretch>
        </p:blipFill>
        <p:spPr>
          <a:xfrm>
            <a:off x="899226" y="3170833"/>
            <a:ext cx="4012579" cy="3271073"/>
          </a:xfrm>
          <a:prstGeom prst="rect">
            <a:avLst/>
          </a:prstGeom>
        </p:spPr>
      </p:pic>
      <p:pic>
        <p:nvPicPr>
          <p:cNvPr id="7" name="Picture 6">
            <a:extLst>
              <a:ext uri="{FF2B5EF4-FFF2-40B4-BE49-F238E27FC236}">
                <a16:creationId xmlns:a16="http://schemas.microsoft.com/office/drawing/2014/main" id="{919D3163-FDBA-F00A-0038-63D9EB95792F}"/>
              </a:ext>
            </a:extLst>
          </p:cNvPr>
          <p:cNvPicPr>
            <a:picLocks noChangeAspect="1"/>
          </p:cNvPicPr>
          <p:nvPr/>
        </p:nvPicPr>
        <p:blipFill>
          <a:blip r:embed="rId3"/>
          <a:stretch>
            <a:fillRect/>
          </a:stretch>
        </p:blipFill>
        <p:spPr>
          <a:xfrm>
            <a:off x="5340690" y="3093346"/>
            <a:ext cx="3640023" cy="3348560"/>
          </a:xfrm>
          <a:prstGeom prst="rect">
            <a:avLst/>
          </a:prstGeom>
        </p:spPr>
      </p:pic>
      <p:sp>
        <p:nvSpPr>
          <p:cNvPr id="8" name="Footer Placeholder 7">
            <a:extLst>
              <a:ext uri="{FF2B5EF4-FFF2-40B4-BE49-F238E27FC236}">
                <a16:creationId xmlns:a16="http://schemas.microsoft.com/office/drawing/2014/main" id="{3305720E-FF82-777E-6526-D92044F3262D}"/>
              </a:ext>
            </a:extLst>
          </p:cNvPr>
          <p:cNvSpPr>
            <a:spLocks noGrp="1"/>
          </p:cNvSpPr>
          <p:nvPr>
            <p:ph type="ftr" sz="quarter" idx="11"/>
          </p:nvPr>
        </p:nvSpPr>
        <p:spPr/>
        <p:txBody>
          <a:bodyPr/>
          <a:lstStyle/>
          <a:p>
            <a:r>
              <a:rPr lang="en-US"/>
              <a:t>AI in Healthcare - UT Austin</a:t>
            </a:r>
            <a:endParaRPr lang="en-US" dirty="0"/>
          </a:p>
        </p:txBody>
      </p:sp>
    </p:spTree>
    <p:extLst>
      <p:ext uri="{BB962C8B-B14F-4D97-AF65-F5344CB8AC3E}">
        <p14:creationId xmlns:p14="http://schemas.microsoft.com/office/powerpoint/2010/main" val="1872690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96A5-D2C5-BEC7-DFDB-8D5DA1A74767}"/>
              </a:ext>
            </a:extLst>
          </p:cNvPr>
          <p:cNvSpPr>
            <a:spLocks noGrp="1"/>
          </p:cNvSpPr>
          <p:nvPr>
            <p:ph type="title"/>
          </p:nvPr>
        </p:nvSpPr>
        <p:spPr/>
        <p:txBody>
          <a:bodyPr/>
          <a:lstStyle/>
          <a:p>
            <a:r>
              <a:rPr lang="en-US" dirty="0"/>
              <a:t>Word2vec</a:t>
            </a:r>
          </a:p>
        </p:txBody>
      </p:sp>
      <p:sp>
        <p:nvSpPr>
          <p:cNvPr id="3" name="Content Placeholder 2">
            <a:extLst>
              <a:ext uri="{FF2B5EF4-FFF2-40B4-BE49-F238E27FC236}">
                <a16:creationId xmlns:a16="http://schemas.microsoft.com/office/drawing/2014/main" id="{34A6E654-2D8C-C48F-315E-72B640D5F873}"/>
              </a:ext>
            </a:extLst>
          </p:cNvPr>
          <p:cNvSpPr>
            <a:spLocks noGrp="1"/>
          </p:cNvSpPr>
          <p:nvPr>
            <p:ph idx="1"/>
          </p:nvPr>
        </p:nvSpPr>
        <p:spPr>
          <a:xfrm>
            <a:off x="581192" y="2340864"/>
            <a:ext cx="11029615" cy="1632930"/>
          </a:xfrm>
        </p:spPr>
        <p:txBody>
          <a:bodyPr/>
          <a:lstStyle/>
          <a:p>
            <a:r>
              <a:rPr lang="en-US" dirty="0"/>
              <a:t>Word vectors is another NLP technique that is used to find similarities between words.</a:t>
            </a:r>
          </a:p>
          <a:p>
            <a:r>
              <a:rPr lang="en-US" dirty="0"/>
              <a:t>We will be using two different version of the Word2Vec from </a:t>
            </a:r>
            <a:r>
              <a:rPr lang="en-US" dirty="0" err="1"/>
              <a:t>GenSim</a:t>
            </a:r>
            <a:r>
              <a:rPr lang="en-US" dirty="0"/>
              <a:t>, pretrained vs. untrained.</a:t>
            </a:r>
          </a:p>
          <a:p>
            <a:r>
              <a:rPr lang="en-US" dirty="0"/>
              <a:t>Below shows our freshly trained Word2Vec with the words from the discharge summaries regarding Pneumonia and shows the top ten most similar words to “pneumonia”.</a:t>
            </a:r>
          </a:p>
        </p:txBody>
      </p:sp>
      <p:pic>
        <p:nvPicPr>
          <p:cNvPr id="5" name="Picture 4">
            <a:extLst>
              <a:ext uri="{FF2B5EF4-FFF2-40B4-BE49-F238E27FC236}">
                <a16:creationId xmlns:a16="http://schemas.microsoft.com/office/drawing/2014/main" id="{F0F690D6-CAB7-EF9A-666F-975B2BB7949A}"/>
              </a:ext>
            </a:extLst>
          </p:cNvPr>
          <p:cNvPicPr>
            <a:picLocks noChangeAspect="1"/>
          </p:cNvPicPr>
          <p:nvPr/>
        </p:nvPicPr>
        <p:blipFill>
          <a:blip r:embed="rId2"/>
          <a:stretch>
            <a:fillRect/>
          </a:stretch>
        </p:blipFill>
        <p:spPr>
          <a:xfrm>
            <a:off x="3209554" y="4057118"/>
            <a:ext cx="4900303" cy="2414412"/>
          </a:xfrm>
          <a:prstGeom prst="rect">
            <a:avLst/>
          </a:prstGeom>
        </p:spPr>
      </p:pic>
      <p:sp>
        <p:nvSpPr>
          <p:cNvPr id="6" name="Footer Placeholder 5">
            <a:extLst>
              <a:ext uri="{FF2B5EF4-FFF2-40B4-BE49-F238E27FC236}">
                <a16:creationId xmlns:a16="http://schemas.microsoft.com/office/drawing/2014/main" id="{7BFDD133-4FB1-D8CA-0865-31D9FB26B927}"/>
              </a:ext>
            </a:extLst>
          </p:cNvPr>
          <p:cNvSpPr>
            <a:spLocks noGrp="1"/>
          </p:cNvSpPr>
          <p:nvPr>
            <p:ph type="ftr" sz="quarter" idx="11"/>
          </p:nvPr>
        </p:nvSpPr>
        <p:spPr/>
        <p:txBody>
          <a:bodyPr/>
          <a:lstStyle/>
          <a:p>
            <a:r>
              <a:rPr lang="en-US"/>
              <a:t>AI in Healthcare - UT Austin</a:t>
            </a:r>
            <a:endParaRPr lang="en-US" dirty="0"/>
          </a:p>
        </p:txBody>
      </p:sp>
    </p:spTree>
    <p:extLst>
      <p:ext uri="{BB962C8B-B14F-4D97-AF65-F5344CB8AC3E}">
        <p14:creationId xmlns:p14="http://schemas.microsoft.com/office/powerpoint/2010/main" val="1318838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16CCB-2BA5-1659-4461-BFC62E69706C}"/>
              </a:ext>
            </a:extLst>
          </p:cNvPr>
          <p:cNvSpPr>
            <a:spLocks noGrp="1"/>
          </p:cNvSpPr>
          <p:nvPr>
            <p:ph type="title"/>
          </p:nvPr>
        </p:nvSpPr>
        <p:spPr/>
        <p:txBody>
          <a:bodyPr/>
          <a:lstStyle/>
          <a:p>
            <a:r>
              <a:rPr lang="en-US" dirty="0"/>
              <a:t>TSNE</a:t>
            </a:r>
          </a:p>
        </p:txBody>
      </p:sp>
      <p:sp>
        <p:nvSpPr>
          <p:cNvPr id="3" name="Content Placeholder 2">
            <a:extLst>
              <a:ext uri="{FF2B5EF4-FFF2-40B4-BE49-F238E27FC236}">
                <a16:creationId xmlns:a16="http://schemas.microsoft.com/office/drawing/2014/main" id="{3A48DF4E-4739-AC14-1C40-2ADDA4EB95F0}"/>
              </a:ext>
            </a:extLst>
          </p:cNvPr>
          <p:cNvSpPr>
            <a:spLocks noGrp="1"/>
          </p:cNvSpPr>
          <p:nvPr>
            <p:ph idx="1"/>
          </p:nvPr>
        </p:nvSpPr>
        <p:spPr>
          <a:xfrm>
            <a:off x="581193" y="2340864"/>
            <a:ext cx="5133808" cy="1969879"/>
          </a:xfrm>
        </p:spPr>
        <p:txBody>
          <a:bodyPr>
            <a:normAutofit/>
          </a:bodyPr>
          <a:lstStyle/>
          <a:p>
            <a:r>
              <a:rPr lang="en-US" dirty="0"/>
              <a:t>TSNE plots are a way of visualizing the word similarities from word2vec embeddings.</a:t>
            </a:r>
          </a:p>
          <a:p>
            <a:r>
              <a:rPr lang="en-US" dirty="0"/>
              <a:t>For this assignment, we used the TSNE plotting code from the lectures slightly augmented with sample size to limit the amount of info we see which helps to better the visualizations.</a:t>
            </a:r>
          </a:p>
        </p:txBody>
      </p:sp>
      <p:pic>
        <p:nvPicPr>
          <p:cNvPr id="5" name="Picture 4">
            <a:extLst>
              <a:ext uri="{FF2B5EF4-FFF2-40B4-BE49-F238E27FC236}">
                <a16:creationId xmlns:a16="http://schemas.microsoft.com/office/drawing/2014/main" id="{AA3026D2-D8D6-9BE6-B9DB-E20A1B7998E3}"/>
              </a:ext>
            </a:extLst>
          </p:cNvPr>
          <p:cNvPicPr>
            <a:picLocks noChangeAspect="1"/>
          </p:cNvPicPr>
          <p:nvPr/>
        </p:nvPicPr>
        <p:blipFill>
          <a:blip r:embed="rId2"/>
          <a:stretch>
            <a:fillRect/>
          </a:stretch>
        </p:blipFill>
        <p:spPr>
          <a:xfrm>
            <a:off x="6236621" y="2211311"/>
            <a:ext cx="4997436" cy="3944533"/>
          </a:xfrm>
          <a:prstGeom prst="rect">
            <a:avLst/>
          </a:prstGeom>
        </p:spPr>
      </p:pic>
      <p:sp>
        <p:nvSpPr>
          <p:cNvPr id="6" name="Footer Placeholder 5">
            <a:extLst>
              <a:ext uri="{FF2B5EF4-FFF2-40B4-BE49-F238E27FC236}">
                <a16:creationId xmlns:a16="http://schemas.microsoft.com/office/drawing/2014/main" id="{9881815D-918C-5D1C-96DB-1A1ECC43EC7D}"/>
              </a:ext>
            </a:extLst>
          </p:cNvPr>
          <p:cNvSpPr>
            <a:spLocks noGrp="1"/>
          </p:cNvSpPr>
          <p:nvPr>
            <p:ph type="ftr" sz="quarter" idx="11"/>
          </p:nvPr>
        </p:nvSpPr>
        <p:spPr/>
        <p:txBody>
          <a:bodyPr/>
          <a:lstStyle/>
          <a:p>
            <a:r>
              <a:rPr lang="en-US"/>
              <a:t>AI in Healthcare - UT Austin</a:t>
            </a:r>
            <a:endParaRPr lang="en-US" dirty="0"/>
          </a:p>
        </p:txBody>
      </p:sp>
    </p:spTree>
    <p:extLst>
      <p:ext uri="{BB962C8B-B14F-4D97-AF65-F5344CB8AC3E}">
        <p14:creationId xmlns:p14="http://schemas.microsoft.com/office/powerpoint/2010/main" val="2638353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BD495-DC3E-0EE8-63D2-3F65D96C5F77}"/>
              </a:ext>
            </a:extLst>
          </p:cNvPr>
          <p:cNvSpPr>
            <a:spLocks noGrp="1"/>
          </p:cNvSpPr>
          <p:nvPr>
            <p:ph type="title"/>
          </p:nvPr>
        </p:nvSpPr>
        <p:spPr/>
        <p:txBody>
          <a:bodyPr/>
          <a:lstStyle/>
          <a:p>
            <a:r>
              <a:rPr lang="en-US" dirty="0"/>
              <a:t>TSNE plot with and without sampling</a:t>
            </a:r>
          </a:p>
        </p:txBody>
      </p:sp>
      <p:sp>
        <p:nvSpPr>
          <p:cNvPr id="3" name="Content Placeholder 2">
            <a:extLst>
              <a:ext uri="{FF2B5EF4-FFF2-40B4-BE49-F238E27FC236}">
                <a16:creationId xmlns:a16="http://schemas.microsoft.com/office/drawing/2014/main" id="{9A30352E-C58A-06E7-9293-DB514A883337}"/>
              </a:ext>
            </a:extLst>
          </p:cNvPr>
          <p:cNvSpPr>
            <a:spLocks noGrp="1"/>
          </p:cNvSpPr>
          <p:nvPr>
            <p:ph idx="1"/>
          </p:nvPr>
        </p:nvSpPr>
        <p:spPr>
          <a:xfrm>
            <a:off x="581193" y="2340863"/>
            <a:ext cx="1751809" cy="2436235"/>
          </a:xfrm>
        </p:spPr>
        <p:txBody>
          <a:bodyPr>
            <a:normAutofit fontScale="85000" lnSpcReduction="20000"/>
          </a:bodyPr>
          <a:lstStyle/>
          <a:p>
            <a:r>
              <a:rPr lang="en-US" dirty="0"/>
              <a:t>Without sampling, there are far too many words to make any meaningful analysis</a:t>
            </a:r>
          </a:p>
          <a:p>
            <a:r>
              <a:rPr lang="en-US" dirty="0"/>
              <a:t>The one on the right shows the relationship between the top 100 words.</a:t>
            </a:r>
          </a:p>
        </p:txBody>
      </p:sp>
      <p:pic>
        <p:nvPicPr>
          <p:cNvPr id="5" name="Picture 4">
            <a:extLst>
              <a:ext uri="{FF2B5EF4-FFF2-40B4-BE49-F238E27FC236}">
                <a16:creationId xmlns:a16="http://schemas.microsoft.com/office/drawing/2014/main" id="{3711E595-10C3-0084-981A-0F9C0BE555AE}"/>
              </a:ext>
            </a:extLst>
          </p:cNvPr>
          <p:cNvPicPr>
            <a:picLocks noChangeAspect="1"/>
          </p:cNvPicPr>
          <p:nvPr/>
        </p:nvPicPr>
        <p:blipFill>
          <a:blip r:embed="rId2"/>
          <a:stretch>
            <a:fillRect/>
          </a:stretch>
        </p:blipFill>
        <p:spPr>
          <a:xfrm>
            <a:off x="2427308" y="2060656"/>
            <a:ext cx="4435837" cy="4357236"/>
          </a:xfrm>
          <a:prstGeom prst="rect">
            <a:avLst/>
          </a:prstGeom>
        </p:spPr>
      </p:pic>
      <p:pic>
        <p:nvPicPr>
          <p:cNvPr id="7" name="Picture 6">
            <a:extLst>
              <a:ext uri="{FF2B5EF4-FFF2-40B4-BE49-F238E27FC236}">
                <a16:creationId xmlns:a16="http://schemas.microsoft.com/office/drawing/2014/main" id="{709CC70B-E118-BCB2-D7DC-C4454E94A9F6}"/>
              </a:ext>
            </a:extLst>
          </p:cNvPr>
          <p:cNvPicPr>
            <a:picLocks noChangeAspect="1"/>
          </p:cNvPicPr>
          <p:nvPr/>
        </p:nvPicPr>
        <p:blipFill>
          <a:blip r:embed="rId3"/>
          <a:stretch>
            <a:fillRect/>
          </a:stretch>
        </p:blipFill>
        <p:spPr>
          <a:xfrm>
            <a:off x="7048262" y="2060656"/>
            <a:ext cx="4408497" cy="4357236"/>
          </a:xfrm>
          <a:prstGeom prst="rect">
            <a:avLst/>
          </a:prstGeom>
        </p:spPr>
      </p:pic>
      <p:sp>
        <p:nvSpPr>
          <p:cNvPr id="10" name="Footer Placeholder 9">
            <a:extLst>
              <a:ext uri="{FF2B5EF4-FFF2-40B4-BE49-F238E27FC236}">
                <a16:creationId xmlns:a16="http://schemas.microsoft.com/office/drawing/2014/main" id="{5F70B6DD-ED0E-AC03-0A3A-200778D29FBB}"/>
              </a:ext>
            </a:extLst>
          </p:cNvPr>
          <p:cNvSpPr>
            <a:spLocks noGrp="1"/>
          </p:cNvSpPr>
          <p:nvPr>
            <p:ph type="ftr" sz="quarter" idx="11"/>
          </p:nvPr>
        </p:nvSpPr>
        <p:spPr/>
        <p:txBody>
          <a:bodyPr/>
          <a:lstStyle/>
          <a:p>
            <a:r>
              <a:rPr lang="en-US"/>
              <a:t>AI in Healthcare - UT Austin</a:t>
            </a:r>
            <a:endParaRPr lang="en-US" dirty="0"/>
          </a:p>
        </p:txBody>
      </p:sp>
    </p:spTree>
    <p:extLst>
      <p:ext uri="{BB962C8B-B14F-4D97-AF65-F5344CB8AC3E}">
        <p14:creationId xmlns:p14="http://schemas.microsoft.com/office/powerpoint/2010/main" val="727291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D92B2-9277-FAAD-3A6A-46CF7FE0A424}"/>
              </a:ext>
            </a:extLst>
          </p:cNvPr>
          <p:cNvSpPr>
            <a:spLocks noGrp="1"/>
          </p:cNvSpPr>
          <p:nvPr>
            <p:ph type="title"/>
          </p:nvPr>
        </p:nvSpPr>
        <p:spPr/>
        <p:txBody>
          <a:bodyPr/>
          <a:lstStyle/>
          <a:p>
            <a:r>
              <a:rPr lang="en-US" dirty="0"/>
              <a:t>TSNE Plot With and Without sampling (pretrained)</a:t>
            </a:r>
          </a:p>
        </p:txBody>
      </p:sp>
      <p:sp>
        <p:nvSpPr>
          <p:cNvPr id="3" name="Content Placeholder 2">
            <a:extLst>
              <a:ext uri="{FF2B5EF4-FFF2-40B4-BE49-F238E27FC236}">
                <a16:creationId xmlns:a16="http://schemas.microsoft.com/office/drawing/2014/main" id="{D7D46FF5-125D-991A-4E6C-523D9EDD4BCB}"/>
              </a:ext>
            </a:extLst>
          </p:cNvPr>
          <p:cNvSpPr>
            <a:spLocks noGrp="1"/>
          </p:cNvSpPr>
          <p:nvPr>
            <p:ph idx="1"/>
          </p:nvPr>
        </p:nvSpPr>
        <p:spPr>
          <a:xfrm>
            <a:off x="581192" y="2340864"/>
            <a:ext cx="1879997" cy="1376557"/>
          </a:xfrm>
        </p:spPr>
        <p:txBody>
          <a:bodyPr/>
          <a:lstStyle/>
          <a:p>
            <a:r>
              <a:rPr lang="en-US" dirty="0"/>
              <a:t>Here we used the pretrained Word2Vec on GLOVE.</a:t>
            </a:r>
          </a:p>
        </p:txBody>
      </p:sp>
      <p:pic>
        <p:nvPicPr>
          <p:cNvPr id="5" name="Picture 4">
            <a:extLst>
              <a:ext uri="{FF2B5EF4-FFF2-40B4-BE49-F238E27FC236}">
                <a16:creationId xmlns:a16="http://schemas.microsoft.com/office/drawing/2014/main" id="{35FECBB0-7B88-8594-F059-A54640D409BE}"/>
              </a:ext>
            </a:extLst>
          </p:cNvPr>
          <p:cNvPicPr>
            <a:picLocks noChangeAspect="1"/>
          </p:cNvPicPr>
          <p:nvPr/>
        </p:nvPicPr>
        <p:blipFill>
          <a:blip r:embed="rId2"/>
          <a:stretch>
            <a:fillRect/>
          </a:stretch>
        </p:blipFill>
        <p:spPr>
          <a:xfrm>
            <a:off x="2307365" y="2022052"/>
            <a:ext cx="4620489" cy="4426088"/>
          </a:xfrm>
          <a:prstGeom prst="rect">
            <a:avLst/>
          </a:prstGeom>
        </p:spPr>
      </p:pic>
      <p:pic>
        <p:nvPicPr>
          <p:cNvPr id="7" name="Picture 6">
            <a:extLst>
              <a:ext uri="{FF2B5EF4-FFF2-40B4-BE49-F238E27FC236}">
                <a16:creationId xmlns:a16="http://schemas.microsoft.com/office/drawing/2014/main" id="{B16B36E6-7F56-1B0B-800C-9A89ED9CCDEE}"/>
              </a:ext>
            </a:extLst>
          </p:cNvPr>
          <p:cNvPicPr>
            <a:picLocks noChangeAspect="1"/>
          </p:cNvPicPr>
          <p:nvPr/>
        </p:nvPicPr>
        <p:blipFill>
          <a:blip r:embed="rId3"/>
          <a:stretch>
            <a:fillRect/>
          </a:stretch>
        </p:blipFill>
        <p:spPr>
          <a:xfrm>
            <a:off x="7081678" y="2022052"/>
            <a:ext cx="4510046" cy="4419914"/>
          </a:xfrm>
          <a:prstGeom prst="rect">
            <a:avLst/>
          </a:prstGeom>
        </p:spPr>
      </p:pic>
      <p:sp>
        <p:nvSpPr>
          <p:cNvPr id="8" name="Footer Placeholder 7">
            <a:extLst>
              <a:ext uri="{FF2B5EF4-FFF2-40B4-BE49-F238E27FC236}">
                <a16:creationId xmlns:a16="http://schemas.microsoft.com/office/drawing/2014/main" id="{52FEE41C-E8A2-5075-BC56-F2BC4986FCD9}"/>
              </a:ext>
            </a:extLst>
          </p:cNvPr>
          <p:cNvSpPr>
            <a:spLocks noGrp="1"/>
          </p:cNvSpPr>
          <p:nvPr>
            <p:ph type="ftr" sz="quarter" idx="11"/>
          </p:nvPr>
        </p:nvSpPr>
        <p:spPr/>
        <p:txBody>
          <a:bodyPr/>
          <a:lstStyle/>
          <a:p>
            <a:r>
              <a:rPr lang="en-US"/>
              <a:t>AI in Healthcare - UT Austin</a:t>
            </a:r>
            <a:endParaRPr lang="en-US" dirty="0"/>
          </a:p>
        </p:txBody>
      </p:sp>
    </p:spTree>
    <p:extLst>
      <p:ext uri="{BB962C8B-B14F-4D97-AF65-F5344CB8AC3E}">
        <p14:creationId xmlns:p14="http://schemas.microsoft.com/office/powerpoint/2010/main" val="2735279806"/>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1F84C-D1FD-4B1B-9CFD-8E0D96AC4DF2}">
  <ds:schemaRefs>
    <ds:schemaRef ds:uri="http://schemas.microsoft.com/sharepoint/v3/contenttype/forms"/>
  </ds:schemaRefs>
</ds:datastoreItem>
</file>

<file path=customXml/itemProps2.xml><?xml version="1.0" encoding="utf-8"?>
<ds:datastoreItem xmlns:ds="http://schemas.openxmlformats.org/officeDocument/2006/customXml" ds:itemID="{5A00B2AC-C335-4100-B8B3-2D9F49A729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037C456-A6DA-4DEE-A3FB-4EC3058FD0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{D1B55B21-016F-4D52-AC56-072529868388}tf45205285_win32</Template>
  <TotalTime>132</TotalTime>
  <Words>469</Words>
  <Application>Microsoft Office PowerPoint</Application>
  <PresentationFormat>Widescreen</PresentationFormat>
  <Paragraphs>48</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Gill Sans MT</vt:lpstr>
      <vt:lpstr>Roboto</vt:lpstr>
      <vt:lpstr>Wingdings 2</vt:lpstr>
      <vt:lpstr>DividendVTI</vt:lpstr>
      <vt:lpstr>MIMIC NLP</vt:lpstr>
      <vt:lpstr>Agenda </vt:lpstr>
      <vt:lpstr>Focus of assignment</vt:lpstr>
      <vt:lpstr>NER using spacy and scispacy</vt:lpstr>
      <vt:lpstr>Spacy vs scispacy</vt:lpstr>
      <vt:lpstr>Word2vec</vt:lpstr>
      <vt:lpstr>TSNE</vt:lpstr>
      <vt:lpstr>TSNE plot with and without sampling</vt:lpstr>
      <vt:lpstr>TSNE Plot With and Without sampling (pretrained)</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Chung, William D</dc:creator>
  <cp:lastModifiedBy>Chung, William D</cp:lastModifiedBy>
  <cp:revision>2</cp:revision>
  <dcterms:created xsi:type="dcterms:W3CDTF">2025-02-24T20:10:00Z</dcterms:created>
  <dcterms:modified xsi:type="dcterms:W3CDTF">2025-02-24T22:22:03Z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