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96" r:id="rId1"/>
  </p:sldMasterIdLst>
  <p:notesMasterIdLst>
    <p:notesMasterId r:id="rId32"/>
  </p:notesMasterIdLst>
  <p:handoutMasterIdLst>
    <p:handoutMasterId r:id="rId33"/>
  </p:handoutMasterIdLst>
  <p:sldIdLst>
    <p:sldId id="264" r:id="rId2"/>
    <p:sldId id="270" r:id="rId3"/>
    <p:sldId id="350" r:id="rId4"/>
    <p:sldId id="349" r:id="rId5"/>
    <p:sldId id="351" r:id="rId6"/>
    <p:sldId id="352" r:id="rId7"/>
    <p:sldId id="353" r:id="rId8"/>
    <p:sldId id="348" r:id="rId9"/>
    <p:sldId id="358" r:id="rId10"/>
    <p:sldId id="272" r:id="rId11"/>
    <p:sldId id="363" r:id="rId12"/>
    <p:sldId id="359" r:id="rId13"/>
    <p:sldId id="360" r:id="rId14"/>
    <p:sldId id="364" r:id="rId15"/>
    <p:sldId id="361" r:id="rId16"/>
    <p:sldId id="362" r:id="rId17"/>
    <p:sldId id="274" r:id="rId18"/>
    <p:sldId id="339" r:id="rId19"/>
    <p:sldId id="357" r:id="rId20"/>
    <p:sldId id="340" r:id="rId21"/>
    <p:sldId id="279" r:id="rId22"/>
    <p:sldId id="346" r:id="rId23"/>
    <p:sldId id="286" r:id="rId24"/>
    <p:sldId id="281" r:id="rId25"/>
    <p:sldId id="356" r:id="rId26"/>
    <p:sldId id="278" r:id="rId27"/>
    <p:sldId id="344" r:id="rId28"/>
    <p:sldId id="345" r:id="rId29"/>
    <p:sldId id="347" r:id="rId30"/>
    <p:sldId id="34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E5EAA"/>
    <a:srgbClr val="3C9DBE"/>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76" d="100"/>
          <a:sy n="76" d="100"/>
        </p:scale>
        <p:origin x="-1680" y="-7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7751DD-1B39-AE41-A437-658A062D9A99}" type="datetimeFigureOut">
              <a:rPr lang="en-US" smtClean="0"/>
              <a:pPr/>
              <a:t>1/18/12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A83DF5-8EB9-F547-8CB6-C5BB236ED49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1582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55356-6156-EA4B-930B-B81D1E3D963D}" type="datetimeFigureOut">
              <a:rPr lang="en-US" smtClean="0"/>
              <a:pPr/>
              <a:t>1/18/12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079AD5-EE75-6E48-BF05-D20D67F9F197}"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615516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79AD5-EE75-6E48-BF05-D20D67F9F197}"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0996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A62B9D-790B-2148-BC8F-DA481551449F}" type="datetime1">
              <a:rPr lang="en-US" smtClean="0"/>
              <a:pPr/>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27965-809D-F649-A07C-50C111A60445}" type="datetime1">
              <a:rPr lang="en-US" smtClean="0"/>
              <a:pPr/>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23E23-1039-694B-BC53-0E484CE00475}" type="datetime1">
              <a:rPr lang="en-US" smtClean="0"/>
              <a:pPr/>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F07754-082F-8E40-A13E-69BAF71402CE}" type="datetime1">
              <a:rPr lang="en-US" smtClean="0"/>
              <a:pPr/>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1036-F60B-1444-8614-A17A9FD75DA2}" type="datetime1">
              <a:rPr lang="en-US" smtClean="0"/>
              <a:pPr/>
              <a:t>1/18/12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6B1BB-DE9F-0642-87BE-143CE4AA3FC9}" type="datetime1">
              <a:rPr lang="en-US" smtClean="0"/>
              <a:pPr/>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658A4-0C86-5D4F-97E8-B931610AE814}" type="datetime1">
              <a:rPr lang="en-US" smtClean="0"/>
              <a:pPr/>
              <a:t>1/18/12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5C10-5C1B-3F4B-9FED-BB717EC26F48}" type="datetime1">
              <a:rPr lang="en-US" smtClean="0"/>
              <a:pPr/>
              <a:t>1/18/12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1C2F9-296C-6743-862D-1EFE56E71479}" type="datetime1">
              <a:rPr lang="en-US" smtClean="0"/>
              <a:pPr/>
              <a:t>1/18/12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0E573-0B40-5C49-9C39-5F1D7B90B872}" type="datetime1">
              <a:rPr lang="en-US" smtClean="0"/>
              <a:pPr/>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ED494-BAB5-4745-A90F-84FDA7158CE5}" type="datetime1">
              <a:rPr lang="en-US" smtClean="0"/>
              <a:pPr/>
              <a:t>1/18/12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19A64-6A70-BC48-BA85-AEAA698129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D1719-D265-7B46-B4C0-07FC8D565CBD}" type="datetimeFigureOut">
              <a:rPr lang="en-US" smtClean="0"/>
              <a:pPr/>
              <a:t>1/18/12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BDEEF-E10B-9942-8C35-E12BB06A6D46}" type="slidenum">
              <a:rPr lang="en-US" smtClean="0"/>
              <a:pPr/>
              <a:t>‹#›</a:t>
            </a:fld>
            <a:endParaRPr lang="en-US"/>
          </a:p>
        </p:txBody>
      </p:sp>
      <p:pic>
        <p:nvPicPr>
          <p:cNvPr id="7" name="Picture 6" descr="10LC_banner_logo.jpg"/>
          <p:cNvPicPr>
            <a:picLocks noChangeAspect="1"/>
          </p:cNvPicPr>
          <p:nvPr userDrawn="1"/>
        </p:nvPicPr>
        <p:blipFill>
          <a:blip r:embed="rId13"/>
          <a:stretch>
            <a:fillRect/>
          </a:stretch>
        </p:blipFill>
        <p:spPr>
          <a:xfrm>
            <a:off x="1" y="134285"/>
            <a:ext cx="2328474" cy="730502"/>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16712"/>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rebuchet MS"/>
              <a:cs typeface="Trebuchet MS"/>
            </a:endParaRPr>
          </a:p>
        </p:txBody>
      </p:sp>
      <p:pic>
        <p:nvPicPr>
          <p:cNvPr id="5" name="Picture 4" descr="10LC_color.jpg"/>
          <p:cNvPicPr>
            <a:picLocks noChangeAspect="1"/>
          </p:cNvPicPr>
          <p:nvPr/>
        </p:nvPicPr>
        <p:blipFill>
          <a:blip r:embed="rId2"/>
          <a:stretch>
            <a:fillRect/>
          </a:stretch>
        </p:blipFill>
        <p:spPr>
          <a:xfrm>
            <a:off x="1760115" y="885713"/>
            <a:ext cx="5715000" cy="2575560"/>
          </a:xfrm>
          <a:prstGeom prst="rect">
            <a:avLst/>
          </a:prstGeom>
        </p:spPr>
      </p:pic>
      <p:sp>
        <p:nvSpPr>
          <p:cNvPr id="6" name="Rectangle 5"/>
          <p:cNvSpPr/>
          <p:nvPr/>
        </p:nvSpPr>
        <p:spPr>
          <a:xfrm>
            <a:off x="0" y="3753366"/>
            <a:ext cx="9144000" cy="3170099"/>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i="1" dirty="0" smtClean="0">
                <a:ln w="1905"/>
                <a:solidFill>
                  <a:schemeClr val="tx2"/>
                </a:solidFill>
                <a:effectLst>
                  <a:innerShdw blurRad="69850" dist="43180" dir="5400000">
                    <a:srgbClr val="000000">
                      <a:alpha val="65000"/>
                    </a:srgbClr>
                  </a:innerShdw>
                </a:effectLst>
                <a:latin typeface="Arial"/>
                <a:cs typeface="Arial"/>
              </a:rPr>
              <a:t>Your Opportunity</a:t>
            </a:r>
          </a:p>
          <a:p>
            <a:pPr algn="ctr"/>
            <a:endParaRPr lang="en-US" sz="2000" b="1" i="1" dirty="0">
              <a:ln w="1905"/>
              <a:solidFill>
                <a:schemeClr val="tx2"/>
              </a:solidFill>
              <a:effectLst>
                <a:innerShdw blurRad="69850" dist="43180" dir="5400000">
                  <a:srgbClr val="000000">
                    <a:alpha val="65000"/>
                  </a:srgbClr>
                </a:innerShdw>
              </a:effectLst>
              <a:latin typeface="Arial"/>
              <a:cs typeface="Arial"/>
            </a:endParaRPr>
          </a:p>
          <a:p>
            <a:pPr algn="ctr"/>
            <a:r>
              <a:rPr lang="en-US" sz="2000" b="1" i="1" dirty="0" smtClean="0">
                <a:ln w="1905"/>
                <a:solidFill>
                  <a:schemeClr val="tx2"/>
                </a:solidFill>
                <a:effectLst>
                  <a:innerShdw blurRad="69850" dist="43180" dir="5400000">
                    <a:srgbClr val="000000">
                      <a:alpha val="65000"/>
                    </a:srgbClr>
                  </a:innerShdw>
                </a:effectLst>
                <a:latin typeface="Arial"/>
                <a:cs typeface="Arial"/>
              </a:rPr>
              <a:t>As an Advertising </a:t>
            </a:r>
            <a:r>
              <a:rPr lang="en-US" sz="2000" b="1" i="1" dirty="0">
                <a:ln w="1905"/>
                <a:solidFill>
                  <a:schemeClr val="tx2"/>
                </a:solidFill>
                <a:effectLst>
                  <a:innerShdw blurRad="69850" dist="43180" dir="5400000">
                    <a:srgbClr val="000000">
                      <a:alpha val="65000"/>
                    </a:srgbClr>
                  </a:innerShdw>
                </a:effectLst>
                <a:latin typeface="Arial"/>
                <a:cs typeface="Arial"/>
              </a:rPr>
              <a:t>R</a:t>
            </a:r>
            <a:r>
              <a:rPr lang="en-US" sz="2000" b="1" i="1" dirty="0" smtClean="0">
                <a:ln w="1905"/>
                <a:solidFill>
                  <a:schemeClr val="tx2"/>
                </a:solidFill>
                <a:effectLst>
                  <a:innerShdw blurRad="69850" dist="43180" dir="5400000">
                    <a:srgbClr val="000000">
                      <a:alpha val="65000"/>
                    </a:srgbClr>
                  </a:innerShdw>
                </a:effectLst>
                <a:latin typeface="Arial"/>
                <a:cs typeface="Arial"/>
              </a:rPr>
              <a:t>epresentative or Market </a:t>
            </a:r>
            <a:r>
              <a:rPr lang="en-US" sz="2000" b="1" i="1" dirty="0">
                <a:ln w="1905"/>
                <a:solidFill>
                  <a:schemeClr val="tx2"/>
                </a:solidFill>
                <a:effectLst>
                  <a:innerShdw blurRad="69850" dist="43180" dir="5400000">
                    <a:srgbClr val="000000">
                      <a:alpha val="65000"/>
                    </a:srgbClr>
                  </a:innerShdw>
                </a:effectLst>
                <a:latin typeface="Arial"/>
                <a:cs typeface="Arial"/>
              </a:rPr>
              <a:t>M</a:t>
            </a:r>
            <a:r>
              <a:rPr lang="en-US" sz="2000" b="1" i="1" dirty="0" smtClean="0">
                <a:ln w="1905"/>
                <a:solidFill>
                  <a:schemeClr val="tx2"/>
                </a:solidFill>
                <a:effectLst>
                  <a:innerShdw blurRad="69850" dist="43180" dir="5400000">
                    <a:srgbClr val="000000">
                      <a:alpha val="65000"/>
                    </a:srgbClr>
                  </a:innerShdw>
                </a:effectLst>
                <a:latin typeface="Arial"/>
                <a:cs typeface="Arial"/>
              </a:rPr>
              <a:t>anager</a:t>
            </a:r>
          </a:p>
          <a:p>
            <a:pPr algn="ct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algn="ctr"/>
            <a:endPar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algn="ct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pic>
        <p:nvPicPr>
          <p:cNvPr id="7" name="Picture 6" descr="ttp://thumbs.dreamstime.com/thumblarge_464/1261790649NVb4Pu.jpg"/>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208128" y="5080308"/>
            <a:ext cx="2623314" cy="177769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b="1" i="1" dirty="0" smtClean="0">
                <a:ln w="1905"/>
                <a:solidFill>
                  <a:schemeClr val="tx2"/>
                </a:solidFill>
                <a:effectLst>
                  <a:innerShdw blurRad="69850" dist="43180" dir="5400000">
                    <a:srgbClr val="000000">
                      <a:alpha val="65000"/>
                    </a:srgbClr>
                  </a:innerShdw>
                </a:effectLst>
                <a:latin typeface="Arial"/>
                <a:cs typeface="Arial"/>
              </a:rPr>
              <a:t>Once approved, what support does a new Advertising Representative receive?</a:t>
            </a:r>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a:cs typeface="Arial"/>
            </a:endParaRPr>
          </a:p>
          <a:p>
            <a:pPr marL="0" indent="0" algn="ctr">
              <a:buNone/>
            </a:pPr>
            <a:r>
              <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descr="ttp://images.inmagine.com/400nwm/iris/ikonimages-001/ptg00910794.jpg"/>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422804" y="3108347"/>
            <a:ext cx="4260795" cy="3409154"/>
          </a:xfrm>
          <a:prstGeom prst="rect">
            <a:avLst/>
          </a:prstGeom>
          <a:noFill/>
          <a:ln>
            <a:no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8863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chemeClr val="tx2"/>
                </a:solidFill>
                <a:latin typeface="Arial"/>
                <a:cs typeface="Arial"/>
              </a:rPr>
              <a:t/>
            </a:r>
            <a:br>
              <a:rPr lang="en-US" sz="3200" b="1" dirty="0" smtClean="0">
                <a:solidFill>
                  <a:schemeClr val="tx2"/>
                </a:solidFill>
                <a:latin typeface="Arial"/>
                <a:cs typeface="Arial"/>
              </a:rPr>
            </a:br>
            <a:r>
              <a:rPr lang="en-US" sz="3200" b="1" dirty="0">
                <a:solidFill>
                  <a:schemeClr val="tx2"/>
                </a:solidFill>
                <a:latin typeface="Arial"/>
                <a:cs typeface="Arial"/>
              </a:rPr>
              <a:t/>
            </a:r>
            <a:br>
              <a:rPr lang="en-US" sz="3200" b="1" dirty="0">
                <a:solidFill>
                  <a:schemeClr val="tx2"/>
                </a:solidFill>
                <a:latin typeface="Arial"/>
                <a:cs typeface="Arial"/>
              </a:rPr>
            </a:br>
            <a:r>
              <a:rPr lang="en-US" sz="3200" b="1" dirty="0" smtClean="0">
                <a:solidFill>
                  <a:schemeClr val="tx2"/>
                </a:solidFill>
                <a:latin typeface="Arial"/>
                <a:cs typeface="Arial"/>
              </a:rPr>
              <a:t>Advertising </a:t>
            </a:r>
            <a:r>
              <a:rPr lang="en-US" sz="3200" b="1" dirty="0">
                <a:solidFill>
                  <a:schemeClr val="tx2"/>
                </a:solidFill>
                <a:latin typeface="Arial"/>
                <a:cs typeface="Arial"/>
              </a:rPr>
              <a:t>Representative Support</a:t>
            </a:r>
            <a:endParaRPr lang="en-US" sz="3200" dirty="0"/>
          </a:p>
        </p:txBody>
      </p:sp>
      <p:sp>
        <p:nvSpPr>
          <p:cNvPr id="3" name="Content Placeholder 2"/>
          <p:cNvSpPr>
            <a:spLocks noGrp="1"/>
          </p:cNvSpPr>
          <p:nvPr>
            <p:ph idx="1"/>
          </p:nvPr>
        </p:nvSpPr>
        <p:spPr/>
        <p:txBody>
          <a:bodyPr>
            <a:normAutofit fontScale="92500" lnSpcReduction="20000"/>
          </a:bodyPr>
          <a:lstStyle/>
          <a:p>
            <a:pPr marL="0" lvl="0" indent="0">
              <a:buNone/>
            </a:pPr>
            <a:endParaRPr lang="en-US" dirty="0" smtClean="0">
              <a:solidFill>
                <a:schemeClr val="tx2"/>
              </a:solidFill>
              <a:latin typeface="Arial"/>
              <a:cs typeface="Arial"/>
            </a:endParaRPr>
          </a:p>
          <a:p>
            <a:pPr lvl="0"/>
            <a:r>
              <a:rPr lang="en-US" dirty="0" smtClean="0">
                <a:solidFill>
                  <a:schemeClr val="tx2"/>
                </a:solidFill>
                <a:latin typeface="Arial"/>
                <a:cs typeface="Arial"/>
              </a:rPr>
              <a:t>Complete </a:t>
            </a:r>
            <a:r>
              <a:rPr lang="en-US" dirty="0">
                <a:solidFill>
                  <a:schemeClr val="tx2"/>
                </a:solidFill>
                <a:latin typeface="Arial"/>
                <a:cs typeface="Arial"/>
              </a:rPr>
              <a:t>Advertising Representative training </a:t>
            </a:r>
          </a:p>
          <a:p>
            <a:pPr lvl="1"/>
            <a:r>
              <a:rPr lang="en-US" dirty="0">
                <a:solidFill>
                  <a:schemeClr val="tx2"/>
                </a:solidFill>
                <a:latin typeface="Arial"/>
                <a:cs typeface="Arial"/>
              </a:rPr>
              <a:t>Weekly business and back office training</a:t>
            </a:r>
          </a:p>
          <a:p>
            <a:pPr lvl="1"/>
            <a:r>
              <a:rPr lang="en-US" dirty="0">
                <a:solidFill>
                  <a:schemeClr val="tx2"/>
                </a:solidFill>
                <a:latin typeface="Arial"/>
                <a:cs typeface="Arial"/>
              </a:rPr>
              <a:t>Weekly prospecting and sales training</a:t>
            </a:r>
          </a:p>
          <a:p>
            <a:pPr marL="0" indent="0">
              <a:buNone/>
            </a:pPr>
            <a:r>
              <a:rPr lang="en-US" dirty="0">
                <a:solidFill>
                  <a:schemeClr val="tx2"/>
                </a:solidFill>
                <a:latin typeface="Arial"/>
                <a:cs typeface="Arial"/>
              </a:rPr>
              <a:t> </a:t>
            </a:r>
          </a:p>
          <a:p>
            <a:pPr lvl="0"/>
            <a:r>
              <a:rPr lang="en-US" dirty="0">
                <a:solidFill>
                  <a:schemeClr val="tx2"/>
                </a:solidFill>
                <a:latin typeface="Arial"/>
                <a:cs typeface="Arial"/>
              </a:rPr>
              <a:t>Customer Service team to support clients and sales team</a:t>
            </a:r>
          </a:p>
          <a:p>
            <a:pPr marL="0" indent="0">
              <a:buNone/>
            </a:pPr>
            <a:endParaRPr lang="en-US" dirty="0">
              <a:solidFill>
                <a:schemeClr val="tx2"/>
              </a:solidFill>
              <a:latin typeface="Arial"/>
              <a:cs typeface="Arial"/>
            </a:endParaRPr>
          </a:p>
          <a:p>
            <a:pPr lvl="0"/>
            <a:r>
              <a:rPr lang="en-US" dirty="0">
                <a:solidFill>
                  <a:schemeClr val="tx2"/>
                </a:solidFill>
                <a:latin typeface="Arial"/>
                <a:cs typeface="Arial"/>
              </a:rPr>
              <a:t>Personalized home office follow up system to help build client base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023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smtClean="0">
                <a:solidFill>
                  <a:schemeClr val="tx2"/>
                </a:solidFill>
                <a:latin typeface="Arial"/>
                <a:cs typeface="Arial"/>
              </a:rPr>
              <a:t/>
            </a:r>
            <a:br>
              <a:rPr lang="en-US" sz="3600" b="1" dirty="0" smtClean="0">
                <a:solidFill>
                  <a:schemeClr val="tx2"/>
                </a:solidFill>
                <a:latin typeface="Arial"/>
                <a:cs typeface="Arial"/>
              </a:rPr>
            </a:br>
            <a:r>
              <a:rPr lang="en-US" sz="3600" b="1" dirty="0">
                <a:solidFill>
                  <a:schemeClr val="tx2"/>
                </a:solidFill>
                <a:latin typeface="Arial"/>
                <a:cs typeface="Arial"/>
              </a:rPr>
              <a:t/>
            </a:r>
            <a:br>
              <a:rPr lang="en-US" sz="3600" b="1" dirty="0">
                <a:solidFill>
                  <a:schemeClr val="tx2"/>
                </a:solidFill>
                <a:latin typeface="Arial"/>
                <a:cs typeface="Arial"/>
              </a:rPr>
            </a:br>
            <a:r>
              <a:rPr lang="en-US" sz="3600" b="1" dirty="0" smtClean="0">
                <a:solidFill>
                  <a:schemeClr val="tx2"/>
                </a:solidFill>
                <a:latin typeface="Arial"/>
                <a:cs typeface="Arial"/>
              </a:rPr>
              <a:t/>
            </a:r>
            <a:br>
              <a:rPr lang="en-US" sz="3600" b="1" dirty="0" smtClean="0">
                <a:solidFill>
                  <a:schemeClr val="tx2"/>
                </a:solidFill>
                <a:latin typeface="Arial"/>
                <a:cs typeface="Arial"/>
              </a:rPr>
            </a:br>
            <a:r>
              <a:rPr lang="en-US" sz="3600" b="1" dirty="0" smtClean="0">
                <a:solidFill>
                  <a:schemeClr val="tx2"/>
                </a:solidFill>
                <a:latin typeface="Arial"/>
                <a:cs typeface="Arial"/>
              </a:rPr>
              <a:t>Advertising </a:t>
            </a:r>
            <a:r>
              <a:rPr lang="en-US" sz="3600" b="1" dirty="0">
                <a:solidFill>
                  <a:schemeClr val="tx2"/>
                </a:solidFill>
                <a:latin typeface="Arial"/>
                <a:cs typeface="Arial"/>
              </a:rPr>
              <a:t>Representative Support</a:t>
            </a:r>
            <a:r>
              <a:rPr lang="en-US" b="1" dirty="0">
                <a:solidFill>
                  <a:schemeClr val="tx2"/>
                </a:solidFill>
                <a:latin typeface="Arial"/>
                <a:cs typeface="Arial"/>
              </a:rPr>
              <a:t/>
            </a:r>
            <a:br>
              <a:rPr lang="en-US" b="1" dirty="0">
                <a:solidFill>
                  <a:schemeClr val="tx2"/>
                </a:solidFill>
                <a:latin typeface="Arial"/>
                <a:cs typeface="Arial"/>
              </a:rPr>
            </a:br>
            <a:endParaRPr lang="en-US" dirty="0"/>
          </a:p>
        </p:txBody>
      </p:sp>
      <p:sp>
        <p:nvSpPr>
          <p:cNvPr id="3" name="Content Placeholder 2"/>
          <p:cNvSpPr>
            <a:spLocks noGrp="1"/>
          </p:cNvSpPr>
          <p:nvPr>
            <p:ph idx="1"/>
          </p:nvPr>
        </p:nvSpPr>
        <p:spPr/>
        <p:txBody>
          <a:bodyPr>
            <a:normAutofit/>
          </a:bodyPr>
          <a:lstStyle/>
          <a:p>
            <a:pPr lvl="0"/>
            <a:endParaRPr lang="en-US" dirty="0" smtClean="0">
              <a:solidFill>
                <a:schemeClr val="tx2"/>
              </a:solidFill>
              <a:latin typeface="Arial"/>
              <a:cs typeface="Arial"/>
            </a:endParaRPr>
          </a:p>
          <a:p>
            <a:pPr lvl="0"/>
            <a:r>
              <a:rPr lang="en-US" dirty="0" smtClean="0">
                <a:solidFill>
                  <a:schemeClr val="tx2"/>
                </a:solidFill>
                <a:latin typeface="Arial"/>
                <a:cs typeface="Arial"/>
              </a:rPr>
              <a:t>Company </a:t>
            </a:r>
            <a:r>
              <a:rPr lang="en-US" dirty="0">
                <a:solidFill>
                  <a:schemeClr val="tx2"/>
                </a:solidFill>
                <a:latin typeface="Arial"/>
                <a:cs typeface="Arial"/>
              </a:rPr>
              <a:t>marketing efforts to upsell clients and increase your profits</a:t>
            </a:r>
          </a:p>
          <a:p>
            <a:endParaRPr lang="en-US" dirty="0">
              <a:solidFill>
                <a:schemeClr val="tx2"/>
              </a:solidFill>
              <a:latin typeface="Arial"/>
              <a:cs typeface="Arial"/>
            </a:endParaRPr>
          </a:p>
          <a:p>
            <a:pPr lvl="0"/>
            <a:r>
              <a:rPr lang="en-US" dirty="0">
                <a:solidFill>
                  <a:schemeClr val="tx2"/>
                </a:solidFill>
                <a:latin typeface="Arial"/>
                <a:cs typeface="Arial"/>
              </a:rPr>
              <a:t>State-of-the-art technology support team</a:t>
            </a:r>
          </a:p>
          <a:p>
            <a:endParaRPr lang="en-US" dirty="0">
              <a:solidFill>
                <a:schemeClr val="tx2"/>
              </a:solidFill>
              <a:latin typeface="Arial"/>
              <a:cs typeface="Arial"/>
            </a:endParaRPr>
          </a:p>
          <a:p>
            <a:pPr lvl="0"/>
            <a:r>
              <a:rPr lang="en-US" dirty="0">
                <a:solidFill>
                  <a:schemeClr val="tx2"/>
                </a:solidFill>
                <a:latin typeface="Arial"/>
                <a:cs typeface="Arial"/>
              </a:rPr>
              <a:t>Local and national media support </a:t>
            </a:r>
          </a:p>
          <a:p>
            <a:endParaRPr lang="en-US" dirty="0">
              <a:solidFill>
                <a:schemeClr val="tx2"/>
              </a:solidFill>
              <a:latin typeface="Arial"/>
              <a:cs typeface="Aria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0785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chemeClr val="tx2"/>
                </a:solidFill>
                <a:latin typeface="Arial"/>
                <a:cs typeface="Arial"/>
              </a:rPr>
              <a:t/>
            </a:r>
            <a:br>
              <a:rPr lang="en-US" sz="3200" b="1" dirty="0" smtClean="0">
                <a:solidFill>
                  <a:schemeClr val="tx2"/>
                </a:solidFill>
                <a:latin typeface="Arial"/>
                <a:cs typeface="Arial"/>
              </a:rPr>
            </a:br>
            <a:r>
              <a:rPr lang="en-US" sz="3200" b="1" dirty="0">
                <a:solidFill>
                  <a:schemeClr val="tx2"/>
                </a:solidFill>
                <a:latin typeface="Arial"/>
                <a:cs typeface="Arial"/>
              </a:rPr>
              <a:t/>
            </a:r>
            <a:br>
              <a:rPr lang="en-US" sz="3200" b="1" dirty="0">
                <a:solidFill>
                  <a:schemeClr val="tx2"/>
                </a:solidFill>
                <a:latin typeface="Arial"/>
                <a:cs typeface="Arial"/>
              </a:rPr>
            </a:br>
            <a:r>
              <a:rPr lang="en-US" sz="3200" b="1" dirty="0" smtClean="0">
                <a:solidFill>
                  <a:schemeClr val="tx2"/>
                </a:solidFill>
                <a:latin typeface="Arial"/>
                <a:cs typeface="Arial"/>
              </a:rPr>
              <a:t>Advertising </a:t>
            </a:r>
            <a:r>
              <a:rPr lang="en-US" sz="3200" b="1" dirty="0">
                <a:solidFill>
                  <a:schemeClr val="tx2"/>
                </a:solidFill>
                <a:latin typeface="Arial"/>
                <a:cs typeface="Arial"/>
              </a:rPr>
              <a:t>Representative Support</a:t>
            </a:r>
            <a:endParaRPr lang="en-US" sz="3200" dirty="0"/>
          </a:p>
        </p:txBody>
      </p:sp>
      <p:sp>
        <p:nvSpPr>
          <p:cNvPr id="3" name="Content Placeholder 2"/>
          <p:cNvSpPr>
            <a:spLocks noGrp="1"/>
          </p:cNvSpPr>
          <p:nvPr>
            <p:ph idx="1"/>
          </p:nvPr>
        </p:nvSpPr>
        <p:spPr/>
        <p:txBody>
          <a:bodyPr>
            <a:normAutofit/>
          </a:bodyPr>
          <a:lstStyle/>
          <a:p>
            <a:pPr marL="0" indent="0">
              <a:buNone/>
            </a:pPr>
            <a:endParaRPr lang="en-US" dirty="0">
              <a:solidFill>
                <a:schemeClr val="tx2"/>
              </a:solidFill>
              <a:latin typeface="Arial"/>
              <a:cs typeface="Arial"/>
            </a:endParaRPr>
          </a:p>
          <a:p>
            <a:pPr lvl="0"/>
            <a:r>
              <a:rPr lang="en-US" dirty="0">
                <a:solidFill>
                  <a:schemeClr val="tx2"/>
                </a:solidFill>
                <a:latin typeface="Arial"/>
                <a:cs typeface="Arial"/>
              </a:rPr>
              <a:t>Unlimited access to demo advertising site </a:t>
            </a:r>
          </a:p>
          <a:p>
            <a:pPr marL="0" indent="0">
              <a:buNone/>
            </a:pPr>
            <a:endParaRPr lang="en-US" dirty="0">
              <a:solidFill>
                <a:schemeClr val="tx2"/>
              </a:solidFill>
              <a:latin typeface="Arial"/>
              <a:cs typeface="Arial"/>
            </a:endParaRPr>
          </a:p>
          <a:p>
            <a:pPr lvl="0"/>
            <a:r>
              <a:rPr lang="en-US" dirty="0">
                <a:solidFill>
                  <a:schemeClr val="tx2"/>
                </a:solidFill>
                <a:latin typeface="Arial"/>
                <a:cs typeface="Arial"/>
              </a:rPr>
              <a:t>Personalized client displays </a:t>
            </a:r>
          </a:p>
          <a:p>
            <a:pPr marL="0" indent="0">
              <a:buNone/>
            </a:pPr>
            <a:endParaRPr lang="en-US" dirty="0">
              <a:solidFill>
                <a:schemeClr val="tx2"/>
              </a:solidFill>
              <a:latin typeface="Arial"/>
              <a:cs typeface="Arial"/>
            </a:endParaRPr>
          </a:p>
          <a:p>
            <a:pPr lvl="0"/>
            <a:r>
              <a:rPr lang="en-US" dirty="0">
                <a:solidFill>
                  <a:schemeClr val="tx2"/>
                </a:solidFill>
                <a:latin typeface="Arial"/>
                <a:cs typeface="Arial"/>
              </a:rPr>
              <a:t>Exclusive pricing </a:t>
            </a:r>
          </a:p>
          <a:p>
            <a:pPr marL="0" indent="0">
              <a:buNone/>
            </a:pPr>
            <a:endParaRPr lang="en-US" dirty="0">
              <a:solidFill>
                <a:schemeClr val="tx2"/>
              </a:solidFill>
              <a:latin typeface="Arial"/>
              <a:cs typeface="Arial"/>
            </a:endParaRPr>
          </a:p>
          <a:p>
            <a:pPr marL="0" indent="0">
              <a:buNone/>
            </a:pPr>
            <a:endParaRPr lang="en-US" dirty="0">
              <a:solidFill>
                <a:schemeClr val="tx2"/>
              </a:solidFill>
              <a:latin typeface="Arial"/>
              <a:cs typeface="Arial"/>
            </a:endParaRP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243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chemeClr val="tx2"/>
                </a:solidFill>
                <a:latin typeface="Arial"/>
                <a:cs typeface="Arial"/>
              </a:rPr>
              <a:t/>
            </a:r>
            <a:br>
              <a:rPr lang="en-US" sz="3200" b="1" dirty="0" smtClean="0">
                <a:solidFill>
                  <a:schemeClr val="tx2"/>
                </a:solidFill>
                <a:latin typeface="Arial"/>
                <a:cs typeface="Arial"/>
              </a:rPr>
            </a:br>
            <a:r>
              <a:rPr lang="en-US" sz="3200" b="1" dirty="0">
                <a:solidFill>
                  <a:schemeClr val="tx2"/>
                </a:solidFill>
                <a:latin typeface="Arial"/>
                <a:cs typeface="Arial"/>
              </a:rPr>
              <a:t/>
            </a:r>
            <a:br>
              <a:rPr lang="en-US" sz="3200" b="1" dirty="0">
                <a:solidFill>
                  <a:schemeClr val="tx2"/>
                </a:solidFill>
                <a:latin typeface="Arial"/>
                <a:cs typeface="Arial"/>
              </a:rPr>
            </a:br>
            <a:r>
              <a:rPr lang="en-US" sz="3200" b="1" dirty="0" smtClean="0">
                <a:solidFill>
                  <a:schemeClr val="tx2"/>
                </a:solidFill>
                <a:latin typeface="Arial"/>
                <a:cs typeface="Arial"/>
              </a:rPr>
              <a:t>Advertising </a:t>
            </a:r>
            <a:r>
              <a:rPr lang="en-US" sz="3200" b="1" dirty="0">
                <a:solidFill>
                  <a:schemeClr val="tx2"/>
                </a:solidFill>
                <a:latin typeface="Arial"/>
                <a:cs typeface="Arial"/>
              </a:rPr>
              <a:t>Representative Support</a:t>
            </a:r>
            <a:endParaRPr lang="en-US" sz="3200" dirty="0"/>
          </a:p>
        </p:txBody>
      </p:sp>
      <p:sp>
        <p:nvSpPr>
          <p:cNvPr id="3" name="Content Placeholder 2"/>
          <p:cNvSpPr>
            <a:spLocks noGrp="1"/>
          </p:cNvSpPr>
          <p:nvPr>
            <p:ph idx="1"/>
          </p:nvPr>
        </p:nvSpPr>
        <p:spPr/>
        <p:txBody>
          <a:bodyPr>
            <a:normAutofit fontScale="92500" lnSpcReduction="20000"/>
          </a:bodyPr>
          <a:lstStyle/>
          <a:p>
            <a:pPr lvl="0"/>
            <a:endParaRPr lang="en-US" dirty="0" smtClean="0">
              <a:solidFill>
                <a:schemeClr val="tx2"/>
              </a:solidFill>
              <a:latin typeface="Arial"/>
              <a:cs typeface="Arial"/>
            </a:endParaRPr>
          </a:p>
          <a:p>
            <a:pPr lvl="0"/>
            <a:r>
              <a:rPr lang="en-US" dirty="0" smtClean="0">
                <a:solidFill>
                  <a:schemeClr val="tx2"/>
                </a:solidFill>
                <a:latin typeface="Arial"/>
                <a:cs typeface="Arial"/>
              </a:rPr>
              <a:t>Advertising </a:t>
            </a:r>
            <a:r>
              <a:rPr lang="en-US" dirty="0">
                <a:solidFill>
                  <a:schemeClr val="tx2"/>
                </a:solidFill>
                <a:latin typeface="Arial"/>
                <a:cs typeface="Arial"/>
              </a:rPr>
              <a:t>Representative Website portal with your own customized website address for all 300+ local company websites nationwide</a:t>
            </a:r>
          </a:p>
          <a:p>
            <a:pPr marL="0" indent="0">
              <a:buNone/>
            </a:pPr>
            <a:endParaRPr lang="en-US" dirty="0">
              <a:solidFill>
                <a:schemeClr val="tx2"/>
              </a:solidFill>
              <a:latin typeface="Arial"/>
              <a:cs typeface="Arial"/>
            </a:endParaRPr>
          </a:p>
          <a:p>
            <a:pPr lvl="0"/>
            <a:r>
              <a:rPr lang="en-US" dirty="0">
                <a:solidFill>
                  <a:schemeClr val="tx2"/>
                </a:solidFill>
                <a:latin typeface="Arial"/>
                <a:cs typeface="Arial"/>
              </a:rPr>
              <a:t>Complete online back office Business Management System</a:t>
            </a:r>
          </a:p>
          <a:p>
            <a:pPr marL="0" indent="0">
              <a:buNone/>
            </a:pPr>
            <a:r>
              <a:rPr lang="en-US" dirty="0">
                <a:solidFill>
                  <a:schemeClr val="tx2"/>
                </a:solidFill>
                <a:latin typeface="Arial"/>
                <a:cs typeface="Arial"/>
              </a:rPr>
              <a:t> </a:t>
            </a:r>
          </a:p>
          <a:p>
            <a:pPr lvl="0"/>
            <a:r>
              <a:rPr lang="en-US" dirty="0">
                <a:solidFill>
                  <a:schemeClr val="tx2"/>
                </a:solidFill>
                <a:latin typeface="Arial"/>
                <a:cs typeface="Arial"/>
              </a:rPr>
              <a:t>24/7 Website backup support</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03304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chemeClr val="tx2"/>
                </a:solidFill>
                <a:latin typeface="Arial"/>
                <a:cs typeface="Arial"/>
              </a:rPr>
              <a:t/>
            </a:r>
            <a:br>
              <a:rPr lang="en-US" sz="3200" b="1" dirty="0" smtClean="0">
                <a:solidFill>
                  <a:schemeClr val="tx2"/>
                </a:solidFill>
                <a:latin typeface="Arial"/>
                <a:cs typeface="Arial"/>
              </a:rPr>
            </a:br>
            <a:r>
              <a:rPr lang="en-US" sz="3200" b="1" dirty="0">
                <a:solidFill>
                  <a:schemeClr val="tx2"/>
                </a:solidFill>
                <a:latin typeface="Arial"/>
                <a:cs typeface="Arial"/>
              </a:rPr>
              <a:t/>
            </a:r>
            <a:br>
              <a:rPr lang="en-US" sz="3200" b="1" dirty="0">
                <a:solidFill>
                  <a:schemeClr val="tx2"/>
                </a:solidFill>
                <a:latin typeface="Arial"/>
                <a:cs typeface="Arial"/>
              </a:rPr>
            </a:br>
            <a:r>
              <a:rPr lang="en-US" sz="3200" b="1" dirty="0" smtClean="0">
                <a:solidFill>
                  <a:schemeClr val="tx2"/>
                </a:solidFill>
                <a:latin typeface="Arial"/>
                <a:cs typeface="Arial"/>
              </a:rPr>
              <a:t>Advertising </a:t>
            </a:r>
            <a:r>
              <a:rPr lang="en-US" sz="3200" b="1" dirty="0">
                <a:solidFill>
                  <a:schemeClr val="tx2"/>
                </a:solidFill>
                <a:latin typeface="Arial"/>
                <a:cs typeface="Arial"/>
              </a:rPr>
              <a:t>Representative Support</a:t>
            </a:r>
            <a:endParaRPr lang="en-US" sz="3200" dirty="0"/>
          </a:p>
        </p:txBody>
      </p:sp>
      <p:sp>
        <p:nvSpPr>
          <p:cNvPr id="3" name="Content Placeholder 2"/>
          <p:cNvSpPr>
            <a:spLocks noGrp="1"/>
          </p:cNvSpPr>
          <p:nvPr>
            <p:ph idx="1"/>
          </p:nvPr>
        </p:nvSpPr>
        <p:spPr/>
        <p:txBody>
          <a:bodyPr>
            <a:normAutofit fontScale="92500" lnSpcReduction="10000"/>
          </a:bodyPr>
          <a:lstStyle/>
          <a:p>
            <a:pPr lvl="0"/>
            <a:endParaRPr lang="en-US" dirty="0" smtClean="0">
              <a:solidFill>
                <a:schemeClr val="tx2"/>
              </a:solidFill>
              <a:latin typeface="Arial"/>
              <a:cs typeface="Arial"/>
            </a:endParaRPr>
          </a:p>
          <a:p>
            <a:pPr lvl="0"/>
            <a:r>
              <a:rPr lang="en-US" dirty="0" smtClean="0">
                <a:solidFill>
                  <a:schemeClr val="tx2"/>
                </a:solidFill>
                <a:latin typeface="Arial"/>
                <a:cs typeface="Arial"/>
              </a:rPr>
              <a:t>Online </a:t>
            </a:r>
            <a:r>
              <a:rPr lang="en-US" dirty="0">
                <a:solidFill>
                  <a:schemeClr val="tx2"/>
                </a:solidFill>
                <a:latin typeface="Arial"/>
                <a:cs typeface="Arial"/>
              </a:rPr>
              <a:t>Advertising Representative Success System including:</a:t>
            </a:r>
          </a:p>
          <a:p>
            <a:pPr lvl="1"/>
            <a:endParaRPr lang="en-US" dirty="0" smtClean="0">
              <a:solidFill>
                <a:schemeClr val="tx2"/>
              </a:solidFill>
              <a:latin typeface="Arial"/>
              <a:cs typeface="Arial"/>
            </a:endParaRPr>
          </a:p>
          <a:p>
            <a:pPr lvl="1"/>
            <a:r>
              <a:rPr lang="en-US" dirty="0" smtClean="0">
                <a:solidFill>
                  <a:schemeClr val="tx2"/>
                </a:solidFill>
                <a:latin typeface="Arial"/>
                <a:cs typeface="Arial"/>
              </a:rPr>
              <a:t>Success </a:t>
            </a:r>
            <a:r>
              <a:rPr lang="en-US" dirty="0">
                <a:solidFill>
                  <a:schemeClr val="tx2"/>
                </a:solidFill>
                <a:latin typeface="Arial"/>
                <a:cs typeface="Arial"/>
              </a:rPr>
              <a:t>Guide, with marketing and training materials </a:t>
            </a:r>
          </a:p>
          <a:p>
            <a:pPr lvl="1"/>
            <a:endParaRPr lang="en-US" dirty="0" smtClean="0">
              <a:solidFill>
                <a:schemeClr val="tx2"/>
              </a:solidFill>
              <a:latin typeface="Arial"/>
              <a:cs typeface="Arial"/>
            </a:endParaRPr>
          </a:p>
          <a:p>
            <a:pPr lvl="1"/>
            <a:r>
              <a:rPr lang="en-US" dirty="0" smtClean="0">
                <a:solidFill>
                  <a:schemeClr val="tx2"/>
                </a:solidFill>
                <a:latin typeface="Arial"/>
                <a:cs typeface="Arial"/>
              </a:rPr>
              <a:t>Personalized </a:t>
            </a:r>
            <a:r>
              <a:rPr lang="en-US" dirty="0">
                <a:solidFill>
                  <a:schemeClr val="tx2"/>
                </a:solidFill>
                <a:latin typeface="Arial"/>
                <a:cs typeface="Arial"/>
              </a:rPr>
              <a:t>full color business card template</a:t>
            </a:r>
          </a:p>
          <a:p>
            <a:pPr lvl="1"/>
            <a:endParaRPr lang="en-US" dirty="0" smtClean="0">
              <a:solidFill>
                <a:schemeClr val="tx2"/>
              </a:solidFill>
              <a:latin typeface="Arial"/>
              <a:cs typeface="Arial"/>
            </a:endParaRPr>
          </a:p>
          <a:p>
            <a:pPr lvl="1"/>
            <a:r>
              <a:rPr lang="en-US" dirty="0" smtClean="0">
                <a:solidFill>
                  <a:schemeClr val="tx2"/>
                </a:solidFill>
                <a:latin typeface="Arial"/>
                <a:cs typeface="Arial"/>
              </a:rPr>
              <a:t>Personalized </a:t>
            </a:r>
            <a:r>
              <a:rPr lang="en-US" dirty="0">
                <a:solidFill>
                  <a:schemeClr val="tx2"/>
                </a:solidFill>
                <a:latin typeface="Arial"/>
                <a:cs typeface="Arial"/>
              </a:rPr>
              <a:t>Client order forms </a:t>
            </a:r>
          </a:p>
          <a:p>
            <a:pPr marL="0" indent="0">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0416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chemeClr val="tx2"/>
                </a:solidFill>
                <a:latin typeface="Arial"/>
                <a:cs typeface="Arial"/>
              </a:rPr>
              <a:t/>
            </a:r>
            <a:br>
              <a:rPr lang="en-US" sz="3200" b="1" dirty="0" smtClean="0">
                <a:solidFill>
                  <a:schemeClr val="tx2"/>
                </a:solidFill>
                <a:latin typeface="Arial"/>
                <a:cs typeface="Arial"/>
              </a:rPr>
            </a:br>
            <a:r>
              <a:rPr lang="en-US" sz="3200" b="1" dirty="0">
                <a:solidFill>
                  <a:schemeClr val="tx2"/>
                </a:solidFill>
                <a:latin typeface="Arial"/>
                <a:cs typeface="Arial"/>
              </a:rPr>
              <a:t/>
            </a:r>
            <a:br>
              <a:rPr lang="en-US" sz="3200" b="1" dirty="0">
                <a:solidFill>
                  <a:schemeClr val="tx2"/>
                </a:solidFill>
                <a:latin typeface="Arial"/>
                <a:cs typeface="Arial"/>
              </a:rPr>
            </a:br>
            <a:endParaRPr lang="en-US" sz="3200" dirty="0"/>
          </a:p>
        </p:txBody>
      </p:sp>
      <p:sp>
        <p:nvSpPr>
          <p:cNvPr id="3" name="Content Placeholder 2"/>
          <p:cNvSpPr>
            <a:spLocks noGrp="1"/>
          </p:cNvSpPr>
          <p:nvPr>
            <p:ph idx="1"/>
          </p:nvPr>
        </p:nvSpPr>
        <p:spPr/>
        <p:txBody>
          <a:bodyPr/>
          <a:lstStyle/>
          <a:p>
            <a:pPr marL="0" indent="0" algn="ctr">
              <a:buNone/>
            </a:pPr>
            <a:endParaRPr lang="en-US" b="1" dirty="0" smtClean="0">
              <a:solidFill>
                <a:schemeClr val="tx2"/>
              </a:solidFill>
              <a:latin typeface="Arial"/>
              <a:cs typeface="Arial"/>
            </a:endParaRPr>
          </a:p>
          <a:p>
            <a:pPr marL="0" indent="0" algn="ctr">
              <a:buNone/>
            </a:pPr>
            <a:endParaRPr lang="en-US" b="1" dirty="0">
              <a:solidFill>
                <a:schemeClr val="tx2"/>
              </a:solidFill>
              <a:latin typeface="Arial"/>
              <a:cs typeface="Arial"/>
            </a:endParaRPr>
          </a:p>
          <a:p>
            <a:pPr marL="0" indent="0" algn="ctr">
              <a:buNone/>
            </a:pPr>
            <a:r>
              <a:rPr lang="en-US" sz="4000" b="1" dirty="0" smtClean="0">
                <a:solidFill>
                  <a:schemeClr val="tx2"/>
                </a:solidFill>
                <a:latin typeface="Arial"/>
                <a:cs typeface="Arial"/>
              </a:rPr>
              <a:t>100</a:t>
            </a:r>
            <a:r>
              <a:rPr lang="en-US" sz="4000" b="1" dirty="0">
                <a:solidFill>
                  <a:schemeClr val="tx2"/>
                </a:solidFill>
                <a:latin typeface="Arial"/>
                <a:cs typeface="Arial"/>
              </a:rPr>
              <a:t>% support </a:t>
            </a:r>
            <a:endParaRPr lang="en-US" sz="4000" b="1" dirty="0" smtClean="0">
              <a:solidFill>
                <a:schemeClr val="tx2"/>
              </a:solidFill>
              <a:latin typeface="Arial"/>
              <a:cs typeface="Arial"/>
            </a:endParaRPr>
          </a:p>
          <a:p>
            <a:pPr marL="0" indent="0" algn="ctr">
              <a:buNone/>
            </a:pPr>
            <a:r>
              <a:rPr lang="en-US" sz="4000" b="1" dirty="0" smtClean="0">
                <a:solidFill>
                  <a:schemeClr val="tx2"/>
                </a:solidFill>
                <a:latin typeface="Arial"/>
                <a:cs typeface="Arial"/>
              </a:rPr>
              <a:t>for </a:t>
            </a:r>
            <a:r>
              <a:rPr lang="en-US" sz="4000" b="1" dirty="0">
                <a:solidFill>
                  <a:schemeClr val="tx2"/>
                </a:solidFill>
                <a:latin typeface="Arial"/>
                <a:cs typeface="Arial"/>
              </a:rPr>
              <a:t>your </a:t>
            </a:r>
            <a:r>
              <a:rPr lang="en-US" sz="4000" b="1" dirty="0" smtClean="0">
                <a:solidFill>
                  <a:schemeClr val="tx2"/>
                </a:solidFill>
                <a:latin typeface="Arial"/>
                <a:cs typeface="Arial"/>
              </a:rPr>
              <a:t>success !</a:t>
            </a:r>
            <a:endParaRPr lang="en-US" sz="4000" b="1" dirty="0">
              <a:solidFill>
                <a:schemeClr val="tx2"/>
              </a:solidFill>
              <a:latin typeface="Arial"/>
              <a:cs typeface="Arial"/>
            </a:endParaRPr>
          </a:p>
          <a:p>
            <a:pPr marL="0" indent="0">
              <a:buNone/>
            </a:pP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31851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b="1" i="1" dirty="0" smtClean="0">
                <a:ln w="1905"/>
                <a:solidFill>
                  <a:schemeClr val="tx2"/>
                </a:solidFill>
                <a:effectLst>
                  <a:innerShdw blurRad="69850" dist="43180" dir="5400000">
                    <a:srgbClr val="000000">
                      <a:alpha val="65000"/>
                    </a:srgbClr>
                  </a:innerShdw>
                </a:effectLst>
              </a:rPr>
              <a:t>What’s your opportunity?</a:t>
            </a:r>
            <a:r>
              <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marL="0" indent="0" algn="ctr">
              <a:buNone/>
            </a:pPr>
            <a:endParaRPr lang="en-US" sz="3600" dirty="0"/>
          </a:p>
        </p:txBody>
      </p:sp>
      <p:pic>
        <p:nvPicPr>
          <p:cNvPr id="4" name="Picture 3" descr="ttp://www.moneymattersforum.info/business_woman_with_group.jpg"/>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938244" y="2629217"/>
            <a:ext cx="5012700" cy="3496946"/>
          </a:xfrm>
          <a:prstGeom prst="rect">
            <a:avLst/>
          </a:prstGeom>
          <a:noFill/>
          <a:ln>
            <a:no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48229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r>
              <a:rPr lang="en-US" sz="28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r>
              <a:rPr lang="en-US" sz="2400" b="1" i="1" dirty="0" smtClean="0">
                <a:ln w="1905"/>
                <a:solidFill>
                  <a:schemeClr val="tx2"/>
                </a:solidFill>
                <a:effectLst>
                  <a:innerShdw blurRad="69850" dist="43180" dir="5400000">
                    <a:srgbClr val="000000">
                      <a:alpha val="65000"/>
                    </a:srgbClr>
                  </a:innerShdw>
                </a:effectLst>
                <a:latin typeface="Arial"/>
                <a:cs typeface="Arial"/>
              </a:rPr>
              <a:t>INDEPENDENT </a:t>
            </a:r>
            <a:r>
              <a:rPr lang="en-US" sz="2400" b="1" i="1" dirty="0">
                <a:ln w="1905"/>
                <a:solidFill>
                  <a:schemeClr val="tx2"/>
                </a:solidFill>
                <a:effectLst>
                  <a:innerShdw blurRad="69850" dist="43180" dir="5400000">
                    <a:srgbClr val="000000">
                      <a:alpha val="65000"/>
                    </a:srgbClr>
                  </a:innerShdw>
                </a:effectLst>
                <a:latin typeface="Arial"/>
                <a:cs typeface="Arial"/>
              </a:rPr>
              <a:t>ADVERTISING </a:t>
            </a:r>
            <a:r>
              <a:rPr lang="en-US" sz="2400" b="1" i="1" dirty="0" smtClean="0">
                <a:ln w="1905"/>
                <a:solidFill>
                  <a:schemeClr val="tx2"/>
                </a:solidFill>
                <a:effectLst>
                  <a:innerShdw blurRad="69850" dist="43180" dir="5400000">
                    <a:srgbClr val="000000">
                      <a:alpha val="65000"/>
                    </a:srgbClr>
                  </a:innerShdw>
                </a:effectLst>
                <a:latin typeface="Arial"/>
                <a:cs typeface="Arial"/>
              </a:rPr>
              <a:t>REPRESENTATIVE  </a:t>
            </a:r>
          </a:p>
          <a:p>
            <a:pPr marL="0" indent="0">
              <a:buNone/>
            </a:pPr>
            <a:r>
              <a:rPr lang="en-US" sz="2400" b="1" i="1" u="sng" dirty="0" smtClean="0">
                <a:ln w="1905"/>
                <a:solidFill>
                  <a:schemeClr val="tx2"/>
                </a:solidFill>
                <a:effectLst>
                  <a:innerShdw blurRad="69850" dist="43180" dir="5400000">
                    <a:srgbClr val="000000">
                      <a:alpha val="65000"/>
                    </a:srgbClr>
                  </a:innerShdw>
                </a:effectLst>
                <a:latin typeface="Arial"/>
                <a:cs typeface="Arial"/>
              </a:rPr>
              <a:t>                                                                    </a:t>
            </a:r>
          </a:p>
          <a:p>
            <a:pPr marL="0" indent="0" algn="ctr">
              <a:buNone/>
            </a:pPr>
            <a:r>
              <a:rPr lang="en-US" sz="2400" b="1" i="1" dirty="0">
                <a:ln w="1905"/>
                <a:solidFill>
                  <a:schemeClr val="tx2"/>
                </a:solidFill>
                <a:effectLst>
                  <a:innerShdw blurRad="69850" dist="43180" dir="5400000">
                    <a:srgbClr val="000000">
                      <a:alpha val="65000"/>
                    </a:srgbClr>
                  </a:innerShdw>
                </a:effectLst>
                <a:latin typeface="Arial"/>
                <a:cs typeface="Arial"/>
              </a:rPr>
              <a:t> </a:t>
            </a:r>
            <a:r>
              <a:rPr lang="en-US" sz="2400" b="1" i="1" dirty="0" smtClean="0">
                <a:ln w="1905"/>
                <a:solidFill>
                  <a:schemeClr val="tx2"/>
                </a:solidFill>
                <a:effectLst>
                  <a:innerShdw blurRad="69850" dist="43180" dir="5400000">
                    <a:srgbClr val="000000">
                      <a:alpha val="65000"/>
                    </a:srgbClr>
                  </a:innerShdw>
                </a:effectLst>
                <a:latin typeface="Arial"/>
                <a:cs typeface="Arial"/>
              </a:rPr>
              <a:t>   </a:t>
            </a:r>
            <a:endParaRPr lang="en-US" sz="2400" b="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400" b="1" i="1" dirty="0">
                <a:ln w="1905"/>
                <a:solidFill>
                  <a:schemeClr val="tx2"/>
                </a:solidFill>
                <a:effectLst>
                  <a:innerShdw blurRad="69850" dist="43180" dir="5400000">
                    <a:srgbClr val="000000">
                      <a:alpha val="65000"/>
                    </a:srgbClr>
                  </a:innerShdw>
                </a:effectLst>
                <a:latin typeface="Arial"/>
                <a:cs typeface="Arial"/>
              </a:rPr>
              <a:t>25% </a:t>
            </a:r>
            <a:r>
              <a:rPr lang="en-US" sz="2400" b="1" i="1" dirty="0" smtClean="0">
                <a:ln w="1905"/>
                <a:solidFill>
                  <a:schemeClr val="tx2"/>
                </a:solidFill>
                <a:effectLst>
                  <a:innerShdw blurRad="69850" dist="43180" dir="5400000">
                    <a:srgbClr val="000000">
                      <a:alpha val="65000"/>
                    </a:srgbClr>
                  </a:innerShdw>
                </a:effectLst>
                <a:latin typeface="Arial"/>
                <a:cs typeface="Arial"/>
              </a:rPr>
              <a:t>RETAIL COMMISSION</a:t>
            </a:r>
          </a:p>
          <a:p>
            <a:pPr marL="0" indent="0" algn="ctr">
              <a:buNone/>
            </a:pPr>
            <a:r>
              <a:rPr lang="en-US" sz="2400" i="1" dirty="0" smtClean="0">
                <a:ln w="1905"/>
                <a:solidFill>
                  <a:schemeClr val="tx2"/>
                </a:solidFill>
                <a:effectLst>
                  <a:innerShdw blurRad="69850" dist="43180" dir="5400000">
                    <a:srgbClr val="000000">
                      <a:alpha val="65000"/>
                    </a:srgbClr>
                  </a:innerShdw>
                </a:effectLst>
                <a:latin typeface="Arial"/>
                <a:cs typeface="Arial"/>
              </a:rPr>
              <a:t>Paid weekly on coupon posting sales</a:t>
            </a:r>
            <a:endParaRPr lang="en-US" sz="2400"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endParaRPr lang="en-US" sz="2400" b="1" i="1" dirty="0">
              <a:solidFill>
                <a:schemeClr val="accent1"/>
              </a:solidFill>
              <a:latin typeface="Trebuchet MS"/>
              <a:cs typeface="Trebuchet MS"/>
            </a:endParaRPr>
          </a:p>
          <a:p>
            <a:pPr marL="0" indent="0" algn="ctr">
              <a:buNone/>
            </a:pP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874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a:xfrm>
            <a:off x="457200" y="1417638"/>
            <a:ext cx="8229600" cy="4708525"/>
          </a:xfrm>
        </p:spPr>
        <p:txBody>
          <a:bodyPr>
            <a:normAutofit fontScale="25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sz="4000" b="1" i="1" dirty="0" smtClean="0">
                <a:ln w="1905"/>
                <a:solidFill>
                  <a:schemeClr val="tx2"/>
                </a:solidFill>
                <a:effectLst>
                  <a:innerShdw blurRad="69850" dist="43180" dir="5400000">
                    <a:srgbClr val="000000">
                      <a:alpha val="65000"/>
                    </a:srgbClr>
                  </a:innerShdw>
                </a:effectLst>
                <a:latin typeface="Arial"/>
                <a:cs typeface="Arial"/>
              </a:rPr>
              <a:t> </a:t>
            </a:r>
            <a:r>
              <a:rPr lang="en-US" sz="6000" b="1" i="1" dirty="0" smtClean="0">
                <a:ln w="1905"/>
                <a:solidFill>
                  <a:schemeClr val="tx2"/>
                </a:solidFill>
                <a:effectLst>
                  <a:innerShdw blurRad="69850" dist="43180" dir="5400000">
                    <a:srgbClr val="000000">
                      <a:alpha val="65000"/>
                    </a:srgbClr>
                  </a:innerShdw>
                </a:effectLst>
                <a:latin typeface="Arial"/>
                <a:cs typeface="Arial"/>
              </a:rPr>
              <a:t> </a:t>
            </a:r>
            <a:r>
              <a:rPr lang="en-US" sz="9600" b="1" i="1" dirty="0" smtClean="0">
                <a:ln w="1905"/>
                <a:solidFill>
                  <a:schemeClr val="tx2"/>
                </a:solidFill>
                <a:effectLst>
                  <a:innerShdw blurRad="69850" dist="43180" dir="5400000">
                    <a:srgbClr val="000000">
                      <a:alpha val="65000"/>
                    </a:srgbClr>
                  </a:innerShdw>
                </a:effectLst>
                <a:latin typeface="Arial"/>
                <a:cs typeface="Arial"/>
              </a:rPr>
              <a:t>INDEPENDENT </a:t>
            </a:r>
            <a:r>
              <a:rPr lang="en-US" sz="9600" b="1" i="1" dirty="0">
                <a:ln w="1905"/>
                <a:solidFill>
                  <a:schemeClr val="tx2"/>
                </a:solidFill>
                <a:effectLst>
                  <a:innerShdw blurRad="69850" dist="43180" dir="5400000">
                    <a:srgbClr val="000000">
                      <a:alpha val="65000"/>
                    </a:srgbClr>
                  </a:innerShdw>
                </a:effectLst>
                <a:latin typeface="Arial"/>
                <a:cs typeface="Arial"/>
              </a:rPr>
              <a:t>ADVERTISING </a:t>
            </a:r>
            <a:r>
              <a:rPr lang="en-US" sz="9600" b="1" i="1" dirty="0" smtClean="0">
                <a:ln w="1905"/>
                <a:solidFill>
                  <a:schemeClr val="tx2"/>
                </a:solidFill>
                <a:effectLst>
                  <a:innerShdw blurRad="69850" dist="43180" dir="5400000">
                    <a:srgbClr val="000000">
                      <a:alpha val="65000"/>
                    </a:srgbClr>
                  </a:innerShdw>
                </a:effectLst>
                <a:latin typeface="Arial"/>
                <a:cs typeface="Arial"/>
              </a:rPr>
              <a:t>REPRESENTATIVE  </a:t>
            </a:r>
          </a:p>
          <a:p>
            <a:pPr marL="0" indent="0">
              <a:buNone/>
            </a:pPr>
            <a:r>
              <a:rPr lang="en-US" sz="2800" b="1" i="1" u="sng" dirty="0" smtClean="0">
                <a:ln w="1905"/>
                <a:solidFill>
                  <a:schemeClr val="tx2"/>
                </a:solidFill>
                <a:effectLst>
                  <a:innerShdw blurRad="69850" dist="43180" dir="5400000">
                    <a:srgbClr val="000000">
                      <a:alpha val="65000"/>
                    </a:srgbClr>
                  </a:innerShdw>
                </a:effectLst>
                <a:latin typeface="Arial"/>
                <a:cs typeface="Arial"/>
              </a:rPr>
              <a:t>                                                                    </a:t>
            </a:r>
          </a:p>
          <a:p>
            <a:pPr marL="0" indent="0" algn="ctr">
              <a:buNone/>
            </a:pPr>
            <a:r>
              <a:rPr lang="en-US" sz="3800" b="1" i="1" dirty="0">
                <a:ln w="1905"/>
                <a:solidFill>
                  <a:schemeClr val="tx2"/>
                </a:solidFill>
                <a:effectLst>
                  <a:innerShdw blurRad="69850" dist="43180" dir="5400000">
                    <a:srgbClr val="000000">
                      <a:alpha val="65000"/>
                    </a:srgbClr>
                  </a:innerShdw>
                </a:effectLst>
                <a:latin typeface="Arial"/>
                <a:cs typeface="Arial"/>
              </a:rPr>
              <a:t> </a:t>
            </a:r>
            <a:r>
              <a:rPr lang="en-US" sz="3800" b="1" i="1" dirty="0" smtClean="0">
                <a:ln w="1905"/>
                <a:solidFill>
                  <a:schemeClr val="tx2"/>
                </a:solidFill>
                <a:effectLst>
                  <a:innerShdw blurRad="69850" dist="43180" dir="5400000">
                    <a:srgbClr val="000000">
                      <a:alpha val="65000"/>
                    </a:srgbClr>
                  </a:innerShdw>
                </a:effectLst>
                <a:latin typeface="Arial"/>
                <a:cs typeface="Arial"/>
              </a:rPr>
              <a:t>   </a:t>
            </a:r>
          </a:p>
          <a:p>
            <a:pPr marL="0" indent="0" algn="ctr">
              <a:buNone/>
            </a:pPr>
            <a:endParaRPr lang="en-US" sz="7200" b="1" dirty="0">
              <a:ln w="1905"/>
              <a:solidFill>
                <a:schemeClr val="tx2"/>
              </a:solidFill>
              <a:effectLst>
                <a:innerShdw blurRad="69850" dist="43180" dir="5400000">
                  <a:srgbClr val="000000">
                    <a:alpha val="65000"/>
                  </a:srgbClr>
                </a:innerShdw>
              </a:effectLst>
              <a:latin typeface="Arial"/>
              <a:cs typeface="Arial"/>
            </a:endParaRPr>
          </a:p>
          <a:p>
            <a:pPr marL="0" indent="0" algn="ctr">
              <a:buNone/>
            </a:pPr>
            <a:endParaRPr lang="en-US" sz="8000" b="1"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9600" b="1" i="1" dirty="0" smtClean="0">
                <a:ln w="1905"/>
                <a:solidFill>
                  <a:schemeClr val="tx2"/>
                </a:solidFill>
                <a:effectLst>
                  <a:innerShdw blurRad="69850" dist="43180" dir="5400000">
                    <a:srgbClr val="000000">
                      <a:alpha val="65000"/>
                    </a:srgbClr>
                  </a:innerShdw>
                </a:effectLst>
                <a:latin typeface="Arial"/>
                <a:cs typeface="Arial"/>
              </a:rPr>
              <a:t>PART-</a:t>
            </a:r>
            <a:r>
              <a:rPr lang="en-US" sz="9600" b="1" i="1" dirty="0">
                <a:ln w="1905"/>
                <a:solidFill>
                  <a:schemeClr val="tx2"/>
                </a:solidFill>
                <a:effectLst>
                  <a:innerShdw blurRad="69850" dist="43180" dir="5400000">
                    <a:srgbClr val="000000">
                      <a:alpha val="65000"/>
                    </a:srgbClr>
                  </a:innerShdw>
                </a:effectLst>
                <a:latin typeface="Arial"/>
                <a:cs typeface="Arial"/>
              </a:rPr>
              <a:t>TIME</a:t>
            </a:r>
          </a:p>
          <a:p>
            <a:pPr marL="0" indent="0" algn="ctr">
              <a:buNone/>
            </a:pPr>
            <a:r>
              <a:rPr lang="en-US" sz="9600" b="1" i="1" dirty="0" smtClean="0">
                <a:ln w="1905"/>
                <a:solidFill>
                  <a:schemeClr val="tx2"/>
                </a:solidFill>
                <a:effectLst>
                  <a:innerShdw blurRad="69850" dist="43180" dir="5400000">
                    <a:srgbClr val="000000">
                      <a:alpha val="65000"/>
                    </a:srgbClr>
                  </a:innerShdw>
                </a:effectLst>
                <a:latin typeface="Arial"/>
                <a:cs typeface="Arial"/>
              </a:rPr>
              <a:t>5 sales</a:t>
            </a:r>
            <a:r>
              <a:rPr lang="en-US" sz="9600" b="1" i="1" dirty="0">
                <a:ln w="1905"/>
                <a:solidFill>
                  <a:schemeClr val="tx2"/>
                </a:solidFill>
                <a:effectLst>
                  <a:innerShdw blurRad="69850" dist="43180" dir="5400000">
                    <a:srgbClr val="000000">
                      <a:alpha val="65000"/>
                    </a:srgbClr>
                  </a:innerShdw>
                </a:effectLst>
                <a:latin typeface="Arial"/>
                <a:cs typeface="Arial"/>
              </a:rPr>
              <a:t>/week </a:t>
            </a:r>
            <a:r>
              <a:rPr lang="en-US" sz="9600" b="1" i="1" dirty="0" smtClean="0">
                <a:ln w="1905"/>
                <a:solidFill>
                  <a:schemeClr val="tx2"/>
                </a:solidFill>
                <a:effectLst>
                  <a:innerShdw blurRad="69850" dist="43180" dir="5400000">
                    <a:srgbClr val="000000">
                      <a:alpha val="65000"/>
                    </a:srgbClr>
                  </a:innerShdw>
                </a:effectLst>
                <a:latin typeface="Arial"/>
                <a:cs typeface="Arial"/>
              </a:rPr>
              <a:t>= $32,500</a:t>
            </a:r>
            <a:r>
              <a:rPr lang="en-US" sz="9600" b="1" i="1" dirty="0">
                <a:ln w="1905"/>
                <a:solidFill>
                  <a:schemeClr val="tx2"/>
                </a:solidFill>
                <a:effectLst>
                  <a:innerShdw blurRad="69850" dist="43180" dir="5400000">
                    <a:srgbClr val="000000">
                      <a:alpha val="65000"/>
                    </a:srgbClr>
                  </a:innerShdw>
                </a:effectLst>
                <a:latin typeface="Arial"/>
                <a:cs typeface="Arial"/>
              </a:rPr>
              <a:t>/year</a:t>
            </a:r>
            <a:r>
              <a:rPr lang="en-US" sz="9600" b="1" i="1" dirty="0" smtClean="0">
                <a:ln w="1905"/>
                <a:solidFill>
                  <a:schemeClr val="tx2"/>
                </a:solidFill>
                <a:effectLst>
                  <a:innerShdw blurRad="69850" dist="43180" dir="5400000">
                    <a:srgbClr val="000000">
                      <a:alpha val="65000"/>
                    </a:srgbClr>
                  </a:innerShdw>
                </a:effectLst>
                <a:latin typeface="Arial"/>
                <a:cs typeface="Arial"/>
              </a:rPr>
              <a:t>*</a:t>
            </a:r>
          </a:p>
          <a:p>
            <a:pPr marL="0" indent="0" algn="ctr">
              <a:buNone/>
            </a:pPr>
            <a:endParaRPr lang="en-US" sz="9600" b="1"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9600" b="1" i="1" dirty="0" smtClean="0">
                <a:ln w="1905"/>
                <a:solidFill>
                  <a:schemeClr val="tx2"/>
                </a:solidFill>
                <a:effectLst>
                  <a:innerShdw blurRad="69850" dist="43180" dir="5400000">
                    <a:srgbClr val="000000">
                      <a:alpha val="65000"/>
                    </a:srgbClr>
                  </a:innerShdw>
                </a:effectLst>
                <a:latin typeface="Arial"/>
                <a:cs typeface="Arial"/>
              </a:rPr>
              <a:t>FULL-TIME</a:t>
            </a:r>
            <a:endParaRPr lang="en-US" sz="9600" b="1"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9600" b="1" i="1" dirty="0" smtClean="0">
                <a:ln w="1905"/>
                <a:solidFill>
                  <a:schemeClr val="tx2"/>
                </a:solidFill>
                <a:effectLst>
                  <a:innerShdw blurRad="69850" dist="43180" dir="5400000">
                    <a:srgbClr val="000000">
                      <a:alpha val="65000"/>
                    </a:srgbClr>
                  </a:innerShdw>
                </a:effectLst>
                <a:latin typeface="Arial"/>
                <a:cs typeface="Arial"/>
              </a:rPr>
              <a:t>10 sales</a:t>
            </a:r>
            <a:r>
              <a:rPr lang="en-US" sz="9600" b="1" i="1" dirty="0">
                <a:ln w="1905"/>
                <a:solidFill>
                  <a:schemeClr val="tx2"/>
                </a:solidFill>
                <a:effectLst>
                  <a:innerShdw blurRad="69850" dist="43180" dir="5400000">
                    <a:srgbClr val="000000">
                      <a:alpha val="65000"/>
                    </a:srgbClr>
                  </a:innerShdw>
                </a:effectLst>
                <a:latin typeface="Arial"/>
                <a:cs typeface="Arial"/>
              </a:rPr>
              <a:t>/week </a:t>
            </a:r>
            <a:r>
              <a:rPr lang="en-US" sz="9600" b="1" i="1" dirty="0" smtClean="0">
                <a:ln w="1905"/>
                <a:solidFill>
                  <a:schemeClr val="tx2"/>
                </a:solidFill>
                <a:effectLst>
                  <a:innerShdw blurRad="69850" dist="43180" dir="5400000">
                    <a:srgbClr val="000000">
                      <a:alpha val="65000"/>
                    </a:srgbClr>
                  </a:innerShdw>
                </a:effectLst>
                <a:latin typeface="Arial"/>
                <a:cs typeface="Arial"/>
              </a:rPr>
              <a:t>= $65,000</a:t>
            </a:r>
            <a:r>
              <a:rPr lang="en-US" sz="9600" b="1" i="1" dirty="0">
                <a:ln w="1905"/>
                <a:solidFill>
                  <a:schemeClr val="tx2"/>
                </a:solidFill>
                <a:effectLst>
                  <a:innerShdw blurRad="69850" dist="43180" dir="5400000">
                    <a:srgbClr val="000000">
                      <a:alpha val="65000"/>
                    </a:srgbClr>
                  </a:innerShdw>
                </a:effectLst>
                <a:latin typeface="Arial"/>
                <a:cs typeface="Arial"/>
              </a:rPr>
              <a:t>/year</a:t>
            </a:r>
            <a:r>
              <a:rPr lang="en-US" sz="9600" b="1" i="1" dirty="0" smtClean="0">
                <a:ln w="1905"/>
                <a:solidFill>
                  <a:schemeClr val="tx2"/>
                </a:solidFill>
                <a:effectLst>
                  <a:innerShdw blurRad="69850" dist="43180" dir="5400000">
                    <a:srgbClr val="000000">
                      <a:alpha val="65000"/>
                    </a:srgbClr>
                  </a:innerShdw>
                </a:effectLst>
                <a:latin typeface="Arial"/>
                <a:cs typeface="Arial"/>
              </a:rPr>
              <a:t>*</a:t>
            </a:r>
          </a:p>
          <a:p>
            <a:pPr marL="0" indent="0" algn="ctr">
              <a:buNone/>
            </a:pPr>
            <a:endParaRPr lang="en-US" b="1" i="1" dirty="0">
              <a:solidFill>
                <a:schemeClr val="accent1"/>
              </a:solidFill>
              <a:latin typeface="Trebuchet MS"/>
              <a:cs typeface="Trebuchet MS"/>
            </a:endParaRPr>
          </a:p>
          <a:p>
            <a:pPr marL="0" indent="0" algn="ctr">
              <a:buNone/>
            </a:pPr>
            <a:endParaRPr lang="en-US" sz="2400" b="1" i="1" dirty="0">
              <a:solidFill>
                <a:schemeClr val="accent1"/>
              </a:solidFill>
              <a:latin typeface="Trebuchet MS"/>
              <a:cs typeface="Trebuchet MS"/>
            </a:endParaRPr>
          </a:p>
          <a:p>
            <a:pPr marL="0" indent="0" algn="ctr">
              <a:buNone/>
            </a:pPr>
            <a:endParaRPr lang="en-US" sz="2000" b="1" i="1" dirty="0">
              <a:solidFill>
                <a:schemeClr val="accent1"/>
              </a:solidFill>
              <a:latin typeface="Trebuchet MS"/>
              <a:cs typeface="Trebuchet MS"/>
            </a:endParaRPr>
          </a:p>
          <a:p>
            <a:pPr marL="0" indent="0" algn="ctr">
              <a:buNone/>
            </a:pPr>
            <a:endParaRPr lang="en-US" sz="4900" b="1" i="1" dirty="0">
              <a:solidFill>
                <a:schemeClr val="accent1"/>
              </a:solidFill>
              <a:latin typeface="Arial"/>
              <a:cs typeface="Arial"/>
            </a:endParaRPr>
          </a:p>
          <a:p>
            <a:pPr marL="0" indent="0" algn="ctr">
              <a:buNone/>
            </a:pPr>
            <a:endParaRPr lang="en-US" sz="7200" i="1" dirty="0" smtClean="0">
              <a:solidFill>
                <a:schemeClr val="tx2"/>
              </a:solidFill>
              <a:latin typeface="Arial"/>
              <a:cs typeface="Arial"/>
            </a:endParaRPr>
          </a:p>
          <a:p>
            <a:pPr marL="0" indent="0" algn="ctr">
              <a:buNone/>
            </a:pPr>
            <a:r>
              <a:rPr lang="en-US" sz="7200" i="1" dirty="0" smtClean="0">
                <a:solidFill>
                  <a:schemeClr val="tx2"/>
                </a:solidFill>
                <a:latin typeface="Arial"/>
                <a:cs typeface="Arial"/>
              </a:rPr>
              <a:t>*Based on annual coupon posting sales. </a:t>
            </a:r>
          </a:p>
          <a:p>
            <a:pPr marL="0" indent="0" algn="ctr">
              <a:buNone/>
            </a:pPr>
            <a:r>
              <a:rPr lang="en-US" sz="7200" i="1" dirty="0" smtClean="0">
                <a:solidFill>
                  <a:schemeClr val="tx2"/>
                </a:solidFill>
                <a:latin typeface="Arial"/>
                <a:cs typeface="Arial"/>
              </a:rPr>
              <a:t>Not </a:t>
            </a:r>
            <a:r>
              <a:rPr lang="en-US" sz="7200" i="1" dirty="0">
                <a:solidFill>
                  <a:schemeClr val="tx2"/>
                </a:solidFill>
                <a:latin typeface="Arial"/>
                <a:cs typeface="Arial"/>
              </a:rPr>
              <a:t>counting </a:t>
            </a:r>
            <a:r>
              <a:rPr lang="en-US" sz="7200" i="1" dirty="0" smtClean="0">
                <a:solidFill>
                  <a:schemeClr val="tx2"/>
                </a:solidFill>
                <a:latin typeface="Arial"/>
                <a:cs typeface="Arial"/>
              </a:rPr>
              <a:t>Recruiting Overrides, Bonus Pools,</a:t>
            </a:r>
            <a:endParaRPr lang="en-US" sz="7200" i="1" dirty="0">
              <a:solidFill>
                <a:schemeClr val="tx2"/>
              </a:solidFill>
              <a:latin typeface="Arial"/>
              <a:cs typeface="Arial"/>
            </a:endParaRPr>
          </a:p>
          <a:p>
            <a:pPr marL="0" indent="0" algn="ctr">
              <a:buNone/>
            </a:pPr>
            <a:r>
              <a:rPr lang="en-US" sz="7200" i="1" dirty="0">
                <a:solidFill>
                  <a:schemeClr val="tx2"/>
                </a:solidFill>
                <a:latin typeface="Arial"/>
                <a:cs typeface="Arial"/>
              </a:rPr>
              <a:t>Renewals or Future Upsells by </a:t>
            </a:r>
            <a:r>
              <a:rPr lang="en-US" sz="7200" i="1" dirty="0" smtClean="0">
                <a:solidFill>
                  <a:schemeClr val="tx2"/>
                </a:solidFill>
                <a:latin typeface="Arial"/>
                <a:cs typeface="Arial"/>
              </a:rPr>
              <a:t>company. </a:t>
            </a:r>
          </a:p>
          <a:p>
            <a:pPr marL="0" indent="0" algn="ctr">
              <a:buNone/>
            </a:pPr>
            <a:r>
              <a:rPr lang="en-US" sz="7200" i="1" dirty="0">
                <a:solidFill>
                  <a:schemeClr val="tx2"/>
                </a:solidFill>
                <a:latin typeface="Arial"/>
                <a:cs typeface="Arial"/>
              </a:rPr>
              <a:t>See Compensation Plan †</a:t>
            </a:r>
            <a:r>
              <a:rPr lang="en-US" sz="4900" i="1" dirty="0" smtClean="0">
                <a:solidFill>
                  <a:schemeClr val="tx2"/>
                </a:solidFill>
                <a:latin typeface="Arial"/>
                <a:cs typeface="Arial"/>
              </a:rPr>
              <a:t> </a:t>
            </a:r>
            <a:endParaRPr lang="en-US" sz="4900" i="1" dirty="0">
              <a:solidFill>
                <a:schemeClr val="tx2"/>
              </a:solidFill>
              <a:latin typeface="Arial"/>
              <a:cs typeface="Arial"/>
            </a:endParaRPr>
          </a:p>
          <a:p>
            <a:pPr marL="0" indent="0" algn="ctr">
              <a:buNone/>
            </a:pPr>
            <a:endParaRPr lang="en-US" sz="2400" b="1" i="1" dirty="0">
              <a:solidFill>
                <a:schemeClr val="accent1"/>
              </a:solidFill>
              <a:latin typeface="Trebuchet MS"/>
              <a:cs typeface="Trebuchet MS"/>
            </a:endParaRPr>
          </a:p>
          <a:p>
            <a:pPr marL="0" indent="0" algn="ctr">
              <a:buNone/>
            </a:pPr>
            <a:endParaRPr lang="en-US" sz="2400" b="1" i="1" dirty="0">
              <a:solidFill>
                <a:schemeClr val="accent1"/>
              </a:solidFill>
              <a:latin typeface="Trebuchet MS"/>
              <a:cs typeface="Trebuchet MS"/>
            </a:endParaRPr>
          </a:p>
          <a:p>
            <a:pPr marL="0" indent="0" algn="ctr">
              <a:buNone/>
            </a:pP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6024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The Challenge</a:t>
            </a:r>
            <a:endParaRPr lang="en-US"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fontScale="70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buNone/>
            </a:pPr>
            <a:endParaRPr lang="en-US" sz="3600" dirty="0" smtClean="0"/>
          </a:p>
          <a:p>
            <a:pPr marL="0" lvl="0" indent="0">
              <a:buNone/>
            </a:pPr>
            <a:endParaRPr lang="en-US" dirty="0">
              <a:solidFill>
                <a:schemeClr val="tx2"/>
              </a:solidFill>
              <a:latin typeface="Arial"/>
              <a:cs typeface="Arial"/>
            </a:endParaRPr>
          </a:p>
          <a:p>
            <a:pPr lvl="0"/>
            <a:r>
              <a:rPr lang="en-US" b="1" dirty="0" smtClean="0">
                <a:solidFill>
                  <a:schemeClr val="tx2"/>
                </a:solidFill>
                <a:latin typeface="Arial"/>
                <a:cs typeface="Arial"/>
              </a:rPr>
              <a:t>Businesses worldwide challenged </a:t>
            </a:r>
            <a:r>
              <a:rPr lang="en-US" b="1" dirty="0">
                <a:solidFill>
                  <a:schemeClr val="tx2"/>
                </a:solidFill>
                <a:latin typeface="Arial"/>
                <a:cs typeface="Arial"/>
              </a:rPr>
              <a:t>financially </a:t>
            </a:r>
            <a:r>
              <a:rPr lang="en-US" b="1" dirty="0" smtClean="0">
                <a:solidFill>
                  <a:schemeClr val="tx2"/>
                </a:solidFill>
                <a:latin typeface="Arial"/>
                <a:cs typeface="Arial"/>
              </a:rPr>
              <a:t> </a:t>
            </a:r>
          </a:p>
          <a:p>
            <a:pPr marL="0" lvl="0" indent="0">
              <a:buNone/>
            </a:pPr>
            <a:r>
              <a:rPr lang="en-US" dirty="0">
                <a:solidFill>
                  <a:schemeClr val="tx2"/>
                </a:solidFill>
                <a:latin typeface="Arial"/>
                <a:cs typeface="Arial"/>
              </a:rPr>
              <a:t> </a:t>
            </a:r>
            <a:r>
              <a:rPr lang="en-US" dirty="0" smtClean="0">
                <a:solidFill>
                  <a:schemeClr val="tx2"/>
                </a:solidFill>
                <a:latin typeface="Arial"/>
                <a:cs typeface="Arial"/>
              </a:rPr>
              <a:t>        </a:t>
            </a:r>
            <a:r>
              <a:rPr lang="en-US" sz="2900" dirty="0" smtClean="0">
                <a:solidFill>
                  <a:schemeClr val="tx2"/>
                </a:solidFill>
                <a:latin typeface="Arial"/>
                <a:cs typeface="Arial"/>
              </a:rPr>
              <a:t>Searching </a:t>
            </a:r>
            <a:r>
              <a:rPr lang="en-US" sz="2900" dirty="0">
                <a:solidFill>
                  <a:schemeClr val="tx2"/>
                </a:solidFill>
                <a:latin typeface="Arial"/>
                <a:cs typeface="Arial"/>
              </a:rPr>
              <a:t>for ways to get more customers and increase </a:t>
            </a:r>
            <a:r>
              <a:rPr lang="en-US" sz="2900" dirty="0" smtClean="0">
                <a:solidFill>
                  <a:schemeClr val="tx2"/>
                </a:solidFill>
                <a:latin typeface="Arial"/>
                <a:cs typeface="Arial"/>
              </a:rPr>
              <a:t>profits </a:t>
            </a:r>
            <a:endParaRPr lang="en-US" sz="2900" dirty="0">
              <a:solidFill>
                <a:schemeClr val="tx2"/>
              </a:solidFill>
              <a:latin typeface="Arial"/>
              <a:cs typeface="Arial"/>
            </a:endParaRPr>
          </a:p>
          <a:p>
            <a:endParaRPr lang="en-US" dirty="0">
              <a:solidFill>
                <a:schemeClr val="tx2"/>
              </a:solidFill>
              <a:latin typeface="Arial"/>
              <a:cs typeface="Arial"/>
            </a:endParaRPr>
          </a:p>
          <a:p>
            <a:pPr lvl="0"/>
            <a:r>
              <a:rPr lang="en-US" b="1" dirty="0" smtClean="0">
                <a:solidFill>
                  <a:schemeClr val="tx2"/>
                </a:solidFill>
                <a:latin typeface="Arial"/>
                <a:cs typeface="Arial"/>
              </a:rPr>
              <a:t>Consumers are </a:t>
            </a:r>
            <a:r>
              <a:rPr lang="en-US" b="1" dirty="0">
                <a:solidFill>
                  <a:schemeClr val="tx2"/>
                </a:solidFill>
                <a:latin typeface="Arial"/>
                <a:cs typeface="Arial"/>
              </a:rPr>
              <a:t>stretched </a:t>
            </a:r>
            <a:r>
              <a:rPr lang="en-US" b="1" dirty="0" smtClean="0">
                <a:solidFill>
                  <a:schemeClr val="tx2"/>
                </a:solidFill>
                <a:latin typeface="Arial"/>
                <a:cs typeface="Arial"/>
              </a:rPr>
              <a:t>financially </a:t>
            </a:r>
          </a:p>
          <a:p>
            <a:pPr marL="0" lvl="0" indent="0">
              <a:buNone/>
            </a:pPr>
            <a:r>
              <a:rPr lang="en-US" dirty="0">
                <a:solidFill>
                  <a:schemeClr val="tx2"/>
                </a:solidFill>
                <a:latin typeface="Arial"/>
                <a:cs typeface="Arial"/>
              </a:rPr>
              <a:t> </a:t>
            </a:r>
            <a:r>
              <a:rPr lang="en-US" dirty="0" smtClean="0">
                <a:solidFill>
                  <a:schemeClr val="tx2"/>
                </a:solidFill>
                <a:latin typeface="Arial"/>
                <a:cs typeface="Arial"/>
              </a:rPr>
              <a:t>        </a:t>
            </a:r>
            <a:r>
              <a:rPr lang="en-US" sz="2900" dirty="0" smtClean="0">
                <a:solidFill>
                  <a:schemeClr val="tx2"/>
                </a:solidFill>
                <a:latin typeface="Arial"/>
                <a:cs typeface="Arial"/>
              </a:rPr>
              <a:t>Searching </a:t>
            </a:r>
            <a:r>
              <a:rPr lang="en-US" sz="2900" dirty="0">
                <a:solidFill>
                  <a:schemeClr val="tx2"/>
                </a:solidFill>
                <a:latin typeface="Arial"/>
                <a:cs typeface="Arial"/>
              </a:rPr>
              <a:t>for ways to save </a:t>
            </a:r>
            <a:r>
              <a:rPr lang="en-US" sz="2900" dirty="0" smtClean="0">
                <a:solidFill>
                  <a:schemeClr val="tx2"/>
                </a:solidFill>
                <a:latin typeface="Arial"/>
                <a:cs typeface="Arial"/>
              </a:rPr>
              <a:t>money</a:t>
            </a:r>
            <a:endParaRPr lang="en-US" sz="2900" dirty="0">
              <a:solidFill>
                <a:schemeClr val="tx2"/>
              </a:solidFill>
              <a:latin typeface="Arial"/>
              <a:cs typeface="Arial"/>
            </a:endParaRPr>
          </a:p>
          <a:p>
            <a:pPr marL="0" indent="0">
              <a:buNone/>
            </a:pPr>
            <a:endParaRPr lang="en-US" dirty="0">
              <a:solidFill>
                <a:schemeClr val="tx2"/>
              </a:solidFill>
              <a:latin typeface="Arial"/>
              <a:cs typeface="Arial"/>
            </a:endParaRPr>
          </a:p>
          <a:p>
            <a:pPr marL="0" lvl="0" indent="0" algn="ctr">
              <a:buNone/>
            </a:pPr>
            <a:r>
              <a:rPr lang="en-US" dirty="0">
                <a:solidFill>
                  <a:schemeClr val="tx2"/>
                </a:solidFill>
                <a:latin typeface="Arial"/>
                <a:cs typeface="Arial"/>
              </a:rPr>
              <a:t>The use of coupons is growing </a:t>
            </a:r>
            <a:r>
              <a:rPr lang="en-US" dirty="0" smtClean="0">
                <a:solidFill>
                  <a:schemeClr val="tx2"/>
                </a:solidFill>
                <a:latin typeface="Arial"/>
                <a:cs typeface="Arial"/>
              </a:rPr>
              <a:t>exponentially, </a:t>
            </a:r>
          </a:p>
          <a:p>
            <a:pPr marL="0" lvl="0" indent="0" algn="ctr">
              <a:buNone/>
            </a:pPr>
            <a:r>
              <a:rPr lang="en-US" dirty="0">
                <a:solidFill>
                  <a:schemeClr val="tx2"/>
                </a:solidFill>
                <a:latin typeface="Arial"/>
                <a:cs typeface="Arial"/>
              </a:rPr>
              <a:t>c</a:t>
            </a:r>
            <a:r>
              <a:rPr lang="en-US" dirty="0" smtClean="0">
                <a:solidFill>
                  <a:schemeClr val="tx2"/>
                </a:solidFill>
                <a:latin typeface="Arial"/>
                <a:cs typeface="Arial"/>
              </a:rPr>
              <a:t>rossing </a:t>
            </a:r>
            <a:r>
              <a:rPr lang="en-US" dirty="0">
                <a:solidFill>
                  <a:schemeClr val="tx2"/>
                </a:solidFill>
                <a:latin typeface="Arial"/>
                <a:cs typeface="Arial"/>
              </a:rPr>
              <a:t>all economic barriers from the poor to the </a:t>
            </a:r>
            <a:r>
              <a:rPr lang="en-US" dirty="0" smtClean="0">
                <a:solidFill>
                  <a:schemeClr val="tx2"/>
                </a:solidFill>
                <a:latin typeface="Arial"/>
                <a:cs typeface="Arial"/>
              </a:rPr>
              <a:t>wealthy.</a:t>
            </a:r>
          </a:p>
          <a:p>
            <a:pPr marL="0" lvl="0" indent="0" algn="ctr">
              <a:buNone/>
            </a:pPr>
            <a:r>
              <a:rPr lang="en-US" dirty="0" smtClean="0">
                <a:solidFill>
                  <a:schemeClr val="tx2"/>
                </a:solidFill>
                <a:latin typeface="Arial"/>
                <a:cs typeface="Arial"/>
              </a:rPr>
              <a:t>    </a:t>
            </a:r>
          </a:p>
          <a:p>
            <a:pPr marL="0" lvl="0" indent="0" algn="ctr">
              <a:buNone/>
            </a:pPr>
            <a:r>
              <a:rPr lang="en-US" dirty="0" smtClean="0">
                <a:solidFill>
                  <a:schemeClr val="tx2"/>
                </a:solidFill>
                <a:latin typeface="Arial"/>
                <a:cs typeface="Arial"/>
              </a:rPr>
              <a:t>Direct </a:t>
            </a:r>
            <a:r>
              <a:rPr lang="en-US" dirty="0">
                <a:solidFill>
                  <a:schemeClr val="tx2"/>
                </a:solidFill>
                <a:latin typeface="Arial"/>
                <a:cs typeface="Arial"/>
              </a:rPr>
              <a:t>mail advertising </a:t>
            </a:r>
            <a:r>
              <a:rPr lang="en-US" dirty="0" smtClean="0">
                <a:solidFill>
                  <a:schemeClr val="tx2"/>
                </a:solidFill>
                <a:latin typeface="Arial"/>
                <a:cs typeface="Arial"/>
              </a:rPr>
              <a:t>is dramatically </a:t>
            </a:r>
            <a:r>
              <a:rPr lang="en-US" dirty="0">
                <a:solidFill>
                  <a:schemeClr val="tx2"/>
                </a:solidFill>
                <a:latin typeface="Arial"/>
                <a:cs typeface="Arial"/>
              </a:rPr>
              <a:t>shifting </a:t>
            </a:r>
            <a:endParaRPr lang="en-US" dirty="0" smtClean="0">
              <a:solidFill>
                <a:schemeClr val="tx2"/>
              </a:solidFill>
              <a:latin typeface="Arial"/>
              <a:cs typeface="Arial"/>
            </a:endParaRPr>
          </a:p>
          <a:p>
            <a:pPr marL="0" lvl="0" indent="0" algn="ctr">
              <a:buNone/>
            </a:pPr>
            <a:r>
              <a:rPr lang="en-US" dirty="0" smtClean="0">
                <a:solidFill>
                  <a:schemeClr val="tx2"/>
                </a:solidFill>
                <a:latin typeface="Arial"/>
                <a:cs typeface="Arial"/>
              </a:rPr>
              <a:t>to </a:t>
            </a:r>
            <a:r>
              <a:rPr lang="en-US" dirty="0">
                <a:solidFill>
                  <a:schemeClr val="tx2"/>
                </a:solidFill>
                <a:latin typeface="Arial"/>
                <a:cs typeface="Arial"/>
              </a:rPr>
              <a:t>the Internet </a:t>
            </a:r>
            <a:r>
              <a:rPr lang="en-US" dirty="0" smtClean="0">
                <a:solidFill>
                  <a:schemeClr val="tx2"/>
                </a:solidFill>
                <a:latin typeface="Arial"/>
                <a:cs typeface="Arial"/>
              </a:rPr>
              <a:t>and </a:t>
            </a:r>
            <a:r>
              <a:rPr lang="en-US" dirty="0">
                <a:solidFill>
                  <a:schemeClr val="tx2"/>
                </a:solidFill>
                <a:latin typeface="Arial"/>
                <a:cs typeface="Arial"/>
              </a:rPr>
              <a:t>mobile media.</a:t>
            </a: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5" name="TextBox 4"/>
          <p:cNvSpPr txBox="1"/>
          <p:nvPr/>
        </p:nvSpPr>
        <p:spPr>
          <a:xfrm>
            <a:off x="1286593" y="1048306"/>
            <a:ext cx="184666" cy="369332"/>
          </a:xfrm>
          <a:prstGeom prst="rect">
            <a:avLst/>
          </a:prstGeom>
          <a:noFill/>
        </p:spPr>
        <p:txBody>
          <a:bodyPr wrap="none" rtlCol="0">
            <a:spAutoFit/>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9809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sz="2600" b="1" i="1" dirty="0" smtClean="0">
                <a:ln w="1905"/>
                <a:solidFill>
                  <a:schemeClr val="tx2"/>
                </a:solidFill>
                <a:effectLst>
                  <a:innerShdw blurRad="69850" dist="43180" dir="5400000">
                    <a:srgbClr val="000000">
                      <a:alpha val="65000"/>
                    </a:srgbClr>
                  </a:innerShdw>
                </a:effectLst>
                <a:latin typeface="Arial"/>
                <a:cs typeface="Arial"/>
              </a:rPr>
              <a:t>  </a:t>
            </a:r>
            <a:r>
              <a:rPr lang="en-US" sz="2600" b="1" i="1" dirty="0">
                <a:ln w="1905"/>
                <a:solidFill>
                  <a:schemeClr val="tx2"/>
                </a:solidFill>
                <a:effectLst>
                  <a:innerShdw blurRad="69850" dist="43180" dir="5400000">
                    <a:srgbClr val="000000">
                      <a:alpha val="65000"/>
                    </a:srgbClr>
                  </a:innerShdw>
                </a:effectLst>
                <a:latin typeface="Arial"/>
                <a:cs typeface="Arial"/>
              </a:rPr>
              <a:t>RECRUITER  </a:t>
            </a:r>
          </a:p>
          <a:p>
            <a:pPr marL="0" indent="0" algn="ctr">
              <a:buNone/>
            </a:pPr>
            <a:r>
              <a:rPr lang="en-US" sz="2600" b="1" i="1" dirty="0">
                <a:ln w="1905"/>
                <a:solidFill>
                  <a:schemeClr val="tx2"/>
                </a:solidFill>
                <a:effectLst>
                  <a:innerShdw blurRad="69850" dist="43180" dir="5400000">
                    <a:srgbClr val="000000">
                      <a:alpha val="65000"/>
                    </a:srgbClr>
                  </a:innerShdw>
                </a:effectLst>
                <a:latin typeface="Arial"/>
                <a:cs typeface="Arial"/>
              </a:rPr>
              <a:t>                                                                                                                                                   </a:t>
            </a:r>
            <a:endParaRPr lang="en-US" sz="2600" b="1"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endParaRPr lang="en-US" sz="2600" b="1"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600" b="1" i="1" dirty="0">
                <a:ln w="1905"/>
                <a:solidFill>
                  <a:schemeClr val="tx2"/>
                </a:solidFill>
                <a:effectLst>
                  <a:innerShdw blurRad="69850" dist="43180" dir="5400000">
                    <a:srgbClr val="000000">
                      <a:alpha val="65000"/>
                    </a:srgbClr>
                  </a:innerShdw>
                </a:effectLst>
                <a:latin typeface="Arial"/>
                <a:cs typeface="Arial"/>
              </a:rPr>
              <a:t>	5% </a:t>
            </a:r>
            <a:r>
              <a:rPr lang="en-US" sz="2600" b="1" i="1" dirty="0" smtClean="0">
                <a:ln w="1905"/>
                <a:solidFill>
                  <a:schemeClr val="tx2"/>
                </a:solidFill>
                <a:effectLst>
                  <a:innerShdw blurRad="69850" dist="43180" dir="5400000">
                    <a:srgbClr val="000000">
                      <a:alpha val="65000"/>
                    </a:srgbClr>
                  </a:innerShdw>
                </a:effectLst>
                <a:latin typeface="Arial"/>
                <a:cs typeface="Arial"/>
              </a:rPr>
              <a:t>OVERRIDE </a:t>
            </a:r>
            <a:endParaRPr lang="en-US" sz="2600" b="1"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600" dirty="0">
                <a:ln w="1905"/>
                <a:solidFill>
                  <a:schemeClr val="tx2"/>
                </a:solidFill>
                <a:effectLst>
                  <a:innerShdw blurRad="69850" dist="43180" dir="5400000">
                    <a:srgbClr val="000000">
                      <a:alpha val="65000"/>
                    </a:srgbClr>
                  </a:innerShdw>
                </a:effectLst>
                <a:latin typeface="Arial"/>
                <a:cs typeface="Arial"/>
              </a:rPr>
              <a:t>Paid weekly on all sales made by </a:t>
            </a:r>
            <a:endParaRPr lang="en-US" sz="2600"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600" dirty="0">
                <a:ln w="1905"/>
                <a:solidFill>
                  <a:schemeClr val="tx2"/>
                </a:solidFill>
                <a:effectLst>
                  <a:innerShdw blurRad="69850" dist="43180" dir="5400000">
                    <a:srgbClr val="000000">
                      <a:alpha val="65000"/>
                    </a:srgbClr>
                  </a:innerShdw>
                </a:effectLst>
                <a:latin typeface="Arial"/>
                <a:cs typeface="Arial"/>
              </a:rPr>
              <a:t>p</a:t>
            </a:r>
            <a:r>
              <a:rPr lang="en-US" sz="2600" dirty="0" smtClean="0">
                <a:ln w="1905"/>
                <a:solidFill>
                  <a:schemeClr val="tx2"/>
                </a:solidFill>
                <a:effectLst>
                  <a:innerShdw blurRad="69850" dist="43180" dir="5400000">
                    <a:srgbClr val="000000">
                      <a:alpha val="65000"/>
                    </a:srgbClr>
                  </a:innerShdw>
                </a:effectLst>
                <a:latin typeface="Arial"/>
                <a:cs typeface="Arial"/>
              </a:rPr>
              <a:t>ersonally recruited Advertising  Representatives </a:t>
            </a:r>
          </a:p>
          <a:p>
            <a:pPr marL="0" indent="0" algn="ctr">
              <a:buNone/>
            </a:pPr>
            <a:r>
              <a:rPr lang="en-US" sz="2600" dirty="0" smtClean="0">
                <a:ln w="1905"/>
                <a:solidFill>
                  <a:schemeClr val="tx2"/>
                </a:solidFill>
                <a:effectLst>
                  <a:innerShdw blurRad="69850" dist="43180" dir="5400000">
                    <a:srgbClr val="000000">
                      <a:alpha val="65000"/>
                    </a:srgbClr>
                  </a:innerShdw>
                </a:effectLst>
                <a:latin typeface="Arial"/>
                <a:cs typeface="Arial"/>
              </a:rPr>
              <a:t>(in </a:t>
            </a:r>
            <a:r>
              <a:rPr lang="en-US" sz="2600" dirty="0">
                <a:ln w="1905"/>
                <a:solidFill>
                  <a:schemeClr val="tx2"/>
                </a:solidFill>
                <a:effectLst>
                  <a:innerShdw blurRad="69850" dist="43180" dir="5400000">
                    <a:srgbClr val="000000">
                      <a:alpha val="65000"/>
                    </a:srgbClr>
                  </a:innerShdw>
                </a:effectLst>
                <a:latin typeface="Arial"/>
                <a:cs typeface="Arial"/>
              </a:rPr>
              <a:t>any </a:t>
            </a:r>
            <a:r>
              <a:rPr lang="en-US" sz="2600" dirty="0" smtClean="0">
                <a:ln w="1905"/>
                <a:solidFill>
                  <a:schemeClr val="tx2"/>
                </a:solidFill>
                <a:effectLst>
                  <a:innerShdw blurRad="69850" dist="43180" dir="5400000">
                    <a:srgbClr val="000000">
                      <a:alpha val="65000"/>
                    </a:srgbClr>
                  </a:innerShdw>
                </a:effectLst>
                <a:latin typeface="Arial"/>
                <a:cs typeface="Arial"/>
              </a:rPr>
              <a:t>market)</a:t>
            </a:r>
            <a:endParaRPr lang="en-US" sz="2600"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600" b="1" i="1" dirty="0">
                <a:ln w="1905"/>
                <a:solidFill>
                  <a:schemeClr val="tx2"/>
                </a:solidFill>
                <a:effectLst>
                  <a:innerShdw blurRad="69850" dist="43180" dir="5400000">
                    <a:srgbClr val="000000">
                      <a:alpha val="65000"/>
                    </a:srgbClr>
                  </a:innerShdw>
                </a:effectLst>
                <a:latin typeface="Arial"/>
                <a:cs typeface="Arial"/>
              </a:rPr>
              <a:t>                                                        </a:t>
            </a:r>
          </a:p>
          <a:p>
            <a:pPr marL="0" indent="0" algn="ctr">
              <a:buNone/>
            </a:pP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56101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350"/>
            <a:ext cx="8229600" cy="11430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a:cs typeface="Arial"/>
            </a:endParaRPr>
          </a:p>
          <a:p>
            <a:pPr marL="0" indent="0" algn="ctr">
              <a:buNone/>
            </a:pPr>
            <a:r>
              <a:rPr lang="en-US" sz="28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a:cs typeface="Arial"/>
              </a:rPr>
              <a:t> </a:t>
            </a:r>
            <a:r>
              <a:rPr lang="en-US" sz="2400" b="1" i="1" dirty="0" smtClean="0">
                <a:ln w="1905"/>
                <a:solidFill>
                  <a:schemeClr val="tx2"/>
                </a:solidFill>
                <a:effectLst>
                  <a:innerShdw blurRad="69850" dist="43180" dir="5400000">
                    <a:srgbClr val="000000">
                      <a:alpha val="65000"/>
                    </a:srgbClr>
                  </a:innerShdw>
                </a:effectLst>
                <a:latin typeface="Arial"/>
                <a:cs typeface="Arial"/>
              </a:rPr>
              <a:t>MARKET </a:t>
            </a:r>
            <a:r>
              <a:rPr lang="en-US" sz="2400" b="1" i="1" dirty="0">
                <a:ln w="1905"/>
                <a:solidFill>
                  <a:schemeClr val="tx2"/>
                </a:solidFill>
                <a:effectLst>
                  <a:innerShdw blurRad="69850" dist="43180" dir="5400000">
                    <a:srgbClr val="000000">
                      <a:alpha val="65000"/>
                    </a:srgbClr>
                  </a:innerShdw>
                </a:effectLst>
                <a:latin typeface="Arial"/>
                <a:cs typeface="Arial"/>
              </a:rPr>
              <a:t>MANAGER 	</a:t>
            </a:r>
            <a:endParaRPr lang="en-US" sz="2400" b="1" i="1" dirty="0" smtClean="0">
              <a:ln w="1905"/>
              <a:solidFill>
                <a:schemeClr val="tx2"/>
              </a:solidFill>
              <a:effectLst>
                <a:innerShdw blurRad="69850" dist="43180" dir="5400000">
                  <a:srgbClr val="000000">
                    <a:alpha val="65000"/>
                  </a:srgbClr>
                </a:innerShdw>
              </a:effectLst>
              <a:latin typeface="Arial"/>
              <a:cs typeface="Arial"/>
            </a:endParaRPr>
          </a:p>
          <a:p>
            <a:pPr marL="0" indent="0">
              <a:buNone/>
            </a:pPr>
            <a:endParaRPr lang="en-US" sz="2400" b="1" i="1" dirty="0">
              <a:ln w="1905"/>
              <a:solidFill>
                <a:schemeClr val="tx2"/>
              </a:solidFill>
              <a:effectLst>
                <a:innerShdw blurRad="69850" dist="43180" dir="5400000">
                  <a:srgbClr val="000000">
                    <a:alpha val="65000"/>
                  </a:srgbClr>
                </a:innerShdw>
              </a:effectLst>
              <a:latin typeface="Arial"/>
              <a:cs typeface="Arial"/>
            </a:endParaRPr>
          </a:p>
          <a:p>
            <a:pPr marL="0" indent="0">
              <a:buNone/>
            </a:pPr>
            <a:endParaRPr lang="en-US" sz="2400" b="1"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2400" b="1" i="1" dirty="0" smtClean="0">
                <a:ln w="1905"/>
                <a:solidFill>
                  <a:schemeClr val="tx2"/>
                </a:solidFill>
                <a:effectLst>
                  <a:innerShdw blurRad="69850" dist="43180" dir="5400000">
                    <a:srgbClr val="000000">
                      <a:alpha val="65000"/>
                    </a:srgbClr>
                  </a:innerShdw>
                </a:effectLst>
                <a:latin typeface="Arial"/>
                <a:cs typeface="Arial"/>
              </a:rPr>
              <a:t>12.5% OVERRIDE </a:t>
            </a:r>
          </a:p>
          <a:p>
            <a:pPr marL="0" indent="0" algn="ctr">
              <a:buNone/>
            </a:pPr>
            <a:r>
              <a:rPr lang="en-US" sz="2400" i="1" dirty="0" smtClean="0">
                <a:ln w="1905"/>
                <a:solidFill>
                  <a:schemeClr val="tx2"/>
                </a:solidFill>
                <a:effectLst>
                  <a:innerShdw blurRad="69850" dist="43180" dir="5400000">
                    <a:srgbClr val="000000">
                      <a:alpha val="65000"/>
                    </a:srgbClr>
                  </a:innerShdw>
                </a:effectLst>
                <a:latin typeface="Arial"/>
                <a:cs typeface="Arial"/>
              </a:rPr>
              <a:t>Paid weekly on all Advertising Representative</a:t>
            </a:r>
          </a:p>
          <a:p>
            <a:pPr marL="0" indent="0" algn="ctr">
              <a:buNone/>
            </a:pPr>
            <a:r>
              <a:rPr lang="en-US" sz="2400" i="1" dirty="0">
                <a:ln w="1905"/>
                <a:solidFill>
                  <a:schemeClr val="tx2"/>
                </a:solidFill>
                <a:effectLst>
                  <a:innerShdw blurRad="69850" dist="43180" dir="5400000">
                    <a:srgbClr val="000000">
                      <a:alpha val="65000"/>
                    </a:srgbClr>
                  </a:innerShdw>
                </a:effectLst>
                <a:latin typeface="Arial"/>
                <a:cs typeface="Arial"/>
              </a:rPr>
              <a:t>c</a:t>
            </a:r>
            <a:r>
              <a:rPr lang="en-US" sz="2400" i="1" dirty="0" smtClean="0">
                <a:ln w="1905"/>
                <a:solidFill>
                  <a:schemeClr val="tx2"/>
                </a:solidFill>
                <a:effectLst>
                  <a:innerShdw blurRad="69850" dist="43180" dir="5400000">
                    <a:srgbClr val="000000">
                      <a:alpha val="65000"/>
                    </a:srgbClr>
                  </a:innerShdw>
                </a:effectLst>
                <a:latin typeface="Arial"/>
                <a:cs typeface="Arial"/>
              </a:rPr>
              <a:t>oupon </a:t>
            </a:r>
            <a:r>
              <a:rPr lang="en-US" sz="2400" i="1" dirty="0">
                <a:ln w="1905"/>
                <a:solidFill>
                  <a:schemeClr val="tx2"/>
                </a:solidFill>
                <a:effectLst>
                  <a:innerShdw blurRad="69850" dist="43180" dir="5400000">
                    <a:srgbClr val="000000">
                      <a:alpha val="65000"/>
                    </a:srgbClr>
                  </a:innerShdw>
                </a:effectLst>
                <a:latin typeface="Arial"/>
                <a:cs typeface="Arial"/>
              </a:rPr>
              <a:t>p</a:t>
            </a:r>
            <a:r>
              <a:rPr lang="en-US" sz="2400" i="1" dirty="0" smtClean="0">
                <a:ln w="1905"/>
                <a:solidFill>
                  <a:schemeClr val="tx2"/>
                </a:solidFill>
                <a:effectLst>
                  <a:innerShdw blurRad="69850" dist="43180" dir="5400000">
                    <a:srgbClr val="000000">
                      <a:alpha val="65000"/>
                    </a:srgbClr>
                  </a:innerShdw>
                </a:effectLst>
                <a:latin typeface="Arial"/>
                <a:cs typeface="Arial"/>
              </a:rPr>
              <a:t>osting sales made in your area</a:t>
            </a:r>
          </a:p>
          <a:p>
            <a:pPr marL="0" indent="0" algn="ctr">
              <a:buNone/>
            </a:pP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89492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350"/>
            <a:ext cx="8229600" cy="114300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fontScale="25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endParaRPr lang="en-US" sz="1900" b="1"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12800" b="1" i="1" dirty="0" smtClean="0">
                <a:ln w="1905"/>
                <a:solidFill>
                  <a:schemeClr val="tx2"/>
                </a:solidFill>
                <a:effectLst>
                  <a:innerShdw blurRad="69850" dist="43180" dir="5400000">
                    <a:srgbClr val="000000">
                      <a:alpha val="65000"/>
                    </a:srgbClr>
                  </a:innerShdw>
                </a:effectLst>
                <a:latin typeface="Arial"/>
                <a:cs typeface="Arial"/>
              </a:rPr>
              <a:t> MARKET </a:t>
            </a:r>
            <a:r>
              <a:rPr lang="en-US" sz="12800" b="1" i="1" dirty="0">
                <a:ln w="1905"/>
                <a:solidFill>
                  <a:schemeClr val="tx2"/>
                </a:solidFill>
                <a:effectLst>
                  <a:innerShdw blurRad="69850" dist="43180" dir="5400000">
                    <a:srgbClr val="000000">
                      <a:alpha val="65000"/>
                    </a:srgbClr>
                  </a:innerShdw>
                </a:effectLst>
                <a:latin typeface="Arial"/>
                <a:cs typeface="Arial"/>
              </a:rPr>
              <a:t>MANAGER </a:t>
            </a:r>
            <a:endParaRPr lang="en-US" sz="12800" b="1"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endParaRPr lang="en-US" sz="7200" b="1"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8000" i="1" dirty="0" smtClean="0">
                <a:ln w="1905"/>
                <a:solidFill>
                  <a:schemeClr val="tx2"/>
                </a:solidFill>
                <a:effectLst>
                  <a:innerShdw blurRad="69850" dist="43180" dir="5400000">
                    <a:srgbClr val="000000">
                      <a:alpha val="65000"/>
                    </a:srgbClr>
                  </a:innerShdw>
                </a:effectLst>
                <a:latin typeface="Arial"/>
                <a:cs typeface="Arial"/>
              </a:rPr>
              <a:t>A Market Manager who recruits </a:t>
            </a:r>
            <a:r>
              <a:rPr lang="en-US" sz="8000" b="1" i="1" dirty="0">
                <a:ln w="1905"/>
                <a:solidFill>
                  <a:schemeClr val="tx2"/>
                </a:solidFill>
                <a:effectLst>
                  <a:innerShdw blurRad="69850" dist="43180" dir="5400000">
                    <a:srgbClr val="000000">
                      <a:alpha val="65000"/>
                    </a:srgbClr>
                  </a:innerShdw>
                </a:effectLst>
                <a:latin typeface="Arial"/>
                <a:cs typeface="Arial"/>
              </a:rPr>
              <a:t>10 Ad </a:t>
            </a:r>
            <a:r>
              <a:rPr lang="en-US" sz="8000" b="1" i="1" dirty="0" smtClean="0">
                <a:ln w="1905"/>
                <a:solidFill>
                  <a:schemeClr val="tx2"/>
                </a:solidFill>
                <a:effectLst>
                  <a:innerShdw blurRad="69850" dist="43180" dir="5400000">
                    <a:srgbClr val="000000">
                      <a:alpha val="65000"/>
                    </a:srgbClr>
                  </a:innerShdw>
                </a:effectLst>
                <a:latin typeface="Arial"/>
                <a:cs typeface="Arial"/>
              </a:rPr>
              <a:t>Reps</a:t>
            </a:r>
          </a:p>
          <a:p>
            <a:pPr marL="0" indent="0" algn="ctr">
              <a:buNone/>
            </a:pPr>
            <a:r>
              <a:rPr lang="en-US" sz="8000" i="1" dirty="0" smtClean="0">
                <a:ln w="1905"/>
                <a:solidFill>
                  <a:schemeClr val="tx2"/>
                </a:solidFill>
                <a:effectLst>
                  <a:innerShdw blurRad="69850" dist="43180" dir="5400000">
                    <a:srgbClr val="000000">
                      <a:alpha val="65000"/>
                    </a:srgbClr>
                  </a:innerShdw>
                </a:effectLst>
                <a:latin typeface="Arial"/>
                <a:cs typeface="Arial"/>
              </a:rPr>
              <a:t> who each make </a:t>
            </a:r>
            <a:r>
              <a:rPr lang="en-US" sz="8000" b="1" i="1" dirty="0">
                <a:ln w="1905"/>
                <a:solidFill>
                  <a:schemeClr val="tx2"/>
                </a:solidFill>
                <a:effectLst>
                  <a:innerShdw blurRad="69850" dist="43180" dir="5400000">
                    <a:srgbClr val="000000">
                      <a:alpha val="65000"/>
                    </a:srgbClr>
                  </a:innerShdw>
                </a:effectLst>
                <a:latin typeface="Arial"/>
                <a:cs typeface="Arial"/>
              </a:rPr>
              <a:t>5</a:t>
            </a:r>
            <a:r>
              <a:rPr lang="en-US" sz="8000" b="1" i="1" dirty="0" smtClean="0">
                <a:ln w="1905"/>
                <a:solidFill>
                  <a:schemeClr val="tx2"/>
                </a:solidFill>
                <a:effectLst>
                  <a:innerShdw blurRad="69850" dist="43180" dir="5400000">
                    <a:srgbClr val="000000">
                      <a:alpha val="65000"/>
                    </a:srgbClr>
                  </a:innerShdw>
                </a:effectLst>
                <a:latin typeface="Arial"/>
                <a:cs typeface="Arial"/>
              </a:rPr>
              <a:t> sales/week </a:t>
            </a:r>
            <a:r>
              <a:rPr lang="en-US" sz="8000" i="1" dirty="0" smtClean="0">
                <a:ln w="1905"/>
                <a:solidFill>
                  <a:schemeClr val="tx2"/>
                </a:solidFill>
                <a:effectLst>
                  <a:innerShdw blurRad="69850" dist="43180" dir="5400000">
                    <a:srgbClr val="000000">
                      <a:alpha val="65000"/>
                    </a:srgbClr>
                  </a:innerShdw>
                </a:effectLst>
                <a:latin typeface="Arial"/>
                <a:cs typeface="Arial"/>
              </a:rPr>
              <a:t>in the market</a:t>
            </a:r>
          </a:p>
          <a:p>
            <a:pPr marL="0" indent="0" algn="ctr">
              <a:buNone/>
            </a:pPr>
            <a:r>
              <a:rPr lang="en-US" sz="8000" i="1" dirty="0" smtClean="0">
                <a:ln w="1905"/>
                <a:solidFill>
                  <a:schemeClr val="tx2"/>
                </a:solidFill>
                <a:effectLst>
                  <a:innerShdw blurRad="69850" dist="43180" dir="5400000">
                    <a:srgbClr val="000000">
                      <a:alpha val="65000"/>
                    </a:srgbClr>
                  </a:innerShdw>
                </a:effectLst>
                <a:latin typeface="Arial"/>
                <a:cs typeface="Arial"/>
              </a:rPr>
              <a:t>could earn over </a:t>
            </a:r>
            <a:r>
              <a:rPr lang="en-US" sz="8000" b="1" i="1" dirty="0" smtClean="0">
                <a:ln w="1905"/>
                <a:solidFill>
                  <a:schemeClr val="tx2"/>
                </a:solidFill>
                <a:effectLst>
                  <a:innerShdw blurRad="69850" dist="43180" dir="5400000">
                    <a:srgbClr val="000000">
                      <a:alpha val="65000"/>
                    </a:srgbClr>
                  </a:innerShdw>
                </a:effectLst>
                <a:latin typeface="Arial"/>
                <a:cs typeface="Arial"/>
              </a:rPr>
              <a:t>$227,500</a:t>
            </a:r>
            <a:r>
              <a:rPr lang="en-US" sz="8000" b="1" i="1" dirty="0">
                <a:ln w="1905"/>
                <a:solidFill>
                  <a:schemeClr val="tx2"/>
                </a:solidFill>
                <a:effectLst>
                  <a:innerShdw blurRad="69850" dist="43180" dir="5400000">
                    <a:srgbClr val="000000">
                      <a:alpha val="65000"/>
                    </a:srgbClr>
                  </a:innerShdw>
                </a:effectLst>
                <a:latin typeface="Arial"/>
                <a:cs typeface="Arial"/>
              </a:rPr>
              <a:t>/year</a:t>
            </a:r>
            <a:r>
              <a:rPr lang="en-US" sz="8000" i="1" dirty="0" smtClean="0">
                <a:ln w="1905"/>
                <a:solidFill>
                  <a:schemeClr val="tx2"/>
                </a:solidFill>
                <a:effectLst>
                  <a:innerShdw blurRad="69850" dist="43180" dir="5400000">
                    <a:srgbClr val="000000">
                      <a:alpha val="65000"/>
                    </a:srgbClr>
                  </a:innerShdw>
                </a:effectLst>
                <a:latin typeface="Arial"/>
                <a:cs typeface="Arial"/>
              </a:rPr>
              <a:t>*</a:t>
            </a:r>
          </a:p>
          <a:p>
            <a:pPr marL="0" indent="0" algn="ctr">
              <a:buNone/>
            </a:pPr>
            <a:endParaRPr lang="en-US" sz="8000"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8000" i="1" dirty="0">
                <a:ln w="1905"/>
                <a:solidFill>
                  <a:schemeClr val="tx2"/>
                </a:solidFill>
                <a:effectLst>
                  <a:innerShdw blurRad="69850" dist="43180" dir="5400000">
                    <a:srgbClr val="000000">
                      <a:alpha val="65000"/>
                    </a:srgbClr>
                  </a:innerShdw>
                </a:effectLst>
                <a:latin typeface="Arial"/>
                <a:cs typeface="Arial"/>
              </a:rPr>
              <a:t>A Market Manager who recruits </a:t>
            </a:r>
            <a:r>
              <a:rPr lang="en-US" sz="8000" b="1" i="1" dirty="0">
                <a:ln w="1905"/>
                <a:solidFill>
                  <a:schemeClr val="tx2"/>
                </a:solidFill>
                <a:effectLst>
                  <a:innerShdw blurRad="69850" dist="43180" dir="5400000">
                    <a:srgbClr val="000000">
                      <a:alpha val="65000"/>
                    </a:srgbClr>
                  </a:innerShdw>
                </a:effectLst>
                <a:latin typeface="Arial"/>
                <a:cs typeface="Arial"/>
              </a:rPr>
              <a:t>10 Ad Reps</a:t>
            </a:r>
          </a:p>
          <a:p>
            <a:pPr marL="0" indent="0" algn="ctr">
              <a:buNone/>
            </a:pPr>
            <a:r>
              <a:rPr lang="en-US" sz="8000" i="1" dirty="0">
                <a:ln w="1905"/>
                <a:solidFill>
                  <a:schemeClr val="tx2"/>
                </a:solidFill>
                <a:effectLst>
                  <a:innerShdw blurRad="69850" dist="43180" dir="5400000">
                    <a:srgbClr val="000000">
                      <a:alpha val="65000"/>
                    </a:srgbClr>
                  </a:innerShdw>
                </a:effectLst>
                <a:latin typeface="Arial"/>
                <a:cs typeface="Arial"/>
              </a:rPr>
              <a:t> who each make </a:t>
            </a:r>
            <a:r>
              <a:rPr lang="en-US" sz="8000" b="1" i="1" dirty="0">
                <a:ln w="1905"/>
                <a:solidFill>
                  <a:schemeClr val="tx2"/>
                </a:solidFill>
                <a:effectLst>
                  <a:innerShdw blurRad="69850" dist="43180" dir="5400000">
                    <a:srgbClr val="000000">
                      <a:alpha val="65000"/>
                    </a:srgbClr>
                  </a:innerShdw>
                </a:effectLst>
                <a:latin typeface="Arial"/>
                <a:cs typeface="Arial"/>
              </a:rPr>
              <a:t>10</a:t>
            </a:r>
            <a:r>
              <a:rPr lang="en-US" sz="8000" b="1" i="1" dirty="0" smtClean="0">
                <a:ln w="1905"/>
                <a:solidFill>
                  <a:schemeClr val="tx2"/>
                </a:solidFill>
                <a:effectLst>
                  <a:innerShdw blurRad="69850" dist="43180" dir="5400000">
                    <a:srgbClr val="000000">
                      <a:alpha val="65000"/>
                    </a:srgbClr>
                  </a:innerShdw>
                </a:effectLst>
                <a:latin typeface="Arial"/>
                <a:cs typeface="Arial"/>
              </a:rPr>
              <a:t> </a:t>
            </a:r>
            <a:r>
              <a:rPr lang="en-US" sz="8000" b="1" i="1" dirty="0">
                <a:ln w="1905"/>
                <a:solidFill>
                  <a:schemeClr val="tx2"/>
                </a:solidFill>
                <a:effectLst>
                  <a:innerShdw blurRad="69850" dist="43180" dir="5400000">
                    <a:srgbClr val="000000">
                      <a:alpha val="65000"/>
                    </a:srgbClr>
                  </a:innerShdw>
                </a:effectLst>
                <a:latin typeface="Arial"/>
                <a:cs typeface="Arial"/>
              </a:rPr>
              <a:t>sales/week </a:t>
            </a:r>
            <a:r>
              <a:rPr lang="en-US" sz="8000" i="1" dirty="0">
                <a:ln w="1905"/>
                <a:solidFill>
                  <a:schemeClr val="tx2"/>
                </a:solidFill>
                <a:effectLst>
                  <a:innerShdw blurRad="69850" dist="43180" dir="5400000">
                    <a:srgbClr val="000000">
                      <a:alpha val="65000"/>
                    </a:srgbClr>
                  </a:innerShdw>
                </a:effectLst>
                <a:latin typeface="Arial"/>
                <a:cs typeface="Arial"/>
              </a:rPr>
              <a:t>in the market</a:t>
            </a:r>
          </a:p>
          <a:p>
            <a:pPr marL="0" indent="0" algn="ctr">
              <a:buNone/>
            </a:pPr>
            <a:r>
              <a:rPr lang="en-US" sz="8000" i="1" dirty="0">
                <a:ln w="1905"/>
                <a:solidFill>
                  <a:schemeClr val="tx2"/>
                </a:solidFill>
                <a:effectLst>
                  <a:innerShdw blurRad="69850" dist="43180" dir="5400000">
                    <a:srgbClr val="000000">
                      <a:alpha val="65000"/>
                    </a:srgbClr>
                  </a:innerShdw>
                </a:effectLst>
                <a:latin typeface="Arial"/>
                <a:cs typeface="Arial"/>
              </a:rPr>
              <a:t>could earn over </a:t>
            </a:r>
            <a:r>
              <a:rPr lang="en-US" sz="8000" b="1" i="1" dirty="0" smtClean="0">
                <a:ln w="1905"/>
                <a:solidFill>
                  <a:schemeClr val="tx2"/>
                </a:solidFill>
                <a:effectLst>
                  <a:innerShdw blurRad="69850" dist="43180" dir="5400000">
                    <a:srgbClr val="000000">
                      <a:alpha val="65000"/>
                    </a:srgbClr>
                  </a:innerShdw>
                </a:effectLst>
                <a:latin typeface="Arial"/>
                <a:cs typeface="Arial"/>
              </a:rPr>
              <a:t>$455,000</a:t>
            </a:r>
            <a:r>
              <a:rPr lang="en-US" sz="8000" b="1" i="1" dirty="0">
                <a:ln w="1905"/>
                <a:solidFill>
                  <a:schemeClr val="tx2"/>
                </a:solidFill>
                <a:effectLst>
                  <a:innerShdw blurRad="69850" dist="43180" dir="5400000">
                    <a:srgbClr val="000000">
                      <a:alpha val="65000"/>
                    </a:srgbClr>
                  </a:innerShdw>
                </a:effectLst>
                <a:latin typeface="Arial"/>
                <a:cs typeface="Arial"/>
              </a:rPr>
              <a:t>/year</a:t>
            </a:r>
            <a:r>
              <a:rPr lang="en-US" sz="8000" i="1" dirty="0">
                <a:ln w="1905"/>
                <a:solidFill>
                  <a:schemeClr val="tx2"/>
                </a:solidFill>
                <a:effectLst>
                  <a:innerShdw blurRad="69850" dist="43180" dir="5400000">
                    <a:srgbClr val="000000">
                      <a:alpha val="65000"/>
                    </a:srgbClr>
                  </a:innerShdw>
                </a:effectLst>
                <a:latin typeface="Arial"/>
                <a:cs typeface="Arial"/>
              </a:rPr>
              <a:t>*</a:t>
            </a:r>
          </a:p>
          <a:p>
            <a:pPr marL="0" indent="0" algn="ctr">
              <a:buNone/>
            </a:pPr>
            <a:endParaRPr lang="en-US" sz="8000" i="1" dirty="0">
              <a:ln w="1905"/>
              <a:solidFill>
                <a:schemeClr val="tx2"/>
              </a:solidFill>
              <a:effectLst>
                <a:innerShdw blurRad="69850" dist="43180" dir="5400000">
                  <a:srgbClr val="000000">
                    <a:alpha val="65000"/>
                  </a:srgbClr>
                </a:innerShdw>
              </a:effectLst>
              <a:latin typeface="Arial"/>
              <a:cs typeface="Arial"/>
            </a:endParaRPr>
          </a:p>
          <a:p>
            <a:pPr marL="0" indent="0" algn="ctr">
              <a:buNone/>
            </a:pPr>
            <a:endParaRPr lang="en-US" sz="7200" i="1" dirty="0" smtClean="0">
              <a:ln w="1905"/>
              <a:solidFill>
                <a:schemeClr val="tx2"/>
              </a:solidFill>
              <a:effectLst>
                <a:innerShdw blurRad="69850" dist="43180" dir="5400000">
                  <a:srgbClr val="000000">
                    <a:alpha val="65000"/>
                  </a:srgbClr>
                </a:innerShdw>
              </a:effectLst>
              <a:latin typeface="Arial"/>
              <a:cs typeface="Arial"/>
            </a:endParaRPr>
          </a:p>
          <a:p>
            <a:pPr marL="0" indent="0" algn="ctr">
              <a:buNone/>
            </a:pPr>
            <a:r>
              <a:rPr lang="en-US" sz="7200" i="1" dirty="0">
                <a:solidFill>
                  <a:schemeClr val="tx2"/>
                </a:solidFill>
                <a:latin typeface="Arial"/>
                <a:cs typeface="Arial"/>
              </a:rPr>
              <a:t>*Based on annual coupon posting sales. </a:t>
            </a:r>
          </a:p>
          <a:p>
            <a:pPr marL="0" indent="0" algn="ctr">
              <a:buNone/>
            </a:pPr>
            <a:r>
              <a:rPr lang="en-US" sz="7200" i="1" dirty="0">
                <a:solidFill>
                  <a:schemeClr val="tx2"/>
                </a:solidFill>
                <a:latin typeface="Arial"/>
                <a:cs typeface="Arial"/>
              </a:rPr>
              <a:t>Not counting </a:t>
            </a:r>
            <a:r>
              <a:rPr lang="en-US" sz="7200" i="1" dirty="0" smtClean="0">
                <a:solidFill>
                  <a:schemeClr val="tx2"/>
                </a:solidFill>
                <a:latin typeface="Arial"/>
                <a:cs typeface="Arial"/>
              </a:rPr>
              <a:t>Bonus </a:t>
            </a:r>
            <a:r>
              <a:rPr lang="en-US" sz="7200" i="1" dirty="0">
                <a:solidFill>
                  <a:schemeClr val="tx2"/>
                </a:solidFill>
                <a:latin typeface="Arial"/>
                <a:cs typeface="Arial"/>
              </a:rPr>
              <a:t>Pools,</a:t>
            </a:r>
          </a:p>
          <a:p>
            <a:pPr marL="0" indent="0" algn="ctr">
              <a:buNone/>
            </a:pPr>
            <a:r>
              <a:rPr lang="en-US" sz="7200" i="1" dirty="0">
                <a:solidFill>
                  <a:schemeClr val="tx2"/>
                </a:solidFill>
                <a:latin typeface="Arial"/>
                <a:cs typeface="Arial"/>
              </a:rPr>
              <a:t>Renewals or Future Upsells by company. </a:t>
            </a:r>
          </a:p>
          <a:p>
            <a:pPr marL="0" indent="0" algn="ctr">
              <a:buNone/>
            </a:pPr>
            <a:r>
              <a:rPr lang="en-US" sz="7200" i="1" dirty="0">
                <a:solidFill>
                  <a:schemeClr val="tx2"/>
                </a:solidFill>
                <a:latin typeface="Arial"/>
                <a:cs typeface="Arial"/>
              </a:rPr>
              <a:t>See Compensation Plan †</a:t>
            </a:r>
            <a:r>
              <a:rPr lang="en-US" sz="4900" i="1" dirty="0">
                <a:solidFill>
                  <a:schemeClr val="tx2"/>
                </a:solidFill>
                <a:latin typeface="Arial"/>
                <a:cs typeface="Arial"/>
              </a:rPr>
              <a:t> </a:t>
            </a:r>
          </a:p>
          <a:p>
            <a:pPr marL="0" indent="0" algn="ctr">
              <a:buNone/>
            </a:pPr>
            <a:r>
              <a:rPr lang="en-US" sz="5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endParaRPr lang="en-US" sz="58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5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4200" b="1" i="1" dirty="0" smtClean="0">
              <a:solidFill>
                <a:schemeClr val="accent1"/>
              </a:solidFill>
              <a:latin typeface="Trebuchet MS"/>
              <a:cs typeface="Trebuchet MS"/>
            </a:endParaRPr>
          </a:p>
          <a:p>
            <a:pPr marL="0" indent="0" algn="ct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a:cs typeface="Trebuchet MS"/>
            </a:endParaRPr>
          </a:p>
          <a:p>
            <a:pPr marL="0" indent="0" algn="ct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a:cs typeface="Trebuchet MS"/>
            </a:endParaRPr>
          </a:p>
          <a:p>
            <a:pPr marL="0" indent="0" algn="ct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a:cs typeface="Trebuchet MS"/>
              </a:rPr>
              <a:t> </a:t>
            </a: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19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buNone/>
            </a:pPr>
            <a:endPar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4517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sz="3600" b="1" i="1" dirty="0" smtClean="0">
                <a:solidFill>
                  <a:schemeClr val="tx2"/>
                </a:solidFill>
                <a:latin typeface="Arial"/>
                <a:cs typeface="Arial"/>
              </a:rPr>
              <a:t>Market </a:t>
            </a:r>
            <a:r>
              <a:rPr lang="en-US" sz="3600" b="1" i="1" dirty="0">
                <a:solidFill>
                  <a:schemeClr val="tx2"/>
                </a:solidFill>
                <a:latin typeface="Arial"/>
                <a:cs typeface="Arial"/>
              </a:rPr>
              <a:t>Manager </a:t>
            </a:r>
            <a:r>
              <a:rPr lang="en-US" sz="3600" b="1" i="1" dirty="0" smtClean="0">
                <a:solidFill>
                  <a:schemeClr val="tx2"/>
                </a:solidFill>
                <a:latin typeface="Arial"/>
                <a:cs typeface="Arial"/>
              </a:rPr>
              <a:t>Appointment</a:t>
            </a:r>
          </a:p>
          <a:p>
            <a:pPr marL="0" indent="0" algn="ctr">
              <a:buNone/>
            </a:pPr>
            <a:endParaRPr lang="en-US" sz="3600" b="1" i="1" dirty="0" smtClean="0">
              <a:solidFill>
                <a:schemeClr val="tx2"/>
              </a:solidFill>
              <a:latin typeface="Arial"/>
              <a:cs typeface="Arial"/>
            </a:endParaRPr>
          </a:p>
          <a:p>
            <a:pPr marL="0" indent="0" algn="ctr">
              <a:buNone/>
            </a:pPr>
            <a:r>
              <a:rPr lang="en-US" sz="2000" dirty="0" smtClean="0">
                <a:solidFill>
                  <a:schemeClr val="tx2"/>
                </a:solidFill>
                <a:latin typeface="Arial"/>
                <a:cs typeface="Arial"/>
              </a:rPr>
              <a:t>Ad Reps </a:t>
            </a:r>
            <a:r>
              <a:rPr lang="en-US" sz="2000" dirty="0">
                <a:solidFill>
                  <a:schemeClr val="tx2"/>
                </a:solidFill>
                <a:latin typeface="Arial"/>
                <a:cs typeface="Arial"/>
              </a:rPr>
              <a:t>may apply to be appointed by the Company </a:t>
            </a:r>
            <a:r>
              <a:rPr lang="en-US" sz="2000" dirty="0" smtClean="0">
                <a:solidFill>
                  <a:schemeClr val="tx2"/>
                </a:solidFill>
                <a:latin typeface="Arial"/>
                <a:cs typeface="Arial"/>
              </a:rPr>
              <a:t>as </a:t>
            </a:r>
            <a:r>
              <a:rPr lang="en-US" sz="2000" dirty="0">
                <a:solidFill>
                  <a:schemeClr val="tx2"/>
                </a:solidFill>
                <a:latin typeface="Arial"/>
                <a:cs typeface="Arial"/>
              </a:rPr>
              <a:t>Market Manager </a:t>
            </a:r>
            <a:endParaRPr lang="en-US" sz="2000" dirty="0" smtClean="0">
              <a:solidFill>
                <a:schemeClr val="tx2"/>
              </a:solidFill>
              <a:latin typeface="Arial"/>
              <a:cs typeface="Arial"/>
            </a:endParaRPr>
          </a:p>
          <a:p>
            <a:pPr marL="0" indent="0" algn="ctr">
              <a:buNone/>
            </a:pPr>
            <a:r>
              <a:rPr lang="en-US" sz="2000" dirty="0" smtClean="0">
                <a:solidFill>
                  <a:schemeClr val="tx2"/>
                </a:solidFill>
                <a:latin typeface="Arial"/>
                <a:cs typeface="Arial"/>
              </a:rPr>
              <a:t>in </a:t>
            </a:r>
            <a:r>
              <a:rPr lang="en-US" sz="2000" dirty="0">
                <a:solidFill>
                  <a:schemeClr val="tx2"/>
                </a:solidFill>
                <a:latin typeface="Arial"/>
                <a:cs typeface="Arial"/>
              </a:rPr>
              <a:t>an exclusive area, </a:t>
            </a:r>
            <a:r>
              <a:rPr lang="en-US" sz="2000" dirty="0" smtClean="0">
                <a:solidFill>
                  <a:schemeClr val="tx2"/>
                </a:solidFill>
                <a:latin typeface="Arial"/>
                <a:cs typeface="Arial"/>
              </a:rPr>
              <a:t>if </a:t>
            </a:r>
            <a:r>
              <a:rPr lang="en-US" sz="2000" dirty="0">
                <a:solidFill>
                  <a:schemeClr val="tx2"/>
                </a:solidFill>
                <a:latin typeface="Arial"/>
                <a:cs typeface="Arial"/>
              </a:rPr>
              <a:t>available, </a:t>
            </a:r>
            <a:r>
              <a:rPr lang="en-US" sz="2000" dirty="0" smtClean="0">
                <a:solidFill>
                  <a:schemeClr val="tx2"/>
                </a:solidFill>
                <a:latin typeface="Arial"/>
                <a:cs typeface="Arial"/>
              </a:rPr>
              <a:t>as </a:t>
            </a:r>
            <a:r>
              <a:rPr lang="en-US" sz="2000" dirty="0">
                <a:solidFill>
                  <a:schemeClr val="tx2"/>
                </a:solidFill>
                <a:latin typeface="Arial"/>
                <a:cs typeface="Arial"/>
              </a:rPr>
              <a:t>defined </a:t>
            </a:r>
            <a:r>
              <a:rPr lang="en-US" sz="2000" dirty="0" smtClean="0">
                <a:solidFill>
                  <a:schemeClr val="tx2"/>
                </a:solidFill>
                <a:latin typeface="Arial"/>
                <a:cs typeface="Arial"/>
              </a:rPr>
              <a:t>by Company</a:t>
            </a:r>
            <a:r>
              <a:rPr lang="en-US" sz="2000" dirty="0">
                <a:solidFill>
                  <a:schemeClr val="tx2"/>
                </a:solidFill>
                <a:latin typeface="Arial"/>
                <a:cs typeface="Arial"/>
              </a:rPr>
              <a:t>. </a:t>
            </a:r>
            <a:endParaRPr lang="en-US" sz="2000" dirty="0" smtClean="0">
              <a:solidFill>
                <a:schemeClr val="tx2"/>
              </a:solidFill>
              <a:latin typeface="Arial"/>
              <a:cs typeface="Arial"/>
            </a:endParaRPr>
          </a:p>
          <a:p>
            <a:pPr marL="0" indent="0" algn="ctr">
              <a:buNone/>
            </a:pPr>
            <a:endParaRPr lang="en-US" sz="2000" dirty="0" smtClean="0">
              <a:solidFill>
                <a:schemeClr val="tx2"/>
              </a:solidFill>
              <a:latin typeface="Arial"/>
              <a:cs typeface="Arial"/>
            </a:endParaRPr>
          </a:p>
          <a:p>
            <a:pPr marL="0" indent="0" algn="ctr">
              <a:buNone/>
            </a:pPr>
            <a:r>
              <a:rPr lang="en-US" sz="2000" dirty="0" smtClean="0">
                <a:solidFill>
                  <a:schemeClr val="tx2"/>
                </a:solidFill>
                <a:latin typeface="Arial"/>
                <a:cs typeface="Arial"/>
              </a:rPr>
              <a:t> </a:t>
            </a:r>
            <a:r>
              <a:rPr lang="en-US" sz="2000" dirty="0">
                <a:solidFill>
                  <a:schemeClr val="tx2"/>
                </a:solidFill>
                <a:latin typeface="Arial"/>
                <a:cs typeface="Arial"/>
              </a:rPr>
              <a:t>To Apply to be a Market Manager </a:t>
            </a:r>
            <a:endParaRPr lang="en-US" sz="2000" dirty="0" smtClean="0">
              <a:solidFill>
                <a:schemeClr val="tx2"/>
              </a:solidFill>
              <a:latin typeface="Arial"/>
              <a:cs typeface="Arial"/>
            </a:endParaRPr>
          </a:p>
          <a:p>
            <a:pPr marL="0" indent="0" algn="ctr">
              <a:buNone/>
            </a:pPr>
            <a:r>
              <a:rPr lang="en-US" sz="2000" dirty="0" smtClean="0">
                <a:solidFill>
                  <a:schemeClr val="tx2"/>
                </a:solidFill>
                <a:latin typeface="Arial"/>
                <a:cs typeface="Arial"/>
              </a:rPr>
              <a:t>you </a:t>
            </a:r>
            <a:r>
              <a:rPr lang="en-US" sz="2000" dirty="0">
                <a:solidFill>
                  <a:schemeClr val="tx2"/>
                </a:solidFill>
                <a:latin typeface="Arial"/>
                <a:cs typeface="Arial"/>
              </a:rPr>
              <a:t>must live in or near the requested market </a:t>
            </a:r>
            <a:endParaRPr lang="en-US" sz="2000" dirty="0" smtClean="0">
              <a:solidFill>
                <a:schemeClr val="tx2"/>
              </a:solidFill>
              <a:latin typeface="Arial"/>
              <a:cs typeface="Arial"/>
            </a:endParaRPr>
          </a:p>
          <a:p>
            <a:pPr marL="0" indent="0" algn="ctr">
              <a:buNone/>
            </a:pPr>
            <a:r>
              <a:rPr lang="en-US" sz="2000" dirty="0" smtClean="0">
                <a:solidFill>
                  <a:schemeClr val="tx2"/>
                </a:solidFill>
                <a:latin typeface="Arial"/>
                <a:cs typeface="Arial"/>
              </a:rPr>
              <a:t>and you must have made 5 Annual Coupon Posting sales </a:t>
            </a:r>
          </a:p>
          <a:p>
            <a:pPr marL="0" indent="0" algn="ctr">
              <a:buNone/>
            </a:pPr>
            <a:r>
              <a:rPr lang="en-US" sz="2000" dirty="0" smtClean="0">
                <a:solidFill>
                  <a:schemeClr val="tx2"/>
                </a:solidFill>
                <a:latin typeface="Arial"/>
                <a:cs typeface="Arial"/>
              </a:rPr>
              <a:t>in the past month unless otherwise approved by the Company.</a:t>
            </a:r>
          </a:p>
          <a:p>
            <a:pPr marL="0" indent="0" algn="ctr">
              <a:buNone/>
            </a:pPr>
            <a:endParaRPr lang="en-US" sz="2000" dirty="0">
              <a:solidFill>
                <a:schemeClr val="tx2"/>
              </a:solidFill>
              <a:latin typeface="Arial"/>
              <a:cs typeface="Arial"/>
            </a:endParaRPr>
          </a:p>
          <a:p>
            <a:pPr marL="0" indent="0" algn="ctr">
              <a:buNone/>
            </a:pPr>
            <a:r>
              <a:rPr lang="en-US" sz="2000" dirty="0" smtClean="0">
                <a:solidFill>
                  <a:schemeClr val="tx2"/>
                </a:solidFill>
                <a:latin typeface="Arial"/>
                <a:cs typeface="Arial"/>
              </a:rPr>
              <a:t>To maintain Market Manager position</a:t>
            </a:r>
          </a:p>
          <a:p>
            <a:pPr marL="0" indent="0" algn="ctr">
              <a:buNone/>
            </a:pPr>
            <a:r>
              <a:rPr lang="en-US" sz="2000" dirty="0">
                <a:solidFill>
                  <a:schemeClr val="tx2"/>
                </a:solidFill>
                <a:latin typeface="Arial"/>
                <a:cs typeface="Arial"/>
              </a:rPr>
              <a:t>y</a:t>
            </a:r>
            <a:r>
              <a:rPr lang="en-US" sz="2000" dirty="0" smtClean="0">
                <a:solidFill>
                  <a:schemeClr val="tx2"/>
                </a:solidFill>
                <a:latin typeface="Arial"/>
                <a:cs typeface="Arial"/>
              </a:rPr>
              <a:t>ou must meet agreed upon monthly production requirements.</a:t>
            </a:r>
            <a:endParaRPr lang="en-US" dirty="0">
              <a:solidFill>
                <a:schemeClr val="tx2"/>
              </a:solidFill>
              <a:latin typeface="Arial"/>
              <a:cs typeface="Aria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36617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600" b="1" i="1" dirty="0">
                <a:solidFill>
                  <a:schemeClr val="accent1"/>
                </a:solidFill>
                <a:latin typeface="Arial"/>
                <a:cs typeface="Arial"/>
              </a:rPr>
              <a:t>INDEPENDENT ADVERTISING </a:t>
            </a:r>
            <a:r>
              <a:rPr lang="en-US" sz="2600" b="1" i="1" dirty="0" smtClean="0">
                <a:solidFill>
                  <a:schemeClr val="accent1"/>
                </a:solidFill>
                <a:latin typeface="Arial"/>
                <a:cs typeface="Arial"/>
              </a:rPr>
              <a:t>REPRESENTATIVE  </a:t>
            </a:r>
            <a:r>
              <a:rPr lang="en-US" sz="2600" b="1" i="1" u="sng" dirty="0" smtClean="0">
                <a:solidFill>
                  <a:schemeClr val="accent1"/>
                </a:solidFill>
                <a:latin typeface="Arial"/>
                <a:cs typeface="Arial"/>
              </a:rPr>
              <a:t>                                                                    </a:t>
            </a:r>
          </a:p>
          <a:p>
            <a:pPr marL="0" indent="0">
              <a:buNone/>
            </a:pPr>
            <a:r>
              <a:rPr lang="en-US" sz="2600" b="1" i="1" dirty="0" smtClean="0">
                <a:solidFill>
                  <a:schemeClr val="tx2"/>
                </a:solidFill>
                <a:latin typeface="Arial"/>
                <a:cs typeface="Arial"/>
              </a:rPr>
              <a:t>	</a:t>
            </a:r>
            <a:r>
              <a:rPr lang="en-US" sz="2600" b="1" dirty="0" smtClean="0">
                <a:solidFill>
                  <a:schemeClr val="tx2"/>
                </a:solidFill>
                <a:latin typeface="Arial"/>
                <a:cs typeface="Arial"/>
              </a:rPr>
              <a:t>25</a:t>
            </a:r>
            <a:r>
              <a:rPr lang="en-US" sz="2600" b="1" dirty="0">
                <a:solidFill>
                  <a:schemeClr val="tx2"/>
                </a:solidFill>
                <a:latin typeface="Arial"/>
                <a:cs typeface="Arial"/>
              </a:rPr>
              <a:t>% Retail Commission </a:t>
            </a:r>
            <a:r>
              <a:rPr lang="en-US" sz="2600" dirty="0">
                <a:solidFill>
                  <a:schemeClr val="tx2"/>
                </a:solidFill>
                <a:latin typeface="Arial"/>
                <a:cs typeface="Arial"/>
              </a:rPr>
              <a:t>on personal Coupon </a:t>
            </a:r>
            <a:r>
              <a:rPr lang="en-US" sz="2600" dirty="0" smtClean="0">
                <a:solidFill>
                  <a:schemeClr val="tx2"/>
                </a:solidFill>
                <a:latin typeface="Arial"/>
                <a:cs typeface="Arial"/>
              </a:rPr>
              <a:t>Posting</a:t>
            </a:r>
          </a:p>
          <a:p>
            <a:pPr marL="0" indent="0">
              <a:buNone/>
            </a:pPr>
            <a:r>
              <a:rPr lang="en-US" sz="2600" dirty="0">
                <a:solidFill>
                  <a:schemeClr val="tx2"/>
                </a:solidFill>
                <a:latin typeface="Arial"/>
                <a:cs typeface="Arial"/>
              </a:rPr>
              <a:t> </a:t>
            </a:r>
            <a:r>
              <a:rPr lang="en-US" sz="2600" dirty="0" smtClean="0">
                <a:solidFill>
                  <a:schemeClr val="tx2"/>
                </a:solidFill>
                <a:latin typeface="Arial"/>
                <a:cs typeface="Arial"/>
              </a:rPr>
              <a:t>    Sales</a:t>
            </a:r>
            <a:endParaRPr lang="en-US" sz="2600" dirty="0">
              <a:solidFill>
                <a:schemeClr val="tx2"/>
              </a:solidFill>
              <a:latin typeface="Arial"/>
              <a:cs typeface="Arial"/>
            </a:endParaRPr>
          </a:p>
          <a:p>
            <a:pPr marL="0" indent="0">
              <a:buNone/>
            </a:pPr>
            <a:endParaRPr lang="en-US" sz="2600" b="1" i="1" dirty="0" smtClean="0">
              <a:solidFill>
                <a:schemeClr val="tx2"/>
              </a:solidFill>
              <a:latin typeface="Arial"/>
              <a:cs typeface="Arial"/>
            </a:endParaRPr>
          </a:p>
          <a:p>
            <a:pPr marL="0" indent="0">
              <a:buNone/>
            </a:pPr>
            <a:r>
              <a:rPr lang="en-US" sz="2600" b="1" i="1" dirty="0">
                <a:solidFill>
                  <a:schemeClr val="accent1"/>
                </a:solidFill>
                <a:latin typeface="Arial"/>
                <a:cs typeface="Arial"/>
              </a:rPr>
              <a:t>RECRUITER  </a:t>
            </a:r>
            <a:r>
              <a:rPr lang="en-US" sz="2600" b="1" i="1" dirty="0">
                <a:solidFill>
                  <a:schemeClr val="tx2"/>
                </a:solidFill>
                <a:latin typeface="Arial"/>
                <a:cs typeface="Arial"/>
              </a:rPr>
              <a:t>                                                                                                                                                               	</a:t>
            </a:r>
            <a:r>
              <a:rPr lang="en-US" sz="2600" b="1" dirty="0">
                <a:solidFill>
                  <a:schemeClr val="tx2"/>
                </a:solidFill>
                <a:latin typeface="Arial"/>
                <a:cs typeface="Arial"/>
              </a:rPr>
              <a:t>5% Override </a:t>
            </a:r>
            <a:r>
              <a:rPr lang="en-US" sz="2600" dirty="0">
                <a:solidFill>
                  <a:schemeClr val="tx2"/>
                </a:solidFill>
                <a:latin typeface="Arial"/>
                <a:cs typeface="Arial"/>
              </a:rPr>
              <a:t>on all sales made by </a:t>
            </a:r>
            <a:r>
              <a:rPr lang="en-US" sz="2600" dirty="0" smtClean="0">
                <a:solidFill>
                  <a:schemeClr val="tx2"/>
                </a:solidFill>
                <a:latin typeface="Arial"/>
                <a:cs typeface="Arial"/>
              </a:rPr>
              <a:t>Advertising Reps</a:t>
            </a:r>
          </a:p>
          <a:p>
            <a:pPr marL="0" indent="0">
              <a:buNone/>
            </a:pPr>
            <a:r>
              <a:rPr lang="en-US" sz="2600" dirty="0">
                <a:solidFill>
                  <a:schemeClr val="tx2"/>
                </a:solidFill>
                <a:latin typeface="Arial"/>
                <a:cs typeface="Arial"/>
              </a:rPr>
              <a:t> </a:t>
            </a:r>
            <a:r>
              <a:rPr lang="en-US" sz="2600" dirty="0" smtClean="0">
                <a:solidFill>
                  <a:schemeClr val="tx2"/>
                </a:solidFill>
                <a:latin typeface="Arial"/>
                <a:cs typeface="Arial"/>
              </a:rPr>
              <a:t>     </a:t>
            </a:r>
            <a:r>
              <a:rPr lang="en-US" sz="2600" dirty="0">
                <a:solidFill>
                  <a:schemeClr val="tx2"/>
                </a:solidFill>
                <a:latin typeface="Arial"/>
                <a:cs typeface="Arial"/>
              </a:rPr>
              <a:t>personally </a:t>
            </a:r>
            <a:r>
              <a:rPr lang="en-US" sz="2600" dirty="0" smtClean="0">
                <a:solidFill>
                  <a:schemeClr val="tx2"/>
                </a:solidFill>
                <a:latin typeface="Arial"/>
                <a:cs typeface="Arial"/>
              </a:rPr>
              <a:t>recruited </a:t>
            </a:r>
            <a:r>
              <a:rPr lang="en-US" sz="2600" dirty="0">
                <a:solidFill>
                  <a:schemeClr val="tx2"/>
                </a:solidFill>
                <a:latin typeface="Arial"/>
                <a:cs typeface="Arial"/>
              </a:rPr>
              <a:t>in </a:t>
            </a:r>
            <a:r>
              <a:rPr lang="en-US" sz="2600" dirty="0" smtClean="0">
                <a:solidFill>
                  <a:schemeClr val="tx2"/>
                </a:solidFill>
                <a:latin typeface="Arial"/>
                <a:cs typeface="Arial"/>
              </a:rPr>
              <a:t>any market</a:t>
            </a:r>
            <a:endParaRPr lang="en-US" sz="2600" b="1" i="1" dirty="0">
              <a:solidFill>
                <a:schemeClr val="accent1"/>
              </a:solidFill>
              <a:latin typeface="Arial"/>
              <a:cs typeface="Arial"/>
            </a:endParaRPr>
          </a:p>
          <a:p>
            <a:pPr marL="0" indent="0">
              <a:buNone/>
            </a:pPr>
            <a:endParaRPr lang="en-US" sz="2600" b="1" i="1" dirty="0" smtClean="0">
              <a:solidFill>
                <a:schemeClr val="accent1"/>
              </a:solidFill>
              <a:latin typeface="Arial"/>
              <a:cs typeface="Arial"/>
            </a:endParaRPr>
          </a:p>
          <a:p>
            <a:pPr marL="0" indent="0">
              <a:buNone/>
            </a:pPr>
            <a:r>
              <a:rPr lang="en-US" sz="2600" b="1" i="1" dirty="0" smtClean="0">
                <a:solidFill>
                  <a:schemeClr val="accent1"/>
                </a:solidFill>
                <a:latin typeface="Arial"/>
                <a:cs typeface="Arial"/>
              </a:rPr>
              <a:t>MARKET </a:t>
            </a:r>
            <a:r>
              <a:rPr lang="en-US" sz="2600" b="1" i="1" dirty="0">
                <a:solidFill>
                  <a:schemeClr val="accent1"/>
                </a:solidFill>
                <a:latin typeface="Arial"/>
                <a:cs typeface="Arial"/>
              </a:rPr>
              <a:t>MANAGER </a:t>
            </a:r>
            <a:r>
              <a:rPr lang="en-US" sz="2600" b="1" i="1" dirty="0" smtClean="0">
                <a:solidFill>
                  <a:schemeClr val="accent1"/>
                </a:solidFill>
                <a:latin typeface="Arial"/>
                <a:cs typeface="Arial"/>
              </a:rPr>
              <a:t>                                                                                                                                          </a:t>
            </a:r>
            <a:r>
              <a:rPr lang="en-US" sz="2600" b="1" i="1" dirty="0">
                <a:solidFill>
                  <a:schemeClr val="tx2"/>
                </a:solidFill>
                <a:latin typeface="Arial"/>
                <a:cs typeface="Arial"/>
              </a:rPr>
              <a:t>	</a:t>
            </a:r>
            <a:r>
              <a:rPr lang="en-US" sz="2600" b="1" dirty="0">
                <a:solidFill>
                  <a:schemeClr val="tx2"/>
                </a:solidFill>
                <a:latin typeface="Arial"/>
                <a:cs typeface="Arial"/>
              </a:rPr>
              <a:t>12.5% Override </a:t>
            </a:r>
            <a:r>
              <a:rPr lang="en-US" sz="2600" dirty="0">
                <a:solidFill>
                  <a:schemeClr val="tx2"/>
                </a:solidFill>
                <a:latin typeface="Arial"/>
                <a:cs typeface="Arial"/>
              </a:rPr>
              <a:t>on </a:t>
            </a:r>
            <a:r>
              <a:rPr lang="en-US" sz="2600" dirty="0" smtClean="0">
                <a:solidFill>
                  <a:schemeClr val="tx2"/>
                </a:solidFill>
                <a:latin typeface="Arial"/>
                <a:cs typeface="Arial"/>
              </a:rPr>
              <a:t>all Ad Rep </a:t>
            </a:r>
            <a:r>
              <a:rPr lang="en-US" sz="2600" dirty="0">
                <a:solidFill>
                  <a:schemeClr val="tx2"/>
                </a:solidFill>
                <a:latin typeface="Arial"/>
                <a:cs typeface="Arial"/>
              </a:rPr>
              <a:t>Coupon Posting sales </a:t>
            </a:r>
            <a:endParaRPr lang="en-US" sz="2600" dirty="0" smtClean="0">
              <a:solidFill>
                <a:schemeClr val="tx2"/>
              </a:solidFill>
              <a:latin typeface="Arial"/>
              <a:cs typeface="Arial"/>
            </a:endParaRPr>
          </a:p>
          <a:p>
            <a:pPr marL="0" indent="0">
              <a:buNone/>
            </a:pPr>
            <a:r>
              <a:rPr lang="en-US" sz="2600" dirty="0">
                <a:solidFill>
                  <a:schemeClr val="tx2"/>
                </a:solidFill>
                <a:latin typeface="Arial"/>
                <a:cs typeface="Arial"/>
              </a:rPr>
              <a:t> </a:t>
            </a:r>
            <a:r>
              <a:rPr lang="en-US" sz="2600" dirty="0" smtClean="0">
                <a:solidFill>
                  <a:schemeClr val="tx2"/>
                </a:solidFill>
                <a:latin typeface="Arial"/>
                <a:cs typeface="Arial"/>
              </a:rPr>
              <a:t>     made in </a:t>
            </a:r>
            <a:r>
              <a:rPr lang="en-US" sz="2600" dirty="0">
                <a:solidFill>
                  <a:schemeClr val="tx2"/>
                </a:solidFill>
                <a:latin typeface="Arial"/>
                <a:cs typeface="Arial"/>
              </a:rPr>
              <a:t>Market </a:t>
            </a:r>
            <a:r>
              <a:rPr lang="en-US" sz="2600" dirty="0" smtClean="0">
                <a:solidFill>
                  <a:schemeClr val="tx2"/>
                </a:solidFill>
                <a:latin typeface="Arial"/>
                <a:cs typeface="Arial"/>
              </a:rPr>
              <a:t>Manager’s area</a:t>
            </a:r>
            <a:endParaRPr lang="en-US" sz="2600" b="1" dirty="0" smtClean="0">
              <a:solidFill>
                <a:schemeClr val="tx2"/>
              </a:solidFill>
              <a:latin typeface="Arial"/>
              <a:cs typeface="Arial"/>
            </a:endParaRPr>
          </a:p>
          <a:p>
            <a:pPr marL="0" indent="0">
              <a:buNone/>
            </a:pPr>
            <a:endParaRPr lang="en-US" sz="1900" b="1" i="1" dirty="0" smtClean="0">
              <a:solidFill>
                <a:schemeClr val="tx2"/>
              </a:solidFill>
              <a:latin typeface="Trebuchet MS"/>
              <a:cs typeface="Trebuchet MS"/>
            </a:endParaRPr>
          </a:p>
          <a:p>
            <a:pPr marL="0" indent="0">
              <a:buNone/>
            </a:pPr>
            <a:endParaRPr lang="en-US" sz="2400" b="1" i="1" dirty="0" smtClean="0">
              <a:solidFill>
                <a:schemeClr val="tx2"/>
              </a:solidFill>
              <a:latin typeface="Trebuchet MS"/>
              <a:cs typeface="Trebuchet MS"/>
            </a:endParaRP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15128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24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3" name="Content Placeholder 2"/>
          <p:cNvSpPr>
            <a:spLocks noGrp="1"/>
          </p:cNvSpPr>
          <p:nvPr>
            <p:ph idx="1"/>
          </p:nvPr>
        </p:nvSpPr>
        <p:spPr/>
        <p:txBody>
          <a:bodyPr>
            <a:normAutofit/>
          </a:bodyPr>
          <a:lstStyle/>
          <a:p>
            <a:pPr marL="0" indent="0" algn="ctr">
              <a:buNone/>
            </a:pPr>
            <a:r>
              <a:rPr lang="en-US" sz="3600" b="1" i="1" dirty="0" smtClean="0">
                <a:ln w="1905"/>
                <a:solidFill>
                  <a:schemeClr val="tx2"/>
                </a:solidFill>
                <a:effectLst>
                  <a:innerShdw blurRad="69850" dist="43180" dir="5400000">
                    <a:srgbClr val="000000">
                      <a:alpha val="65000"/>
                    </a:srgbClr>
                  </a:innerShdw>
                </a:effectLst>
                <a:latin typeface="Arial"/>
                <a:cs typeface="Arial"/>
              </a:rPr>
              <a:t>Two Additional Income Streams</a:t>
            </a:r>
          </a:p>
          <a:p>
            <a:endParaRPr lang="en-US" sz="3600" b="1" i="1" dirty="0">
              <a:ln w="1905"/>
              <a:solidFill>
                <a:schemeClr val="tx2"/>
              </a:solidFill>
              <a:effectLst>
                <a:innerShdw blurRad="69850" dist="43180" dir="5400000">
                  <a:srgbClr val="000000">
                    <a:alpha val="65000"/>
                  </a:srgbClr>
                </a:innerShdw>
              </a:effectLst>
              <a:latin typeface="Arial"/>
              <a:cs typeface="Arial"/>
            </a:endParaRPr>
          </a:p>
          <a:p>
            <a:pPr marL="0" indent="0">
              <a:buNone/>
            </a:pPr>
            <a:r>
              <a:rPr lang="en-US" sz="2400" b="1" i="1" dirty="0">
                <a:ln w="1905"/>
                <a:solidFill>
                  <a:schemeClr val="tx2"/>
                </a:solidFill>
                <a:effectLst>
                  <a:innerShdw blurRad="69850" dist="43180" dir="5400000">
                    <a:srgbClr val="000000">
                      <a:alpha val="65000"/>
                    </a:srgbClr>
                  </a:innerShdw>
                </a:effectLst>
                <a:latin typeface="Arial"/>
                <a:cs typeface="Arial"/>
              </a:rPr>
              <a:t>	</a:t>
            </a:r>
            <a:r>
              <a:rPr lang="en-US" sz="2400" b="1" i="1" dirty="0" smtClean="0">
                <a:ln w="1905"/>
                <a:solidFill>
                  <a:schemeClr val="tx2"/>
                </a:solidFill>
                <a:effectLst>
                  <a:innerShdw blurRad="69850" dist="43180" dir="5400000">
                    <a:srgbClr val="000000">
                      <a:alpha val="65000"/>
                    </a:srgbClr>
                  </a:innerShdw>
                </a:effectLst>
                <a:latin typeface="Arial"/>
                <a:cs typeface="Arial"/>
              </a:rPr>
              <a:t>		Future Upsells by Company</a:t>
            </a:r>
          </a:p>
          <a:p>
            <a:pPr marL="0" indent="0">
              <a:buNone/>
            </a:pPr>
            <a:endParaRPr lang="en-US" sz="2400" b="1" i="1" dirty="0">
              <a:ln w="1905"/>
              <a:solidFill>
                <a:schemeClr val="tx2"/>
              </a:solidFill>
              <a:effectLst>
                <a:innerShdw blurRad="69850" dist="43180" dir="5400000">
                  <a:srgbClr val="000000">
                    <a:alpha val="65000"/>
                  </a:srgbClr>
                </a:innerShdw>
              </a:effectLst>
              <a:latin typeface="Arial"/>
              <a:cs typeface="Arial"/>
            </a:endParaRPr>
          </a:p>
          <a:p>
            <a:pPr marL="0" indent="0">
              <a:buNone/>
            </a:pPr>
            <a:r>
              <a:rPr lang="en-US" sz="2400" b="1" i="1" dirty="0" smtClean="0">
                <a:ln w="1905"/>
                <a:solidFill>
                  <a:schemeClr val="tx2"/>
                </a:solidFill>
                <a:effectLst>
                  <a:innerShdw blurRad="69850" dist="43180" dir="5400000">
                    <a:srgbClr val="000000">
                      <a:alpha val="65000"/>
                    </a:srgbClr>
                  </a:innerShdw>
                </a:effectLst>
                <a:latin typeface="Arial"/>
                <a:cs typeface="Arial"/>
              </a:rPr>
              <a:t>			Consumer Referral Bonus Pool</a:t>
            </a:r>
          </a:p>
          <a:p>
            <a:pPr marL="0" indent="0">
              <a:buNone/>
            </a:pPr>
            <a:endParaRPr lang="en-US" sz="2400" b="1" i="1" dirty="0" smtClean="0">
              <a:solidFill>
                <a:schemeClr val="tx2"/>
              </a:solidFill>
              <a:latin typeface="Trebuchet MS"/>
              <a:cs typeface="Trebuchet MS"/>
            </a:endParaRP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9591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1286"/>
          </a:xfrm>
        </p:spPr>
        <p:txBody>
          <a:bodyPr>
            <a:normAutofit/>
          </a:bodyPr>
          <a:lstStyle/>
          <a:p>
            <a: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sz="2800" b="1" i="1" dirty="0">
                <a:ln w="1905"/>
                <a:solidFill>
                  <a:schemeClr val="tx2"/>
                </a:solidFill>
                <a:effectLst>
                  <a:innerShdw blurRad="69850" dist="43180" dir="5400000">
                    <a:srgbClr val="000000">
                      <a:alpha val="65000"/>
                    </a:srgbClr>
                  </a:innerShdw>
                </a:effectLst>
                <a:latin typeface="Arial"/>
                <a:cs typeface="Arial"/>
              </a:rPr>
              <a:t>C</a:t>
            </a:r>
            <a:r>
              <a:rPr lang="en-US" sz="2800" b="1" i="1" dirty="0" smtClean="0">
                <a:ln w="1905"/>
                <a:solidFill>
                  <a:schemeClr val="tx2"/>
                </a:solidFill>
                <a:effectLst>
                  <a:innerShdw blurRad="69850" dist="43180" dir="5400000">
                    <a:srgbClr val="000000">
                      <a:alpha val="65000"/>
                    </a:srgbClr>
                  </a:innerShdw>
                </a:effectLst>
                <a:latin typeface="Arial"/>
                <a:cs typeface="Arial"/>
              </a:rPr>
              <a:t>ommissions and Overrides </a:t>
            </a:r>
            <a:br>
              <a:rPr lang="en-US" sz="2800" b="1" i="1" dirty="0" smtClean="0">
                <a:ln w="1905"/>
                <a:solidFill>
                  <a:schemeClr val="tx2"/>
                </a:solidFill>
                <a:effectLst>
                  <a:innerShdw blurRad="69850" dist="43180" dir="5400000">
                    <a:srgbClr val="000000">
                      <a:alpha val="65000"/>
                    </a:srgbClr>
                  </a:innerShdw>
                </a:effectLst>
                <a:latin typeface="Arial"/>
                <a:cs typeface="Arial"/>
              </a:rPr>
            </a:br>
            <a:r>
              <a:rPr lang="en-US" sz="2800" b="1" i="1" dirty="0" smtClean="0">
                <a:ln w="1905"/>
                <a:solidFill>
                  <a:schemeClr val="tx2"/>
                </a:solidFill>
                <a:effectLst>
                  <a:innerShdw blurRad="69850" dist="43180" dir="5400000">
                    <a:srgbClr val="000000">
                      <a:alpha val="65000"/>
                    </a:srgbClr>
                  </a:innerShdw>
                </a:effectLst>
                <a:latin typeface="Arial"/>
                <a:cs typeface="Arial"/>
              </a:rPr>
              <a:t>on future Upsells by Company</a:t>
            </a:r>
            <a:endParaRPr lang="en-US" sz="2800"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endParaRPr lang="en-US" sz="2600" b="1" dirty="0" smtClean="0">
              <a:solidFill>
                <a:schemeClr val="tx2"/>
              </a:solidFill>
              <a:latin typeface="Arial"/>
              <a:cs typeface="Arial"/>
            </a:endParaRPr>
          </a:p>
          <a:p>
            <a:pPr marL="400050" lvl="1" indent="0">
              <a:buNone/>
            </a:pPr>
            <a:r>
              <a:rPr lang="en-US" b="1" dirty="0" smtClean="0">
                <a:solidFill>
                  <a:schemeClr val="tx2"/>
                </a:solidFill>
                <a:latin typeface="Arial"/>
                <a:cs typeface="Arial"/>
              </a:rPr>
              <a:t>				</a:t>
            </a:r>
          </a:p>
          <a:p>
            <a:pPr marL="400050" lvl="1" indent="0">
              <a:buNone/>
            </a:pPr>
            <a:r>
              <a:rPr lang="en-US" b="1" dirty="0">
                <a:solidFill>
                  <a:schemeClr val="tx2"/>
                </a:solidFill>
                <a:latin typeface="Arial"/>
                <a:cs typeface="Arial"/>
              </a:rPr>
              <a:t> </a:t>
            </a:r>
            <a:r>
              <a:rPr lang="en-US" b="1" dirty="0" smtClean="0">
                <a:solidFill>
                  <a:schemeClr val="tx2"/>
                </a:solidFill>
                <a:latin typeface="Arial"/>
                <a:cs typeface="Arial"/>
              </a:rPr>
              <a:t>             10</a:t>
            </a:r>
            <a:r>
              <a:rPr lang="en-US" b="1" dirty="0">
                <a:solidFill>
                  <a:schemeClr val="tx2"/>
                </a:solidFill>
                <a:latin typeface="Arial"/>
                <a:cs typeface="Arial"/>
              </a:rPr>
              <a:t>% to </a:t>
            </a:r>
            <a:r>
              <a:rPr lang="en-US" b="1" dirty="0" smtClean="0">
                <a:solidFill>
                  <a:schemeClr val="tx2"/>
                </a:solidFill>
                <a:latin typeface="Arial"/>
                <a:cs typeface="Arial"/>
              </a:rPr>
              <a:t>Selling Ad Rep</a:t>
            </a:r>
          </a:p>
          <a:p>
            <a:pPr marL="400050" lvl="1" indent="0">
              <a:buNone/>
            </a:pPr>
            <a:r>
              <a:rPr lang="en-US" b="1" dirty="0" smtClean="0">
                <a:solidFill>
                  <a:schemeClr val="tx2"/>
                </a:solidFill>
                <a:latin typeface="Arial"/>
                <a:cs typeface="Arial"/>
              </a:rPr>
              <a:t>				  5% to Recruiter</a:t>
            </a:r>
          </a:p>
          <a:p>
            <a:pPr marL="400050" lvl="1" indent="0">
              <a:buNone/>
            </a:pPr>
            <a:r>
              <a:rPr lang="en-US" b="1" dirty="0" smtClean="0">
                <a:solidFill>
                  <a:schemeClr val="tx2"/>
                </a:solidFill>
                <a:latin typeface="Arial"/>
                <a:cs typeface="Arial"/>
              </a:rPr>
              <a:t>				  5% to Market Manager</a:t>
            </a:r>
          </a:p>
          <a:p>
            <a:pPr marL="400050" lvl="1" indent="0">
              <a:buNone/>
            </a:pPr>
            <a:r>
              <a:rPr lang="en-US" b="1" dirty="0" smtClean="0">
                <a:solidFill>
                  <a:schemeClr val="tx2"/>
                </a:solidFill>
                <a:latin typeface="Arial"/>
                <a:cs typeface="Arial"/>
              </a:rPr>
              <a:t>				10% to Consumer Bonus Pool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18623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1286"/>
          </a:xfrm>
        </p:spPr>
        <p:txBody>
          <a:bodyPr>
            <a:normAutofit/>
          </a:bodyPr>
          <a:lstStyle/>
          <a:p>
            <a: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sz="2800" b="1" i="1" dirty="0" smtClean="0">
                <a:ln w="1905"/>
                <a:solidFill>
                  <a:schemeClr val="tx2"/>
                </a:solidFill>
                <a:effectLst>
                  <a:innerShdw blurRad="69850" dist="43180" dir="5400000">
                    <a:srgbClr val="000000">
                      <a:alpha val="65000"/>
                    </a:srgbClr>
                  </a:innerShdw>
                </a:effectLst>
                <a:latin typeface="Arial"/>
                <a:cs typeface="Arial"/>
              </a:rPr>
              <a:t>CONSUMER </a:t>
            </a:r>
            <a:r>
              <a:rPr lang="en-US" sz="2800" b="1" i="1" dirty="0">
                <a:ln w="1905"/>
                <a:solidFill>
                  <a:schemeClr val="tx2"/>
                </a:solidFill>
                <a:effectLst>
                  <a:innerShdw blurRad="69850" dist="43180" dir="5400000">
                    <a:srgbClr val="000000">
                      <a:alpha val="65000"/>
                    </a:srgbClr>
                  </a:innerShdw>
                </a:effectLst>
                <a:latin typeface="Arial"/>
                <a:cs typeface="Arial"/>
              </a:rPr>
              <a:t>REFERRAL BONUS </a:t>
            </a:r>
            <a:r>
              <a:rPr lang="en-US" sz="2800" b="1" i="1" dirty="0" smtClean="0">
                <a:ln w="1905"/>
                <a:solidFill>
                  <a:schemeClr val="tx2"/>
                </a:solidFill>
                <a:effectLst>
                  <a:innerShdw blurRad="69850" dist="43180" dir="5400000">
                    <a:srgbClr val="000000">
                      <a:alpha val="65000"/>
                    </a:srgbClr>
                  </a:innerShdw>
                </a:effectLst>
                <a:latin typeface="Arial"/>
                <a:cs typeface="Arial"/>
              </a:rPr>
              <a:t>POOL</a:t>
            </a:r>
            <a:endParaRPr lang="en-US" sz="2800"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endParaRPr lang="en-US" sz="2600" b="1" dirty="0" smtClean="0">
              <a:solidFill>
                <a:schemeClr val="tx2"/>
              </a:solidFill>
              <a:latin typeface="Arial"/>
              <a:cs typeface="Arial"/>
            </a:endParaRPr>
          </a:p>
          <a:p>
            <a:pPr marL="0" indent="0" algn="ctr">
              <a:buNone/>
            </a:pPr>
            <a:endParaRPr lang="en-US" sz="2600" b="1" dirty="0" smtClean="0">
              <a:solidFill>
                <a:schemeClr val="tx2"/>
              </a:solidFill>
              <a:latin typeface="Arial"/>
              <a:cs typeface="Arial"/>
            </a:endParaRPr>
          </a:p>
          <a:p>
            <a:pPr marL="0" indent="0" algn="ctr">
              <a:buNone/>
            </a:pPr>
            <a:r>
              <a:rPr lang="en-US" sz="2600" b="1" dirty="0" smtClean="0">
                <a:solidFill>
                  <a:schemeClr val="tx2"/>
                </a:solidFill>
                <a:latin typeface="Arial"/>
                <a:cs typeface="Arial"/>
              </a:rPr>
              <a:t>10</a:t>
            </a:r>
            <a:r>
              <a:rPr lang="en-US" sz="2600" b="1" dirty="0">
                <a:solidFill>
                  <a:schemeClr val="tx2"/>
                </a:solidFill>
                <a:latin typeface="Arial"/>
                <a:cs typeface="Arial"/>
              </a:rPr>
              <a:t>% of </a:t>
            </a:r>
            <a:r>
              <a:rPr lang="en-US" sz="2600" b="1" dirty="0" smtClean="0">
                <a:solidFill>
                  <a:schemeClr val="tx2"/>
                </a:solidFill>
                <a:latin typeface="Arial"/>
                <a:cs typeface="Arial"/>
              </a:rPr>
              <a:t>each sale </a:t>
            </a:r>
            <a:r>
              <a:rPr lang="en-US" sz="2600" b="1" dirty="0">
                <a:solidFill>
                  <a:schemeClr val="tx2"/>
                </a:solidFill>
                <a:latin typeface="Arial"/>
                <a:cs typeface="Arial"/>
              </a:rPr>
              <a:t>made by </a:t>
            </a:r>
            <a:r>
              <a:rPr lang="en-US" sz="2600" b="1" dirty="0" smtClean="0">
                <a:solidFill>
                  <a:schemeClr val="tx2"/>
                </a:solidFill>
                <a:latin typeface="Arial"/>
                <a:cs typeface="Arial"/>
              </a:rPr>
              <a:t>Ad Reps </a:t>
            </a:r>
          </a:p>
          <a:p>
            <a:pPr marL="0" indent="0" algn="ctr">
              <a:buNone/>
            </a:pPr>
            <a:r>
              <a:rPr lang="en-US" sz="2600" b="1" dirty="0" smtClean="0">
                <a:solidFill>
                  <a:schemeClr val="tx2"/>
                </a:solidFill>
                <a:latin typeface="Arial"/>
                <a:cs typeface="Arial"/>
              </a:rPr>
              <a:t>Is divided between </a:t>
            </a:r>
          </a:p>
          <a:p>
            <a:pPr marL="0" indent="0" algn="ctr">
              <a:buNone/>
            </a:pPr>
            <a:r>
              <a:rPr lang="en-US" sz="2600" b="1" dirty="0">
                <a:solidFill>
                  <a:schemeClr val="tx2"/>
                </a:solidFill>
                <a:latin typeface="Arial"/>
                <a:cs typeface="Arial"/>
              </a:rPr>
              <a:t>a</a:t>
            </a:r>
            <a:r>
              <a:rPr lang="en-US" sz="2600" b="1" dirty="0" smtClean="0">
                <a:solidFill>
                  <a:schemeClr val="tx2"/>
                </a:solidFill>
                <a:latin typeface="Arial"/>
                <a:cs typeface="Arial"/>
              </a:rPr>
              <a:t>ll Ad Reps in the market with 10+ consumers</a:t>
            </a:r>
          </a:p>
          <a:p>
            <a:pPr marL="0" indent="0" algn="ctr">
              <a:buNone/>
            </a:pPr>
            <a:endParaRPr lang="en-US" sz="2400" b="1" dirty="0" smtClean="0">
              <a:solidFill>
                <a:schemeClr val="tx2"/>
              </a:solidFill>
              <a:latin typeface="Arial"/>
              <a:cs typeface="Arial"/>
            </a:endParaRPr>
          </a:p>
          <a:p>
            <a:pPr marL="0" indent="0" algn="ctr">
              <a:buNone/>
            </a:pPr>
            <a:endParaRPr lang="en-US" b="1" dirty="0">
              <a:solidFill>
                <a:schemeClr val="tx2"/>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55040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1286"/>
          </a:xfrm>
        </p:spPr>
        <p:txBody>
          <a:bodyPr>
            <a:normAutofit/>
          </a:bodyPr>
          <a:lstStyle/>
          <a:p>
            <a: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sz="2800" b="1" i="1" dirty="0" smtClean="0">
                <a:ln w="1905"/>
                <a:solidFill>
                  <a:schemeClr val="tx2"/>
                </a:solidFill>
                <a:effectLst>
                  <a:innerShdw blurRad="69850" dist="43180" dir="5400000">
                    <a:srgbClr val="000000">
                      <a:alpha val="65000"/>
                    </a:srgbClr>
                  </a:innerShdw>
                </a:effectLst>
                <a:latin typeface="Arial"/>
                <a:cs typeface="Arial"/>
              </a:rPr>
              <a:t>Your Opportunity !</a:t>
            </a:r>
            <a:endParaRPr lang="en-US" sz="2800"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endParaRPr lang="en-US" b="1" dirty="0" smtClean="0">
              <a:solidFill>
                <a:schemeClr val="accent1"/>
              </a:solidFill>
              <a:latin typeface="Trebuchet MS"/>
              <a:cs typeface="Trebuchet MS"/>
            </a:endParaRPr>
          </a:p>
          <a:p>
            <a:pPr>
              <a:buFont typeface="Wingdings" charset="2"/>
              <a:buChar char="ü"/>
            </a:pPr>
            <a:r>
              <a:rPr lang="en-US" sz="2800" b="1" dirty="0" smtClean="0">
                <a:solidFill>
                  <a:schemeClr val="tx2"/>
                </a:solidFill>
                <a:latin typeface="Arial"/>
                <a:cs typeface="Arial"/>
              </a:rPr>
              <a:t>Sell Coupon Postings</a:t>
            </a:r>
          </a:p>
          <a:p>
            <a:pPr>
              <a:buFont typeface="Wingdings" charset="2"/>
              <a:buChar char="ü"/>
            </a:pPr>
            <a:endParaRPr lang="en-US" sz="2800" b="1" dirty="0" smtClean="0">
              <a:solidFill>
                <a:schemeClr val="tx2"/>
              </a:solidFill>
              <a:latin typeface="Arial"/>
              <a:cs typeface="Arial"/>
            </a:endParaRPr>
          </a:p>
          <a:p>
            <a:pPr>
              <a:buFont typeface="Wingdings" charset="2"/>
              <a:buChar char="ü"/>
            </a:pPr>
            <a:r>
              <a:rPr lang="en-US" sz="2800" b="1" dirty="0" smtClean="0">
                <a:solidFill>
                  <a:schemeClr val="tx2"/>
                </a:solidFill>
                <a:latin typeface="Arial"/>
                <a:cs typeface="Arial"/>
              </a:rPr>
              <a:t>Recruit Ad Reps</a:t>
            </a:r>
          </a:p>
          <a:p>
            <a:pPr>
              <a:buFont typeface="Wingdings" charset="2"/>
              <a:buChar char="ü"/>
            </a:pPr>
            <a:endParaRPr lang="en-US" sz="2800" b="1" dirty="0" smtClean="0">
              <a:solidFill>
                <a:schemeClr val="tx2"/>
              </a:solidFill>
              <a:latin typeface="Arial"/>
              <a:cs typeface="Arial"/>
            </a:endParaRPr>
          </a:p>
          <a:p>
            <a:pPr>
              <a:buFont typeface="Wingdings" charset="2"/>
              <a:buChar char="ü"/>
            </a:pPr>
            <a:r>
              <a:rPr lang="en-US" sz="2800" b="1" dirty="0" smtClean="0">
                <a:solidFill>
                  <a:schemeClr val="tx2"/>
                </a:solidFill>
                <a:latin typeface="Arial"/>
                <a:cs typeface="Arial"/>
              </a:rPr>
              <a:t>Build your local consumer database</a:t>
            </a:r>
          </a:p>
          <a:p>
            <a:pPr>
              <a:buFont typeface="Wingdings" charset="2"/>
              <a:buChar char="ü"/>
            </a:pPr>
            <a:endParaRPr lang="en-US" sz="2800" b="1" dirty="0" smtClean="0">
              <a:solidFill>
                <a:schemeClr val="tx2"/>
              </a:solidFill>
              <a:latin typeface="Arial"/>
              <a:cs typeface="Arial"/>
            </a:endParaRPr>
          </a:p>
          <a:p>
            <a:pPr>
              <a:buFont typeface="Wingdings" charset="2"/>
              <a:buChar char="ü"/>
            </a:pPr>
            <a:r>
              <a:rPr lang="en-US" sz="2800" b="1" dirty="0" smtClean="0">
                <a:solidFill>
                  <a:schemeClr val="tx2"/>
                </a:solidFill>
                <a:latin typeface="Arial"/>
                <a:cs typeface="Arial"/>
              </a:rPr>
              <a:t>Apply to become a Market Manager</a:t>
            </a:r>
          </a:p>
          <a:p>
            <a:pPr marL="0" indent="0">
              <a:buNone/>
            </a:pPr>
            <a:endParaRPr lang="en-US" sz="2800" b="1" dirty="0" smtClean="0">
              <a:solidFill>
                <a:schemeClr val="accent1"/>
              </a:solidFill>
              <a:latin typeface="Trebuchet MS"/>
              <a:cs typeface="Trebuchet MS"/>
            </a:endParaRPr>
          </a:p>
          <a:p>
            <a:pPr marL="0" indent="0">
              <a:buNone/>
            </a:pPr>
            <a:endParaRPr lang="en-US" b="1" dirty="0">
              <a:solidFill>
                <a:schemeClr val="tx2"/>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9109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1286"/>
          </a:xfrm>
        </p:spPr>
        <p:txBody>
          <a:bodyPr>
            <a:normAutofit/>
          </a:bodyPr>
          <a:lstStyle/>
          <a:p>
            <a: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sz="28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sz="2800" b="1" i="1" dirty="0">
                <a:ln w="1905"/>
                <a:solidFill>
                  <a:schemeClr val="tx2"/>
                </a:solidFill>
                <a:effectLst>
                  <a:innerShdw blurRad="69850" dist="43180" dir="5400000">
                    <a:srgbClr val="000000">
                      <a:alpha val="65000"/>
                    </a:srgbClr>
                  </a:innerShdw>
                </a:effectLst>
                <a:latin typeface="Arial"/>
                <a:cs typeface="Arial"/>
              </a:rPr>
              <a:t>Your Opportunity !</a:t>
            </a:r>
            <a:endParaRPr lang="en-US" sz="2800" dirty="0"/>
          </a:p>
        </p:txBody>
      </p:sp>
      <p:sp>
        <p:nvSpPr>
          <p:cNvPr id="3" name="Content Placeholder 2"/>
          <p:cNvSpPr>
            <a:spLocks noGrp="1"/>
          </p:cNvSpPr>
          <p:nvPr>
            <p:ph idx="1"/>
          </p:nvPr>
        </p:nvSpPr>
        <p:spPr/>
        <p:txBody>
          <a:bodyPr>
            <a:normAutofit fontScale="70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endParaRPr lang="en-US" sz="2800" b="1" dirty="0">
              <a:solidFill>
                <a:schemeClr val="accent1"/>
              </a:solidFill>
              <a:latin typeface="Arial"/>
              <a:cs typeface="Arial"/>
            </a:endParaRPr>
          </a:p>
          <a:p>
            <a:pPr marL="0" indent="0">
              <a:buNone/>
            </a:pPr>
            <a:r>
              <a:rPr lang="en-US" dirty="0" smtClean="0">
                <a:latin typeface="Arial"/>
                <a:cs typeface="Arial"/>
              </a:rPr>
              <a:t>† See </a:t>
            </a:r>
            <a:r>
              <a:rPr lang="en-US" dirty="0">
                <a:latin typeface="Arial"/>
                <a:cs typeface="Arial"/>
              </a:rPr>
              <a:t>Compensation Plan on </a:t>
            </a:r>
            <a:r>
              <a:rPr lang="en-US" dirty="0" smtClean="0">
                <a:latin typeface="Arial"/>
                <a:cs typeface="Arial"/>
              </a:rPr>
              <a:t>10LocalCoupons.com for </a:t>
            </a:r>
            <a:r>
              <a:rPr lang="en-US" dirty="0">
                <a:latin typeface="Arial"/>
                <a:cs typeface="Arial"/>
              </a:rPr>
              <a:t>complete </a:t>
            </a:r>
            <a:r>
              <a:rPr lang="en-US" dirty="0" smtClean="0">
                <a:latin typeface="Arial"/>
                <a:cs typeface="Arial"/>
              </a:rPr>
              <a:t>details.</a:t>
            </a:r>
          </a:p>
          <a:p>
            <a:pPr marL="0" indent="0">
              <a:buNone/>
            </a:pPr>
            <a:r>
              <a:rPr lang="en-US" dirty="0"/>
              <a:t>Any earnings information, statements regarding income, or testimonials and examples are used solely to explain the Company's compensation plan and are not representations or guarantees of any earnings or income. The Company makes no representations or warranties regarding an Independent Advertising Representative's level of success, if any, including any amount of earnings or recruiting success. Actual income results may vary significantly and are based on many factors, including an Independent Advertising Representative's individual efforts and skills, as well as market conditions. If an applicant is accepted to become an Advertising Representative, there are no purchases or fees required.  There are no bonuses paid for recruiting. All bonuses are paid only when products are </a:t>
            </a:r>
            <a:r>
              <a:rPr lang="en-US" dirty="0" smtClean="0"/>
              <a:t>sold.</a:t>
            </a:r>
            <a:endParaRPr lang="en-US" b="1" dirty="0">
              <a:solidFill>
                <a:schemeClr val="tx2"/>
              </a:solidFill>
              <a:latin typeface="Arial"/>
              <a:cs typeface="Aria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15159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The Solution</a:t>
            </a:r>
            <a:endParaRPr lang="en-US"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a:xfrm>
            <a:off x="457200" y="1821558"/>
            <a:ext cx="8229600" cy="4304605"/>
          </a:xfrm>
        </p:spPr>
        <p:txBody>
          <a:bodyPr>
            <a:normAutofit fontScale="70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endParaRPr lang="en-US" sz="3600" dirty="0" smtClean="0"/>
          </a:p>
          <a:p>
            <a:pPr marL="0" lvl="0" indent="0">
              <a:buNone/>
            </a:pPr>
            <a:endParaRPr lang="en-US" sz="3600" dirty="0" smtClean="0"/>
          </a:p>
          <a:p>
            <a:pPr marL="0" lvl="0" indent="0">
              <a:buNone/>
            </a:pPr>
            <a:endParaRPr lang="en-US" sz="3600" dirty="0"/>
          </a:p>
          <a:p>
            <a:pPr marL="0" lvl="0" indent="0">
              <a:buNone/>
            </a:pPr>
            <a:endParaRPr lang="en-US" sz="3600" dirty="0" smtClean="0"/>
          </a:p>
          <a:p>
            <a:pPr marL="0" lvl="0" indent="0">
              <a:buNone/>
            </a:pPr>
            <a:endParaRPr lang="en-US" sz="2400" b="1" dirty="0" smtClean="0">
              <a:latin typeface="Trebuchet MS"/>
              <a:cs typeface="Trebuchet MS"/>
            </a:endParaRPr>
          </a:p>
          <a:p>
            <a:pPr marL="0" lvl="0" indent="0" algn="ctr">
              <a:buNone/>
            </a:pPr>
            <a:endParaRPr lang="en-US" sz="2400" b="1" dirty="0" smtClean="0">
              <a:latin typeface="Trebuchet MS"/>
              <a:cs typeface="Trebuchet MS"/>
            </a:endParaRPr>
          </a:p>
          <a:p>
            <a:pPr marL="0" lvl="0" indent="0" algn="ctr">
              <a:buNone/>
            </a:pPr>
            <a:r>
              <a:rPr lang="en-US" b="1" i="1" dirty="0" smtClean="0">
                <a:solidFill>
                  <a:schemeClr val="tx2"/>
                </a:solidFill>
                <a:latin typeface="Arial"/>
                <a:cs typeface="Arial"/>
              </a:rPr>
              <a:t>MISSION STATEMENT</a:t>
            </a:r>
          </a:p>
          <a:p>
            <a:pPr marL="0" lvl="0" indent="0" algn="ctr">
              <a:buNone/>
            </a:pPr>
            <a:endParaRPr lang="en-US" sz="2400" b="1" dirty="0">
              <a:solidFill>
                <a:schemeClr val="tx2"/>
              </a:solidFill>
              <a:latin typeface="Arial"/>
              <a:cs typeface="Arial"/>
            </a:endParaRPr>
          </a:p>
          <a:p>
            <a:pPr marL="0" lvl="0" indent="0" algn="ctr">
              <a:buNone/>
            </a:pPr>
            <a:r>
              <a:rPr lang="en-US" sz="2900" b="1" dirty="0" smtClean="0">
                <a:solidFill>
                  <a:schemeClr val="tx2"/>
                </a:solidFill>
                <a:latin typeface="Arial"/>
                <a:cs typeface="Arial"/>
              </a:rPr>
              <a:t>Provides </a:t>
            </a:r>
            <a:r>
              <a:rPr lang="en-US" sz="2900" b="1" dirty="0">
                <a:solidFill>
                  <a:schemeClr val="tx2"/>
                </a:solidFill>
                <a:latin typeface="Arial"/>
                <a:cs typeface="Arial"/>
              </a:rPr>
              <a:t>outstanding benefits to consumers </a:t>
            </a:r>
            <a:endParaRPr lang="en-US" sz="2900" b="1" dirty="0" smtClean="0">
              <a:solidFill>
                <a:schemeClr val="tx2"/>
              </a:solidFill>
              <a:latin typeface="Arial"/>
              <a:cs typeface="Arial"/>
            </a:endParaRPr>
          </a:p>
          <a:p>
            <a:pPr marL="0" lvl="0" indent="0" algn="ctr">
              <a:buNone/>
            </a:pPr>
            <a:r>
              <a:rPr lang="en-US" sz="2900" b="1" dirty="0" smtClean="0">
                <a:solidFill>
                  <a:schemeClr val="tx2"/>
                </a:solidFill>
                <a:latin typeface="Arial"/>
                <a:cs typeface="Arial"/>
              </a:rPr>
              <a:t>by </a:t>
            </a:r>
            <a:r>
              <a:rPr lang="en-US" sz="2900" b="1" dirty="0">
                <a:solidFill>
                  <a:schemeClr val="tx2"/>
                </a:solidFill>
                <a:latin typeface="Arial"/>
                <a:cs typeface="Arial"/>
              </a:rPr>
              <a:t>digitally delivering free valuable coupons, </a:t>
            </a:r>
            <a:endParaRPr lang="en-US" sz="2900" b="1" dirty="0" smtClean="0">
              <a:solidFill>
                <a:schemeClr val="tx2"/>
              </a:solidFill>
              <a:latin typeface="Arial"/>
              <a:cs typeface="Arial"/>
            </a:endParaRPr>
          </a:p>
          <a:p>
            <a:pPr marL="0" lvl="0" indent="0" algn="ctr">
              <a:buNone/>
            </a:pPr>
            <a:r>
              <a:rPr lang="en-US" sz="2900" b="1" dirty="0" smtClean="0">
                <a:solidFill>
                  <a:schemeClr val="tx2"/>
                </a:solidFill>
                <a:latin typeface="Arial"/>
                <a:cs typeface="Arial"/>
              </a:rPr>
              <a:t>creating </a:t>
            </a:r>
            <a:r>
              <a:rPr lang="en-US" sz="2900" b="1" dirty="0">
                <a:solidFill>
                  <a:schemeClr val="tx2"/>
                </a:solidFill>
                <a:latin typeface="Arial"/>
                <a:cs typeface="Arial"/>
              </a:rPr>
              <a:t>a significant return </a:t>
            </a:r>
            <a:r>
              <a:rPr lang="en-US" sz="2900" b="1" dirty="0" smtClean="0">
                <a:solidFill>
                  <a:schemeClr val="tx2"/>
                </a:solidFill>
                <a:latin typeface="Arial"/>
                <a:cs typeface="Arial"/>
              </a:rPr>
              <a:t>for </a:t>
            </a:r>
            <a:r>
              <a:rPr lang="en-US" sz="2900" b="1" dirty="0">
                <a:solidFill>
                  <a:schemeClr val="tx2"/>
                </a:solidFill>
                <a:latin typeface="Arial"/>
                <a:cs typeface="Arial"/>
              </a:rPr>
              <a:t>our local business clients</a:t>
            </a:r>
            <a:r>
              <a:rPr lang="en-US" sz="2900" b="1" dirty="0" smtClean="0">
                <a:solidFill>
                  <a:schemeClr val="tx2"/>
                </a:solidFill>
                <a:latin typeface="Arial"/>
                <a:cs typeface="Arial"/>
              </a:rPr>
              <a:t>, </a:t>
            </a:r>
          </a:p>
          <a:p>
            <a:pPr marL="0" lvl="0" indent="0" algn="ctr">
              <a:buNone/>
            </a:pPr>
            <a:r>
              <a:rPr lang="en-US" sz="2900" b="1" dirty="0" smtClean="0">
                <a:solidFill>
                  <a:schemeClr val="tx2"/>
                </a:solidFill>
                <a:latin typeface="Arial"/>
                <a:cs typeface="Arial"/>
              </a:rPr>
              <a:t>our </a:t>
            </a:r>
            <a:r>
              <a:rPr lang="en-US" sz="2900" b="1" dirty="0">
                <a:solidFill>
                  <a:schemeClr val="tx2"/>
                </a:solidFill>
                <a:latin typeface="Arial"/>
                <a:cs typeface="Arial"/>
              </a:rPr>
              <a:t>advertising representatives</a:t>
            </a:r>
            <a:r>
              <a:rPr lang="en-US" sz="2900" b="1" dirty="0" smtClean="0">
                <a:solidFill>
                  <a:schemeClr val="tx2"/>
                </a:solidFill>
                <a:latin typeface="Arial"/>
                <a:cs typeface="Arial"/>
              </a:rPr>
              <a:t>, </a:t>
            </a:r>
          </a:p>
          <a:p>
            <a:pPr marL="0" lvl="0" indent="0" algn="ctr">
              <a:buNone/>
            </a:pPr>
            <a:r>
              <a:rPr lang="en-US" sz="2900" b="1" dirty="0" smtClean="0">
                <a:solidFill>
                  <a:schemeClr val="tx2"/>
                </a:solidFill>
                <a:latin typeface="Arial"/>
                <a:cs typeface="Arial"/>
              </a:rPr>
              <a:t>our </a:t>
            </a:r>
            <a:r>
              <a:rPr lang="en-US" sz="2900" b="1" dirty="0">
                <a:solidFill>
                  <a:schemeClr val="tx2"/>
                </a:solidFill>
                <a:latin typeface="Arial"/>
                <a:cs typeface="Arial"/>
              </a:rPr>
              <a:t>staff, media partners and investors.</a:t>
            </a:r>
            <a:endParaRPr lang="en-US" sz="2900" b="1" i="1" cap="all" dirty="0">
              <a:ln w="0"/>
              <a:solidFill>
                <a:schemeClr val="tx2"/>
              </a:solidFill>
              <a:effectLst>
                <a:reflection blurRad="12700" stA="50000" endPos="50000" dist="5000" dir="5400000" sy="-100000" rotWithShape="0"/>
              </a:effectLst>
              <a:latin typeface="Arial"/>
              <a:cs typeface="Arial"/>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
        <p:nvSpPr>
          <p:cNvPr id="5" name="TextBox 4"/>
          <p:cNvSpPr txBox="1"/>
          <p:nvPr/>
        </p:nvSpPr>
        <p:spPr>
          <a:xfrm>
            <a:off x="1286593" y="1048306"/>
            <a:ext cx="184666" cy="369332"/>
          </a:xfrm>
          <a:prstGeom prst="rect">
            <a:avLst/>
          </a:prstGeom>
          <a:noFill/>
        </p:spPr>
        <p:txBody>
          <a:bodyPr wrap="none" rtlCol="0">
            <a:spAutoFit/>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endParaRPr lang="en-US" dirty="0"/>
          </a:p>
        </p:txBody>
      </p:sp>
      <p:pic>
        <p:nvPicPr>
          <p:cNvPr id="6" name="Picture 5" descr="10LC_color.jpg"/>
          <p:cNvPicPr>
            <a:picLocks noChangeAspect="1"/>
          </p:cNvPicPr>
          <p:nvPr/>
        </p:nvPicPr>
        <p:blipFill>
          <a:blip r:embed="rId2"/>
          <a:stretch>
            <a:fillRect/>
          </a:stretch>
        </p:blipFill>
        <p:spPr>
          <a:xfrm>
            <a:off x="1760115" y="1821558"/>
            <a:ext cx="5715000" cy="257556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78853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16712"/>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rebuchet MS"/>
              <a:cs typeface="Trebuchet MS"/>
            </a:endParaRPr>
          </a:p>
        </p:txBody>
      </p:sp>
      <p:pic>
        <p:nvPicPr>
          <p:cNvPr id="5" name="Picture 4" descr="10LC_color.jpg"/>
          <p:cNvPicPr>
            <a:picLocks noChangeAspect="1"/>
          </p:cNvPicPr>
          <p:nvPr/>
        </p:nvPicPr>
        <p:blipFill>
          <a:blip r:embed="rId2"/>
          <a:stretch>
            <a:fillRect/>
          </a:stretch>
        </p:blipFill>
        <p:spPr>
          <a:xfrm>
            <a:off x="1760115" y="885713"/>
            <a:ext cx="5715000" cy="2575560"/>
          </a:xfrm>
          <a:prstGeom prst="rect">
            <a:avLst/>
          </a:prstGeom>
        </p:spPr>
      </p:pic>
      <p:sp>
        <p:nvSpPr>
          <p:cNvPr id="6" name="Rectangle 5"/>
          <p:cNvSpPr/>
          <p:nvPr/>
        </p:nvSpPr>
        <p:spPr>
          <a:xfrm>
            <a:off x="0" y="3753366"/>
            <a:ext cx="9144000" cy="3170099"/>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i="1" dirty="0" smtClean="0">
                <a:ln w="1905"/>
                <a:solidFill>
                  <a:schemeClr val="tx2"/>
                </a:solidFill>
                <a:effectLst>
                  <a:innerShdw blurRad="69850" dist="43180" dir="5400000">
                    <a:srgbClr val="000000">
                      <a:alpha val="65000"/>
                    </a:srgbClr>
                  </a:innerShdw>
                </a:effectLst>
                <a:latin typeface="Arial"/>
                <a:cs typeface="Arial"/>
              </a:rPr>
              <a:t>It’s your move !</a:t>
            </a:r>
          </a:p>
          <a:p>
            <a:pPr algn="ctr"/>
            <a:endParaRPr lang="en-US" sz="2000" b="1" i="1" dirty="0">
              <a:ln w="1905"/>
              <a:solidFill>
                <a:schemeClr val="tx2"/>
              </a:solidFill>
              <a:effectLst>
                <a:innerShdw blurRad="69850" dist="43180" dir="5400000">
                  <a:srgbClr val="000000">
                    <a:alpha val="65000"/>
                  </a:srgbClr>
                </a:innerShdw>
              </a:effectLst>
              <a:latin typeface="Arial"/>
              <a:cs typeface="Arial"/>
            </a:endParaRPr>
          </a:p>
          <a:p>
            <a:pPr algn="ctr"/>
            <a:r>
              <a:rPr lang="en-US" sz="2000" b="1" i="1" dirty="0" smtClean="0">
                <a:ln w="1905"/>
                <a:solidFill>
                  <a:schemeClr val="tx2"/>
                </a:solidFill>
                <a:effectLst>
                  <a:innerShdw blurRad="69850" dist="43180" dir="5400000">
                    <a:srgbClr val="000000">
                      <a:alpha val="65000"/>
                    </a:srgbClr>
                  </a:innerShdw>
                </a:effectLst>
                <a:latin typeface="Arial"/>
                <a:cs typeface="Arial"/>
              </a:rPr>
              <a:t>Apply to become an Ad </a:t>
            </a:r>
            <a:r>
              <a:rPr lang="en-US" sz="2000" b="1" i="1" dirty="0">
                <a:ln w="1905"/>
                <a:solidFill>
                  <a:schemeClr val="tx2"/>
                </a:solidFill>
                <a:effectLst>
                  <a:innerShdw blurRad="69850" dist="43180" dir="5400000">
                    <a:srgbClr val="000000">
                      <a:alpha val="65000"/>
                    </a:srgbClr>
                  </a:innerShdw>
                </a:effectLst>
                <a:latin typeface="Arial"/>
                <a:cs typeface="Arial"/>
              </a:rPr>
              <a:t>R</a:t>
            </a:r>
            <a:r>
              <a:rPr lang="en-US" sz="2000" b="1" i="1" dirty="0" smtClean="0">
                <a:ln w="1905"/>
                <a:solidFill>
                  <a:schemeClr val="tx2"/>
                </a:solidFill>
                <a:effectLst>
                  <a:innerShdw blurRad="69850" dist="43180" dir="5400000">
                    <a:srgbClr val="000000">
                      <a:alpha val="65000"/>
                    </a:srgbClr>
                  </a:innerShdw>
                </a:effectLst>
                <a:latin typeface="Arial"/>
                <a:cs typeface="Arial"/>
              </a:rPr>
              <a:t>ep or Market </a:t>
            </a:r>
            <a:r>
              <a:rPr lang="en-US" sz="2000" b="1" i="1" dirty="0">
                <a:ln w="1905"/>
                <a:solidFill>
                  <a:schemeClr val="tx2"/>
                </a:solidFill>
                <a:effectLst>
                  <a:innerShdw blurRad="69850" dist="43180" dir="5400000">
                    <a:srgbClr val="000000">
                      <a:alpha val="65000"/>
                    </a:srgbClr>
                  </a:innerShdw>
                </a:effectLst>
                <a:latin typeface="Arial"/>
                <a:cs typeface="Arial"/>
              </a:rPr>
              <a:t>M</a:t>
            </a:r>
            <a:r>
              <a:rPr lang="en-US" sz="2000" b="1" i="1" dirty="0" smtClean="0">
                <a:ln w="1905"/>
                <a:solidFill>
                  <a:schemeClr val="tx2"/>
                </a:solidFill>
                <a:effectLst>
                  <a:innerShdw blurRad="69850" dist="43180" dir="5400000">
                    <a:srgbClr val="000000">
                      <a:alpha val="65000"/>
                    </a:srgbClr>
                  </a:innerShdw>
                </a:effectLst>
                <a:latin typeface="Arial"/>
                <a:cs typeface="Arial"/>
              </a:rPr>
              <a:t>anager today !</a:t>
            </a:r>
          </a:p>
          <a:p>
            <a:pPr algn="ct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algn="ctr"/>
            <a:endPar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algn="ct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pic>
        <p:nvPicPr>
          <p:cNvPr id="7" name="Picture 6" descr="ttp://thumbs.dreamstime.com/thumblarge_464/1261790649NVb4Pu.jpg"/>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508890" y="5247424"/>
            <a:ext cx="2038498" cy="1336923"/>
          </a:xfrm>
          <a:prstGeom prst="rect">
            <a:avLst/>
          </a:prstGeom>
          <a:noFill/>
          <a:ln>
            <a:no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91566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795"/>
            <a:ext cx="8229600" cy="1143000"/>
          </a:xfrm>
        </p:spPr>
        <p:txBody>
          <a:bodyPr>
            <a:normAutofit fontScale="90000"/>
          </a:bodyPr>
          <a:lstStyle/>
          <a:p>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t>
            </a: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The Founder</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fontScale="925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r>
              <a:rPr lang="en-US" sz="3600" dirty="0" smtClean="0"/>
              <a:t>                                       </a:t>
            </a:r>
          </a:p>
          <a:p>
            <a:pPr marL="0" indent="0">
              <a:buNone/>
            </a:pPr>
            <a:r>
              <a:rPr lang="en-US" sz="3600" dirty="0"/>
              <a:t>	</a:t>
            </a:r>
            <a:r>
              <a:rPr lang="en-US" sz="3600" dirty="0" smtClean="0"/>
              <a:t>							    </a:t>
            </a:r>
          </a:p>
          <a:p>
            <a:pPr marL="0" indent="0" algn="ctr">
              <a:buNone/>
            </a:pPr>
            <a:endParaRPr lang="en-US" sz="2800" dirty="0" smtClean="0">
              <a:latin typeface="Trebuchet MS"/>
              <a:cs typeface="Trebuchet MS"/>
            </a:endParaRPr>
          </a:p>
          <a:p>
            <a:pPr marL="0" indent="0" algn="ctr">
              <a:buNone/>
            </a:pPr>
            <a:endParaRPr lang="en-US" sz="2400" dirty="0" smtClean="0">
              <a:solidFill>
                <a:schemeClr val="tx2"/>
              </a:solidFill>
              <a:latin typeface="Arial"/>
              <a:cs typeface="Arial"/>
            </a:endParaRPr>
          </a:p>
          <a:p>
            <a:pPr marL="0" indent="0" algn="ctr">
              <a:buNone/>
            </a:pPr>
            <a:r>
              <a:rPr lang="en-US" sz="2600" dirty="0" smtClean="0">
                <a:solidFill>
                  <a:schemeClr val="tx2"/>
                </a:solidFill>
                <a:latin typeface="Arial"/>
                <a:cs typeface="Arial"/>
              </a:rPr>
              <a:t>Eric Straus</a:t>
            </a:r>
            <a:endParaRPr lang="en-US" sz="2600" dirty="0">
              <a:solidFill>
                <a:schemeClr val="tx2"/>
              </a:solidFill>
              <a:latin typeface="Arial"/>
              <a:cs typeface="Arial"/>
            </a:endParaRPr>
          </a:p>
          <a:p>
            <a:pPr marL="0" indent="0" algn="ctr">
              <a:buNone/>
            </a:pPr>
            <a:r>
              <a:rPr lang="en-US" sz="2000" dirty="0" smtClean="0">
                <a:solidFill>
                  <a:schemeClr val="tx2"/>
                </a:solidFill>
                <a:latin typeface="Arial"/>
                <a:cs typeface="Arial"/>
              </a:rPr>
              <a:t>Founder of 10LocalCoupons.com</a:t>
            </a:r>
            <a:endParaRPr lang="en-US" sz="2000" dirty="0">
              <a:solidFill>
                <a:schemeClr val="tx2"/>
              </a:solidFill>
              <a:latin typeface="Arial"/>
              <a:cs typeface="Arial"/>
            </a:endParaRPr>
          </a:p>
          <a:p>
            <a:pPr marL="0" lvl="0" indent="0" algn="ctr">
              <a:buNone/>
            </a:pPr>
            <a:endParaRPr lang="en-US" sz="2800" dirty="0">
              <a:solidFill>
                <a:schemeClr val="tx2"/>
              </a:solidFill>
              <a:latin typeface="Arial"/>
              <a:cs typeface="Arial"/>
            </a:endParaRPr>
          </a:p>
          <a:p>
            <a:pPr marL="0" lvl="0" indent="0" algn="ctr">
              <a:buNone/>
            </a:pPr>
            <a:r>
              <a:rPr lang="en-US" sz="2400" dirty="0" smtClean="0">
                <a:solidFill>
                  <a:schemeClr val="tx2"/>
                </a:solidFill>
                <a:latin typeface="Arial"/>
                <a:cs typeface="Arial"/>
              </a:rPr>
              <a:t>A </a:t>
            </a:r>
            <a:r>
              <a:rPr lang="en-US" sz="2400" dirty="0">
                <a:solidFill>
                  <a:schemeClr val="tx2"/>
                </a:solidFill>
                <a:latin typeface="Arial"/>
                <a:cs typeface="Arial"/>
              </a:rPr>
              <a:t>graduate of Yale University, Eric’s family roots include  </a:t>
            </a:r>
            <a:r>
              <a:rPr lang="en-US" sz="2400" dirty="0" smtClean="0">
                <a:solidFill>
                  <a:schemeClr val="tx2"/>
                </a:solidFill>
                <a:latin typeface="Arial"/>
                <a:cs typeface="Arial"/>
              </a:rPr>
              <a:t>         the </a:t>
            </a:r>
            <a:r>
              <a:rPr lang="en-US" sz="2400" dirty="0">
                <a:solidFill>
                  <a:schemeClr val="tx2"/>
                </a:solidFill>
                <a:latin typeface="Arial"/>
                <a:cs typeface="Arial"/>
              </a:rPr>
              <a:t>co-founders of </a:t>
            </a:r>
            <a:r>
              <a:rPr lang="en-US" sz="2400" dirty="0" smtClean="0">
                <a:solidFill>
                  <a:schemeClr val="tx2"/>
                </a:solidFill>
                <a:latin typeface="Arial"/>
                <a:cs typeface="Arial"/>
              </a:rPr>
              <a:t>Macy’s</a:t>
            </a:r>
            <a:r>
              <a:rPr lang="en-US" sz="2400" dirty="0">
                <a:solidFill>
                  <a:schemeClr val="tx2"/>
                </a:solidFill>
                <a:latin typeface="Arial"/>
                <a:cs typeface="Arial"/>
              </a:rPr>
              <a:t> </a:t>
            </a:r>
            <a:r>
              <a:rPr lang="en-US" sz="2400" dirty="0" smtClean="0">
                <a:solidFill>
                  <a:schemeClr val="tx2"/>
                </a:solidFill>
                <a:latin typeface="Arial"/>
                <a:cs typeface="Arial"/>
              </a:rPr>
              <a:t>and </a:t>
            </a:r>
            <a:r>
              <a:rPr lang="en-US" sz="2400" i="1" dirty="0" smtClean="0">
                <a:solidFill>
                  <a:schemeClr val="tx2"/>
                </a:solidFill>
                <a:latin typeface="Arial"/>
                <a:cs typeface="Arial"/>
              </a:rPr>
              <a:t>The </a:t>
            </a:r>
            <a:r>
              <a:rPr lang="en-US" sz="2400" i="1" dirty="0">
                <a:solidFill>
                  <a:schemeClr val="tx2"/>
                </a:solidFill>
                <a:latin typeface="Arial"/>
                <a:cs typeface="Arial"/>
              </a:rPr>
              <a:t>New York </a:t>
            </a:r>
            <a:r>
              <a:rPr lang="en-US" sz="2400" i="1" dirty="0" smtClean="0">
                <a:solidFill>
                  <a:schemeClr val="tx2"/>
                </a:solidFill>
                <a:latin typeface="Arial"/>
                <a:cs typeface="Arial"/>
              </a:rPr>
              <a:t>Times, </a:t>
            </a:r>
            <a:r>
              <a:rPr lang="en-US" sz="2400" dirty="0" smtClean="0">
                <a:solidFill>
                  <a:schemeClr val="tx2"/>
                </a:solidFill>
                <a:latin typeface="Arial"/>
                <a:cs typeface="Arial"/>
              </a:rPr>
              <a:t>as </a:t>
            </a:r>
            <a:r>
              <a:rPr lang="en-US" sz="2400" dirty="0">
                <a:solidFill>
                  <a:schemeClr val="tx2"/>
                </a:solidFill>
                <a:latin typeface="Arial"/>
                <a:cs typeface="Arial"/>
              </a:rPr>
              <a:t>well</a:t>
            </a:r>
            <a:r>
              <a:rPr lang="en-US" sz="2400" i="1" dirty="0">
                <a:solidFill>
                  <a:schemeClr val="tx2"/>
                </a:solidFill>
                <a:latin typeface="Arial"/>
                <a:cs typeface="Arial"/>
              </a:rPr>
              <a:t> as </a:t>
            </a:r>
            <a:r>
              <a:rPr lang="en-US" sz="2400" dirty="0">
                <a:solidFill>
                  <a:schemeClr val="tx2"/>
                </a:solidFill>
                <a:latin typeface="Arial"/>
                <a:cs typeface="Arial"/>
              </a:rPr>
              <a:t>members of the U.S. </a:t>
            </a:r>
            <a:r>
              <a:rPr lang="en-US" sz="2400" dirty="0" smtClean="0">
                <a:solidFill>
                  <a:schemeClr val="tx2"/>
                </a:solidFill>
                <a:latin typeface="Arial"/>
                <a:cs typeface="Arial"/>
              </a:rPr>
              <a:t>Congress and </a:t>
            </a:r>
            <a:r>
              <a:rPr lang="en-US" sz="2400" dirty="0">
                <a:solidFill>
                  <a:schemeClr val="tx2"/>
                </a:solidFill>
                <a:latin typeface="Arial"/>
                <a:cs typeface="Arial"/>
              </a:rPr>
              <a:t>the New York State Senate.</a:t>
            </a: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pic>
        <p:nvPicPr>
          <p:cNvPr id="4" name="Picture 3" descr="ttp://westfaironline.com/wp-content/uploads/2011/04/EricStrausPhoto1-204x300.jpg"/>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926614" y="1600199"/>
            <a:ext cx="1286593" cy="1808956"/>
          </a:xfrm>
          <a:prstGeom prst="rect">
            <a:avLst/>
          </a:prstGeom>
          <a:noFill/>
          <a:ln>
            <a:no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9544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795"/>
            <a:ext cx="8229600" cy="1143000"/>
          </a:xfrm>
        </p:spPr>
        <p:txBody>
          <a:bodyPr>
            <a:normAutofit fontScale="90000"/>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Eric Straus</a:t>
            </a:r>
            <a:endParaRPr lang="en-US"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a:xfrm>
            <a:off x="674417" y="1579380"/>
            <a:ext cx="8229600" cy="4525963"/>
          </a:xfrm>
        </p:spPr>
        <p:txBody>
          <a:bodyPr>
            <a:normAutofit fontScale="925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buNone/>
            </a:pPr>
            <a:endParaRPr lang="en-US" sz="3600" dirty="0" smtClean="0">
              <a:solidFill>
                <a:schemeClr val="tx2"/>
              </a:solidFill>
              <a:latin typeface="Arial"/>
              <a:cs typeface="Arial"/>
            </a:endParaRPr>
          </a:p>
          <a:p>
            <a:pPr lvl="0"/>
            <a:r>
              <a:rPr lang="en-US" sz="2600" dirty="0" smtClean="0">
                <a:solidFill>
                  <a:schemeClr val="tx2"/>
                </a:solidFill>
                <a:latin typeface="Arial"/>
                <a:cs typeface="Arial"/>
              </a:rPr>
              <a:t>Former Board </a:t>
            </a:r>
            <a:r>
              <a:rPr lang="en-US" sz="2600" dirty="0">
                <a:solidFill>
                  <a:schemeClr val="tx2"/>
                </a:solidFill>
                <a:latin typeface="Arial"/>
                <a:cs typeface="Arial"/>
              </a:rPr>
              <a:t>M</a:t>
            </a:r>
            <a:r>
              <a:rPr lang="en-US" sz="2600" dirty="0" smtClean="0">
                <a:solidFill>
                  <a:schemeClr val="tx2"/>
                </a:solidFill>
                <a:latin typeface="Arial"/>
                <a:cs typeface="Arial"/>
              </a:rPr>
              <a:t>ember </a:t>
            </a:r>
            <a:r>
              <a:rPr lang="en-US" sz="2600" dirty="0">
                <a:solidFill>
                  <a:schemeClr val="tx2"/>
                </a:solidFill>
                <a:latin typeface="Arial"/>
                <a:cs typeface="Arial"/>
              </a:rPr>
              <a:t>of the New York State Broadcaster’s </a:t>
            </a:r>
            <a:r>
              <a:rPr lang="en-US" sz="2600" dirty="0" smtClean="0">
                <a:solidFill>
                  <a:schemeClr val="tx2"/>
                </a:solidFill>
                <a:latin typeface="Arial"/>
                <a:cs typeface="Arial"/>
              </a:rPr>
              <a:t>Association.</a:t>
            </a:r>
            <a:endParaRPr lang="en-US" sz="2600" dirty="0">
              <a:solidFill>
                <a:schemeClr val="tx2"/>
              </a:solidFill>
              <a:latin typeface="Arial"/>
              <a:cs typeface="Arial"/>
            </a:endParaRPr>
          </a:p>
          <a:p>
            <a:pPr lvl="0"/>
            <a:r>
              <a:rPr lang="en-US" sz="2600" dirty="0">
                <a:solidFill>
                  <a:schemeClr val="tx2"/>
                </a:solidFill>
                <a:latin typeface="Arial"/>
                <a:cs typeface="Arial"/>
              </a:rPr>
              <a:t>Former investment banking Senior Vice President specializing in media mergers and acquisitions. A</a:t>
            </a:r>
            <a:r>
              <a:rPr lang="en-US" sz="2600" dirty="0" smtClean="0">
                <a:solidFill>
                  <a:schemeClr val="tx2"/>
                </a:solidFill>
                <a:latin typeface="Arial"/>
                <a:cs typeface="Arial"/>
              </a:rPr>
              <a:t>rranged </a:t>
            </a:r>
            <a:r>
              <a:rPr lang="en-US" sz="2600" dirty="0">
                <a:solidFill>
                  <a:schemeClr val="tx2"/>
                </a:solidFill>
                <a:latin typeface="Arial"/>
                <a:cs typeface="Arial"/>
              </a:rPr>
              <a:t>and brokered the sale of 14 media companies. </a:t>
            </a:r>
          </a:p>
          <a:p>
            <a:pPr lvl="0"/>
            <a:r>
              <a:rPr lang="en-US" sz="2600" dirty="0" smtClean="0">
                <a:solidFill>
                  <a:schemeClr val="tx2"/>
                </a:solidFill>
                <a:latin typeface="Arial"/>
                <a:cs typeface="Arial"/>
              </a:rPr>
              <a:t>As President </a:t>
            </a:r>
            <a:r>
              <a:rPr lang="en-US" sz="2600" dirty="0">
                <a:solidFill>
                  <a:schemeClr val="tx2"/>
                </a:solidFill>
                <a:latin typeface="Arial"/>
                <a:cs typeface="Arial"/>
              </a:rPr>
              <a:t>of Straus Media Group</a:t>
            </a:r>
            <a:r>
              <a:rPr lang="en-US" sz="2600" dirty="0" smtClean="0">
                <a:solidFill>
                  <a:schemeClr val="tx2"/>
                </a:solidFill>
                <a:latin typeface="Arial"/>
                <a:cs typeface="Arial"/>
              </a:rPr>
              <a:t>, </a:t>
            </a:r>
            <a:r>
              <a:rPr lang="en-US" sz="2600" dirty="0">
                <a:solidFill>
                  <a:schemeClr val="tx2"/>
                </a:solidFill>
                <a:latin typeface="Arial"/>
                <a:cs typeface="Arial"/>
              </a:rPr>
              <a:t>purchased, combined, grew and managed a group of 10 radio stations, increased their value more than 2,000 percent and eventually sold the company to Clear Channel Radio, the world’s largest radio group.</a:t>
            </a:r>
          </a:p>
          <a:p>
            <a:pPr marL="0" lvl="0" indent="0" algn="ctr">
              <a:buNone/>
            </a:pPr>
            <a:endParaRPr lang="en-US" sz="3000" dirty="0">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835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795"/>
            <a:ext cx="8229600" cy="1143000"/>
          </a:xfrm>
        </p:spPr>
        <p:txBody>
          <a:bodyPr>
            <a:normAutofit fontScale="90000"/>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Eric Straus</a:t>
            </a:r>
            <a:endParaRPr lang="en-US"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endParaRPr lang="en-US" dirty="0" smtClean="0">
              <a:solidFill>
                <a:schemeClr val="tx2"/>
              </a:solidFill>
              <a:latin typeface="Arial"/>
              <a:cs typeface="Arial"/>
            </a:endParaRPr>
          </a:p>
          <a:p>
            <a:pPr marL="0" lvl="0" indent="0" algn="ctr">
              <a:buNone/>
            </a:pPr>
            <a:r>
              <a:rPr lang="en-US" sz="3000" dirty="0" smtClean="0">
                <a:solidFill>
                  <a:schemeClr val="tx2"/>
                </a:solidFill>
                <a:latin typeface="Arial"/>
                <a:cs typeface="Arial"/>
              </a:rPr>
              <a:t>Founder </a:t>
            </a:r>
            <a:r>
              <a:rPr lang="en-US" sz="3000" dirty="0">
                <a:solidFill>
                  <a:schemeClr val="tx2"/>
                </a:solidFill>
                <a:latin typeface="Arial"/>
                <a:cs typeface="Arial"/>
              </a:rPr>
              <a:t>of </a:t>
            </a:r>
            <a:r>
              <a:rPr lang="en-US" sz="3000" dirty="0" err="1" smtClean="0">
                <a:solidFill>
                  <a:schemeClr val="tx2"/>
                </a:solidFill>
                <a:latin typeface="Arial"/>
                <a:cs typeface="Arial"/>
              </a:rPr>
              <a:t>RegionalHelpWanted.com</a:t>
            </a:r>
            <a:endParaRPr lang="en-US" sz="3000" dirty="0" smtClean="0">
              <a:solidFill>
                <a:schemeClr val="tx2"/>
              </a:solidFill>
              <a:latin typeface="Arial"/>
              <a:cs typeface="Arial"/>
            </a:endParaRPr>
          </a:p>
          <a:p>
            <a:pPr marL="0" lvl="0" indent="0" algn="ctr">
              <a:buNone/>
            </a:pPr>
            <a:endParaRPr lang="en-US" sz="3000" dirty="0" smtClean="0">
              <a:solidFill>
                <a:schemeClr val="tx2"/>
              </a:solidFill>
              <a:latin typeface="Arial"/>
              <a:cs typeface="Arial"/>
            </a:endParaRPr>
          </a:p>
          <a:p>
            <a:pPr marL="0" lvl="0" indent="0">
              <a:buNone/>
            </a:pPr>
            <a:r>
              <a:rPr lang="en-US" sz="2400" dirty="0" smtClean="0">
                <a:solidFill>
                  <a:schemeClr val="tx2"/>
                </a:solidFill>
                <a:latin typeface="Arial"/>
                <a:cs typeface="Arial"/>
              </a:rPr>
              <a:t>Built </a:t>
            </a:r>
            <a:r>
              <a:rPr lang="en-US" sz="2400" dirty="0">
                <a:solidFill>
                  <a:schemeClr val="tx2"/>
                </a:solidFill>
                <a:latin typeface="Arial"/>
                <a:cs typeface="Arial"/>
              </a:rPr>
              <a:t>and maintained over 320 local help wanted websites, enlisting the efforts of over 2,000 radio and television partner stations throughout North America. Still on the company Board of Directors today, Eric eventually sold the company to Warburg </a:t>
            </a:r>
            <a:r>
              <a:rPr lang="en-US" sz="2400" dirty="0" err="1">
                <a:solidFill>
                  <a:schemeClr val="tx2"/>
                </a:solidFill>
                <a:latin typeface="Arial"/>
                <a:cs typeface="Arial"/>
              </a:rPr>
              <a:t>Pincus</a:t>
            </a:r>
            <a:r>
              <a:rPr lang="en-US" sz="2400" dirty="0">
                <a:solidFill>
                  <a:schemeClr val="tx2"/>
                </a:solidFill>
                <a:latin typeface="Arial"/>
                <a:cs typeface="Arial"/>
              </a:rPr>
              <a:t>, a $35 billion dollar Private Equity Fund.</a:t>
            </a:r>
          </a:p>
          <a:p>
            <a:pPr marL="0" lvl="0" indent="0" algn="ctr">
              <a:buNone/>
            </a:pPr>
            <a:endParaRPr lang="en-US" sz="3000" dirty="0">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6355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1795"/>
            <a:ext cx="8229600" cy="1143000"/>
          </a:xfrm>
        </p:spPr>
        <p:txBody>
          <a:bodyPr>
            <a:normAutofit fontScale="90000"/>
          </a:bodyPr>
          <a:lstStyle/>
          <a:p>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t/>
            </a:r>
            <a:b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rPr>
            </a:br>
            <a:r>
              <a:rPr lang="en-US" b="1" i="1" dirty="0" smtClean="0">
                <a:ln w="1905"/>
                <a:solidFill>
                  <a:schemeClr val="tx2"/>
                </a:solidFill>
                <a:effectLst>
                  <a:innerShdw blurRad="69850" dist="43180" dir="5400000">
                    <a:srgbClr val="000000">
                      <a:alpha val="65000"/>
                    </a:srgbClr>
                  </a:innerShdw>
                </a:effectLst>
                <a:latin typeface="Arial"/>
                <a:cs typeface="Arial"/>
              </a:rPr>
              <a:t>The Next Success</a:t>
            </a:r>
            <a:endParaRPr lang="en-US" b="1" dirty="0">
              <a:ln w="1905"/>
              <a:solidFill>
                <a:schemeClr val="tx2"/>
              </a:solidFill>
              <a:effectLst>
                <a:innerShdw blurRad="69850" dist="43180" dir="5400000">
                  <a:srgbClr val="000000">
                    <a:alpha val="65000"/>
                  </a:srgbClr>
                </a:innerShdw>
              </a:effectLst>
              <a:latin typeface="Arial"/>
              <a:cs typeface="Arial"/>
            </a:endParaRPr>
          </a:p>
        </p:txBody>
      </p:sp>
      <p:sp>
        <p:nvSpPr>
          <p:cNvPr id="3" name="Content Placeholder 2"/>
          <p:cNvSpPr>
            <a:spLocks noGrp="1"/>
          </p:cNvSpPr>
          <p:nvPr>
            <p:ph idx="1"/>
          </p:nvPr>
        </p:nvSpPr>
        <p:spPr/>
        <p:txBody>
          <a:bodyPr>
            <a:normAutofit fontScale="92500" lnSpcReduction="1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buNone/>
            </a:pPr>
            <a:endParaRPr lang="en-US" dirty="0" smtClean="0"/>
          </a:p>
          <a:p>
            <a:pPr marL="0" lvl="0" indent="0">
              <a:buNone/>
            </a:pPr>
            <a:r>
              <a:rPr lang="en-US" dirty="0" smtClean="0">
                <a:solidFill>
                  <a:schemeClr val="tx2"/>
                </a:solidFill>
                <a:latin typeface="Arial"/>
                <a:cs typeface="Arial"/>
              </a:rPr>
              <a:t>10LocalCoupons.com </a:t>
            </a:r>
            <a:r>
              <a:rPr lang="en-US" dirty="0">
                <a:solidFill>
                  <a:schemeClr val="tx2"/>
                </a:solidFill>
                <a:latin typeface="Arial"/>
                <a:cs typeface="Arial"/>
              </a:rPr>
              <a:t>has assembled seasoned teammates with decades of experience and over a billion dollars in success, all focused on </a:t>
            </a:r>
            <a:endParaRPr lang="en-US" dirty="0" smtClean="0">
              <a:solidFill>
                <a:schemeClr val="tx2"/>
              </a:solidFill>
              <a:latin typeface="Arial"/>
              <a:cs typeface="Arial"/>
            </a:endParaRPr>
          </a:p>
          <a:p>
            <a:pPr marL="0" lvl="0" indent="0">
              <a:buNone/>
            </a:pPr>
            <a:r>
              <a:rPr lang="en-US" dirty="0" smtClean="0">
                <a:solidFill>
                  <a:schemeClr val="tx2"/>
                </a:solidFill>
                <a:latin typeface="Arial"/>
                <a:cs typeface="Arial"/>
              </a:rPr>
              <a:t>helping </a:t>
            </a:r>
            <a:r>
              <a:rPr lang="en-US" dirty="0">
                <a:solidFill>
                  <a:schemeClr val="tx2"/>
                </a:solidFill>
                <a:latin typeface="Arial"/>
                <a:cs typeface="Arial"/>
              </a:rPr>
              <a:t>businesses attract customers, </a:t>
            </a:r>
            <a:endParaRPr lang="en-US" dirty="0" smtClean="0">
              <a:solidFill>
                <a:schemeClr val="tx2"/>
              </a:solidFill>
              <a:latin typeface="Arial"/>
              <a:cs typeface="Arial"/>
            </a:endParaRPr>
          </a:p>
          <a:p>
            <a:pPr marL="0" lvl="0" indent="0">
              <a:buNone/>
            </a:pPr>
            <a:r>
              <a:rPr lang="en-US" dirty="0" smtClean="0">
                <a:solidFill>
                  <a:schemeClr val="tx2"/>
                </a:solidFill>
                <a:latin typeface="Arial"/>
                <a:cs typeface="Arial"/>
              </a:rPr>
              <a:t>helping </a:t>
            </a:r>
            <a:r>
              <a:rPr lang="en-US" dirty="0">
                <a:solidFill>
                  <a:schemeClr val="tx2"/>
                </a:solidFill>
                <a:latin typeface="Arial"/>
                <a:cs typeface="Arial"/>
              </a:rPr>
              <a:t>consumers save money, and </a:t>
            </a:r>
            <a:r>
              <a:rPr lang="en-US" dirty="0" smtClean="0">
                <a:solidFill>
                  <a:schemeClr val="tx2"/>
                </a:solidFill>
                <a:latin typeface="Arial"/>
                <a:cs typeface="Arial"/>
              </a:rPr>
              <a:t>. . . </a:t>
            </a:r>
          </a:p>
          <a:p>
            <a:pPr marL="0" lvl="0" indent="0" algn="ctr">
              <a:buNone/>
            </a:pPr>
            <a:r>
              <a:rPr lang="en-US" b="1" dirty="0" smtClean="0">
                <a:solidFill>
                  <a:schemeClr val="tx2"/>
                </a:solidFill>
                <a:latin typeface="Arial"/>
                <a:cs typeface="Arial"/>
              </a:rPr>
              <a:t>providing </a:t>
            </a:r>
            <a:r>
              <a:rPr lang="en-US" b="1" dirty="0">
                <a:solidFill>
                  <a:schemeClr val="tx2"/>
                </a:solidFill>
                <a:latin typeface="Arial"/>
                <a:cs typeface="Arial"/>
              </a:rPr>
              <a:t>you with </a:t>
            </a:r>
            <a:endParaRPr lang="en-US" b="1" dirty="0" smtClean="0">
              <a:solidFill>
                <a:schemeClr val="tx2"/>
              </a:solidFill>
              <a:latin typeface="Arial"/>
              <a:cs typeface="Arial"/>
            </a:endParaRPr>
          </a:p>
          <a:p>
            <a:pPr marL="0" lvl="0" indent="0" algn="ctr">
              <a:buNone/>
            </a:pPr>
            <a:r>
              <a:rPr lang="en-US" b="1" dirty="0" smtClean="0">
                <a:solidFill>
                  <a:schemeClr val="tx2"/>
                </a:solidFill>
                <a:latin typeface="Arial"/>
                <a:cs typeface="Arial"/>
              </a:rPr>
              <a:t>the </a:t>
            </a:r>
            <a:r>
              <a:rPr lang="en-US" b="1" dirty="0">
                <a:solidFill>
                  <a:schemeClr val="tx2"/>
                </a:solidFill>
                <a:latin typeface="Arial"/>
                <a:cs typeface="Arial"/>
              </a:rPr>
              <a:t>financial opportunity </a:t>
            </a:r>
            <a:r>
              <a:rPr lang="en-US" b="1" dirty="0" smtClean="0">
                <a:solidFill>
                  <a:schemeClr val="tx2"/>
                </a:solidFill>
                <a:latin typeface="Arial"/>
                <a:cs typeface="Arial"/>
              </a:rPr>
              <a:t>of </a:t>
            </a:r>
            <a:r>
              <a:rPr lang="en-US" b="1" dirty="0">
                <a:solidFill>
                  <a:schemeClr val="tx2"/>
                </a:solidFill>
                <a:latin typeface="Arial"/>
                <a:cs typeface="Arial"/>
              </a:rPr>
              <a:t>a lifetime.</a:t>
            </a:r>
          </a:p>
          <a:p>
            <a:pPr marL="0" lvl="0" indent="0" algn="ctr">
              <a:buNone/>
            </a:pPr>
            <a:endParaRPr lang="en-US" sz="3000" dirty="0">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1188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236654"/>
            <a:ext cx="8229600" cy="4889509"/>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US" sz="3600" b="1" i="1" dirty="0" smtClean="0">
                <a:ln w="1905"/>
                <a:solidFill>
                  <a:schemeClr val="tx2"/>
                </a:solidFill>
                <a:effectLst>
                  <a:innerShdw blurRad="69850" dist="43180" dir="5400000">
                    <a:srgbClr val="000000">
                      <a:alpha val="65000"/>
                    </a:srgbClr>
                  </a:innerShdw>
                </a:effectLst>
                <a:latin typeface="Trebuchet MS"/>
                <a:cs typeface="Trebuchet MS"/>
              </a:rPr>
              <a:t>H</a:t>
            </a:r>
            <a:r>
              <a:rPr lang="en-US" sz="3600" b="1" i="1" dirty="0" smtClean="0">
                <a:ln w="1905"/>
                <a:solidFill>
                  <a:schemeClr val="tx2"/>
                </a:solidFill>
                <a:effectLst>
                  <a:innerShdw blurRad="69850" dist="43180" dir="5400000">
                    <a:srgbClr val="000000">
                      <a:alpha val="65000"/>
                    </a:srgbClr>
                  </a:innerShdw>
                </a:effectLst>
                <a:latin typeface="Arial"/>
                <a:cs typeface="Arial"/>
              </a:rPr>
              <a:t>ow do you get started as an </a:t>
            </a:r>
          </a:p>
          <a:p>
            <a:pPr marL="0" indent="0" algn="ctr">
              <a:buNone/>
            </a:pPr>
            <a:r>
              <a:rPr lang="en-US" sz="3600" b="1" i="1" dirty="0" smtClean="0">
                <a:ln w="1905"/>
                <a:solidFill>
                  <a:schemeClr val="tx2"/>
                </a:solidFill>
                <a:effectLst>
                  <a:innerShdw blurRad="69850" dist="43180" dir="5400000">
                    <a:srgbClr val="000000">
                      <a:alpha val="65000"/>
                    </a:srgbClr>
                  </a:innerShdw>
                </a:effectLst>
                <a:latin typeface="Arial"/>
                <a:cs typeface="Arial"/>
              </a:rPr>
              <a:t>Independent Advertising Representative?</a:t>
            </a: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a:p>
            <a:pPr marL="0" indent="0" algn="ctr">
              <a:buNone/>
            </a:pPr>
            <a:endParaRPr lang="en-US" sz="3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rebuchet MS"/>
              <a:cs typeface="Trebuchet MS"/>
            </a:endParaRPr>
          </a:p>
        </p:txBody>
      </p:sp>
      <p:pic>
        <p:nvPicPr>
          <p:cNvPr id="4" name="Picture 3" descr="ttp://tjtelecom.com/wp-content/uploads/2011/04/businessman.jpg"/>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890657" y="3058212"/>
            <a:ext cx="3241545" cy="3459289"/>
          </a:xfrm>
          <a:prstGeom prst="rect">
            <a:avLst/>
          </a:prstGeom>
          <a:noFill/>
          <a:ln>
            <a:no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7484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n w="1905"/>
                <a:solidFill>
                  <a:schemeClr val="tx2"/>
                </a:solidFill>
                <a:effectLst>
                  <a:innerShdw blurRad="69850" dist="43180" dir="5400000">
                    <a:srgbClr val="000000">
                      <a:alpha val="65000"/>
                    </a:srgbClr>
                  </a:innerShdw>
                </a:effectLst>
                <a:latin typeface="Arial"/>
                <a:cs typeface="Arial"/>
              </a:rPr>
              <a:t/>
            </a:r>
            <a:br>
              <a:rPr lang="en-US" b="1" i="1" dirty="0" smtClean="0">
                <a:ln w="1905"/>
                <a:solidFill>
                  <a:schemeClr val="tx2"/>
                </a:solidFill>
                <a:effectLst>
                  <a:innerShdw blurRad="69850" dist="43180" dir="5400000">
                    <a:srgbClr val="000000">
                      <a:alpha val="65000"/>
                    </a:srgbClr>
                  </a:innerShdw>
                </a:effectLst>
                <a:latin typeface="Arial"/>
                <a:cs typeface="Arial"/>
              </a:rPr>
            </a:br>
            <a:r>
              <a:rPr lang="en-US" b="1" i="1" dirty="0">
                <a:ln w="1905"/>
                <a:solidFill>
                  <a:schemeClr val="tx2"/>
                </a:solidFill>
                <a:effectLst>
                  <a:innerShdw blurRad="69850" dist="43180" dir="5400000">
                    <a:srgbClr val="000000">
                      <a:alpha val="65000"/>
                    </a:srgbClr>
                  </a:innerShdw>
                </a:effectLst>
                <a:latin typeface="Arial"/>
                <a:cs typeface="Arial"/>
              </a:rPr>
              <a:t/>
            </a:r>
            <a:br>
              <a:rPr lang="en-US" b="1" i="1" dirty="0">
                <a:ln w="1905"/>
                <a:solidFill>
                  <a:schemeClr val="tx2"/>
                </a:solidFill>
                <a:effectLst>
                  <a:innerShdw blurRad="69850" dist="43180" dir="5400000">
                    <a:srgbClr val="000000">
                      <a:alpha val="65000"/>
                    </a:srgbClr>
                  </a:innerShdw>
                </a:effectLst>
                <a:latin typeface="Arial"/>
                <a:cs typeface="Arial"/>
              </a:rPr>
            </a:br>
            <a:r>
              <a:rPr lang="en-US" sz="4000" b="1" i="1" dirty="0" smtClean="0">
                <a:ln w="1905"/>
                <a:solidFill>
                  <a:schemeClr val="tx2"/>
                </a:solidFill>
                <a:effectLst>
                  <a:innerShdw blurRad="69850" dist="43180" dir="5400000">
                    <a:srgbClr val="000000">
                      <a:alpha val="65000"/>
                    </a:srgbClr>
                  </a:innerShdw>
                </a:effectLst>
                <a:latin typeface="Arial"/>
                <a:cs typeface="Arial"/>
              </a:rPr>
              <a:t>To </a:t>
            </a:r>
            <a:r>
              <a:rPr lang="en-US" sz="4000" b="1" i="1" dirty="0">
                <a:ln w="1905"/>
                <a:solidFill>
                  <a:schemeClr val="tx2"/>
                </a:solidFill>
                <a:effectLst>
                  <a:innerShdw blurRad="69850" dist="43180" dir="5400000">
                    <a:srgbClr val="000000">
                      <a:alpha val="65000"/>
                    </a:srgbClr>
                  </a:innerShdw>
                </a:effectLst>
                <a:latin typeface="Arial"/>
                <a:cs typeface="Arial"/>
              </a:rPr>
              <a:t>Become an </a:t>
            </a:r>
            <a:br>
              <a:rPr lang="en-US" sz="4000" b="1" i="1" dirty="0">
                <a:ln w="1905"/>
                <a:solidFill>
                  <a:schemeClr val="tx2"/>
                </a:solidFill>
                <a:effectLst>
                  <a:innerShdw blurRad="69850" dist="43180" dir="5400000">
                    <a:srgbClr val="000000">
                      <a:alpha val="65000"/>
                    </a:srgbClr>
                  </a:innerShdw>
                </a:effectLst>
                <a:latin typeface="Arial"/>
                <a:cs typeface="Arial"/>
              </a:rPr>
            </a:br>
            <a:r>
              <a:rPr lang="en-US" sz="4000" b="1" i="1" dirty="0">
                <a:ln w="1905"/>
                <a:solidFill>
                  <a:schemeClr val="tx2"/>
                </a:solidFill>
                <a:effectLst>
                  <a:innerShdw blurRad="69850" dist="43180" dir="5400000">
                    <a:srgbClr val="000000">
                      <a:alpha val="65000"/>
                    </a:srgbClr>
                  </a:innerShdw>
                </a:effectLst>
                <a:latin typeface="Arial"/>
                <a:cs typeface="Arial"/>
              </a:rPr>
              <a:t>Advertising Representative </a:t>
            </a:r>
            <a:r>
              <a:rPr lang="en-US" b="1" i="1" dirty="0">
                <a:ln w="1905"/>
                <a:solidFill>
                  <a:schemeClr val="tx2"/>
                </a:solidFill>
                <a:effectLst>
                  <a:innerShdw blurRad="69850" dist="43180" dir="5400000">
                    <a:srgbClr val="000000">
                      <a:alpha val="65000"/>
                    </a:srgbClr>
                  </a:innerShdw>
                </a:effectLst>
                <a:latin typeface="Arial"/>
                <a:cs typeface="Arial"/>
              </a:rPr>
              <a:t/>
            </a:r>
            <a:br>
              <a:rPr lang="en-US" b="1" i="1" dirty="0">
                <a:ln w="1905"/>
                <a:solidFill>
                  <a:schemeClr val="tx2"/>
                </a:solidFill>
                <a:effectLst>
                  <a:innerShdw blurRad="69850" dist="43180" dir="5400000">
                    <a:srgbClr val="000000">
                      <a:alpha val="65000"/>
                    </a:srgbClr>
                  </a:innerShdw>
                </a:effectLst>
                <a:latin typeface="Arial"/>
                <a:cs typeface="Arial"/>
              </a:rPr>
            </a:br>
            <a:endParaRPr lang="en-US" dirty="0"/>
          </a:p>
        </p:txBody>
      </p:sp>
      <p:sp>
        <p:nvSpPr>
          <p:cNvPr id="3" name="Content Placeholder 2"/>
          <p:cNvSpPr>
            <a:spLocks noGrp="1"/>
          </p:cNvSpPr>
          <p:nvPr>
            <p:ph idx="1"/>
          </p:nvPr>
        </p:nvSpPr>
        <p:spPr/>
        <p:txBody>
          <a:bodyPr>
            <a:normAutofit lnSpcReduction="10000"/>
          </a:bodyPr>
          <a:lstStyle/>
          <a:p>
            <a:pPr marL="0" indent="0" algn="ctr">
              <a:buNone/>
            </a:pPr>
            <a:endParaRPr lang="en-US" dirty="0" smtClean="0">
              <a:solidFill>
                <a:schemeClr val="tx2"/>
              </a:solidFill>
              <a:latin typeface="Arial"/>
              <a:cs typeface="Arial"/>
            </a:endParaRPr>
          </a:p>
          <a:p>
            <a:pPr marL="0" indent="0" algn="ctr">
              <a:buNone/>
            </a:pPr>
            <a:r>
              <a:rPr lang="en-US" dirty="0" smtClean="0">
                <a:solidFill>
                  <a:schemeClr val="tx2"/>
                </a:solidFill>
                <a:latin typeface="Arial"/>
                <a:cs typeface="Arial"/>
              </a:rPr>
              <a:t>Complete </a:t>
            </a:r>
            <a:r>
              <a:rPr lang="en-US" dirty="0">
                <a:solidFill>
                  <a:schemeClr val="tx2"/>
                </a:solidFill>
                <a:latin typeface="Arial"/>
                <a:cs typeface="Arial"/>
              </a:rPr>
              <a:t>Online application</a:t>
            </a:r>
          </a:p>
          <a:p>
            <a:pPr algn="ctr"/>
            <a:endParaRPr lang="en-US" dirty="0">
              <a:solidFill>
                <a:schemeClr val="tx2"/>
              </a:solidFill>
              <a:latin typeface="Arial"/>
              <a:cs typeface="Arial"/>
            </a:endParaRPr>
          </a:p>
          <a:p>
            <a:pPr marL="0" indent="0" algn="ctr">
              <a:buNone/>
            </a:pPr>
            <a:r>
              <a:rPr lang="en-US" dirty="0">
                <a:solidFill>
                  <a:schemeClr val="tx2"/>
                </a:solidFill>
                <a:latin typeface="Arial"/>
                <a:cs typeface="Arial"/>
              </a:rPr>
              <a:t>Usually notified of acceptance </a:t>
            </a:r>
          </a:p>
          <a:p>
            <a:pPr marL="0" indent="0" algn="ctr">
              <a:buNone/>
            </a:pPr>
            <a:r>
              <a:rPr lang="en-US" dirty="0">
                <a:solidFill>
                  <a:schemeClr val="tx2"/>
                </a:solidFill>
                <a:latin typeface="Arial"/>
                <a:cs typeface="Arial"/>
              </a:rPr>
              <a:t>within one to two business days.</a:t>
            </a:r>
          </a:p>
          <a:p>
            <a:pPr algn="ctr"/>
            <a:endParaRPr lang="en-US" dirty="0">
              <a:solidFill>
                <a:schemeClr val="tx2"/>
              </a:solidFill>
              <a:latin typeface="Arial"/>
              <a:cs typeface="Arial"/>
            </a:endParaRPr>
          </a:p>
          <a:p>
            <a:pPr algn="ctr"/>
            <a:r>
              <a:rPr lang="en-US" dirty="0">
                <a:solidFill>
                  <a:schemeClr val="tx2"/>
                </a:solidFill>
                <a:latin typeface="Arial"/>
                <a:cs typeface="Arial"/>
              </a:rPr>
              <a:t>No fees or investment required.</a:t>
            </a:r>
          </a:p>
          <a:p>
            <a:pPr algn="ctr"/>
            <a:r>
              <a:rPr lang="en-US" dirty="0">
                <a:solidFill>
                  <a:schemeClr val="tx2"/>
                </a:solidFill>
                <a:latin typeface="Arial"/>
                <a:cs typeface="Arial"/>
              </a:rPr>
              <a:t>Not network marketing or MLM.</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6944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0localcoup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10localcoupons.thmx</Template>
  <TotalTime>2812</TotalTime>
  <Words>1227</Words>
  <Application>Microsoft Macintosh PowerPoint</Application>
  <PresentationFormat>On-screen Show (4:3)</PresentationFormat>
  <Paragraphs>277</Paragraphs>
  <Slides>30</Slides>
  <Notes>1</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10localcoupons</vt:lpstr>
      <vt:lpstr>Slide 1</vt:lpstr>
      <vt:lpstr>     The Challenge</vt:lpstr>
      <vt:lpstr>     The Solution</vt:lpstr>
      <vt:lpstr>   The Founder   </vt:lpstr>
      <vt:lpstr>  Eric Straus</vt:lpstr>
      <vt:lpstr>  Eric Straus</vt:lpstr>
      <vt:lpstr>  The Next Success</vt:lpstr>
      <vt:lpstr>   </vt:lpstr>
      <vt:lpstr>  To Become an  Advertising Representative  </vt:lpstr>
      <vt:lpstr>   </vt:lpstr>
      <vt:lpstr>  Advertising Representative Support</vt:lpstr>
      <vt:lpstr>   Advertising Representative Support </vt:lpstr>
      <vt:lpstr>  Advertising Representative Support</vt:lpstr>
      <vt:lpstr>  Advertising Representative Support</vt:lpstr>
      <vt:lpstr>  Advertising Representative Support</vt:lpstr>
      <vt:lpstr>  </vt:lpstr>
      <vt:lpstr>  </vt:lpstr>
      <vt:lpstr>   </vt:lpstr>
      <vt:lpstr>   </vt:lpstr>
      <vt:lpstr>   </vt:lpstr>
      <vt:lpstr>   </vt:lpstr>
      <vt:lpstr>   </vt:lpstr>
      <vt:lpstr>   </vt:lpstr>
      <vt:lpstr>   </vt:lpstr>
      <vt:lpstr>   </vt:lpstr>
      <vt:lpstr> Commissions and Overrides  on future Upsells by Company</vt:lpstr>
      <vt:lpstr> CONSUMER REFERRAL BONUS POOL</vt:lpstr>
      <vt:lpstr> Your Opportunity !</vt:lpstr>
      <vt:lpstr> Your Opportunity !</vt:lpstr>
      <vt:lpstr>Slide 30</vt:lpstr>
    </vt:vector>
  </TitlesOfParts>
  <Company>Straus Digital Media,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Eric Straus</dc:creator>
  <cp:keywords/>
  <cp:lastModifiedBy>Eric Straus</cp:lastModifiedBy>
  <cp:revision>207</cp:revision>
  <dcterms:created xsi:type="dcterms:W3CDTF">2012-01-18T21:44:34Z</dcterms:created>
  <dcterms:modified xsi:type="dcterms:W3CDTF">2012-01-18T21:46:28Z</dcterms:modified>
</cp:coreProperties>
</file>