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72" r:id="rId2"/>
    <p:sldId id="277" r:id="rId3"/>
    <p:sldId id="273" r:id="rId4"/>
    <p:sldId id="312" r:id="rId5"/>
    <p:sldId id="309" r:id="rId6"/>
    <p:sldId id="316" r:id="rId7"/>
    <p:sldId id="317" r:id="rId8"/>
    <p:sldId id="337" r:id="rId9"/>
    <p:sldId id="318" r:id="rId10"/>
    <p:sldId id="331" r:id="rId11"/>
    <p:sldId id="332" r:id="rId12"/>
    <p:sldId id="333" r:id="rId13"/>
    <p:sldId id="334" r:id="rId14"/>
    <p:sldId id="310" r:id="rId15"/>
    <p:sldId id="336" r:id="rId16"/>
    <p:sldId id="32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F7F7F"/>
    <a:srgbClr val="E8D7B8"/>
    <a:srgbClr val="D9C8AC"/>
    <a:srgbClr val="FE0000"/>
    <a:srgbClr val="7AD1B7"/>
    <a:srgbClr val="84B49A"/>
    <a:srgbClr val="96B5EE"/>
    <a:srgbClr val="CEDDF7"/>
    <a:srgbClr val="9BD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2020/6/23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9438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仿宋" panose="02010609060101010101" charset="-122"/>
              </a:defRPr>
            </a:lvl1pPr>
          </a:lstStyle>
          <a:p>
            <a:fld id="{9510E745-F699-43C2-9540-DC86FA995BBE}" type="datetimeFigureOut">
              <a:rPr lang="zh-CN" altLang="en-US" smtClean="0"/>
              <a:t>2020/6/23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仿宋" panose="02010609060101010101" charset="-122"/>
              </a:defRPr>
            </a:lvl1pPr>
          </a:lstStyle>
          <a:p>
            <a:fld id="{7746B39F-60C5-4185-B80B-F85AE638C140}" type="slidenum">
              <a:rPr lang="zh-CN" altLang="en-US" smtClean="0"/>
              <a:t>‹#›</a:t>
            </a:fld>
            <a:endParaRPr lang="zh-CN" altLang="en-US"/>
          </a:p>
        </p:txBody>
      </p:sp>
    </p:spTree>
    <p:extLst>
      <p:ext uri="{BB962C8B-B14F-4D97-AF65-F5344CB8AC3E}">
        <p14:creationId xmlns:p14="http://schemas.microsoft.com/office/powerpoint/2010/main" val="413237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仿宋" panose="02010609060101010101" charset="-122"/>
      </a:defRPr>
    </a:lvl1pPr>
    <a:lvl2pPr marL="457200" algn="l" defTabSz="914400" rtl="0" eaLnBrk="1" latinLnBrk="0" hangingPunct="1">
      <a:defRPr sz="1200" kern="1200">
        <a:solidFill>
          <a:schemeClr val="tx1"/>
        </a:solidFill>
        <a:latin typeface="+mn-lt"/>
        <a:ea typeface="+mn-ea"/>
        <a:cs typeface="仿宋" panose="02010609060101010101" charset="-122"/>
      </a:defRPr>
    </a:lvl2pPr>
    <a:lvl3pPr marL="914400" algn="l" defTabSz="914400" rtl="0" eaLnBrk="1" latinLnBrk="0" hangingPunct="1">
      <a:defRPr sz="1200" kern="1200">
        <a:solidFill>
          <a:schemeClr val="tx1"/>
        </a:solidFill>
        <a:latin typeface="+mn-lt"/>
        <a:ea typeface="+mn-ea"/>
        <a:cs typeface="仿宋" panose="02010609060101010101" charset="-122"/>
      </a:defRPr>
    </a:lvl3pPr>
    <a:lvl4pPr marL="1371600" algn="l" defTabSz="914400" rtl="0" eaLnBrk="1" latinLnBrk="0" hangingPunct="1">
      <a:defRPr sz="1200" kern="1200">
        <a:solidFill>
          <a:schemeClr val="tx1"/>
        </a:solidFill>
        <a:latin typeface="+mn-lt"/>
        <a:ea typeface="+mn-ea"/>
        <a:cs typeface="仿宋" panose="02010609060101010101" charset="-122"/>
      </a:defRPr>
    </a:lvl4pPr>
    <a:lvl5pPr marL="1828800" algn="l" defTabSz="914400" rtl="0" eaLnBrk="1" latinLnBrk="0" hangingPunct="1">
      <a:defRPr sz="1200" kern="1200">
        <a:solidFill>
          <a:schemeClr val="tx1"/>
        </a:solidFill>
        <a:latin typeface="+mn-lt"/>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A42E30-3799-47A2-8F1C-D13A942F8CAC}" type="slidenum">
              <a:rPr lang="zh-CN" altLang="en-US" smtClean="0"/>
              <a:t>2</a:t>
            </a:fld>
            <a:endParaRPr lang="zh-CN" altLang="en-US"/>
          </a:p>
        </p:txBody>
      </p:sp>
    </p:spTree>
    <p:extLst>
      <p:ext uri="{BB962C8B-B14F-4D97-AF65-F5344CB8AC3E}">
        <p14:creationId xmlns:p14="http://schemas.microsoft.com/office/powerpoint/2010/main" val="37936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t>2020/6/23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__.vsdx"/></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print">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a:extLst>
              <a:ext uri="{FF2B5EF4-FFF2-40B4-BE49-F238E27FC236}">
                <a16:creationId xmlns:a16="http://schemas.microsoft.com/office/drawing/2014/main" id="{D1C966DD-E948-4356-B834-5A6EEDE2C7B9}"/>
              </a:ext>
            </a:extLst>
          </p:cNvPr>
          <p:cNvSpPr txBox="1"/>
          <p:nvPr/>
        </p:nvSpPr>
        <p:spPr>
          <a:xfrm>
            <a:off x="2002679" y="2245995"/>
            <a:ext cx="8186642" cy="1015663"/>
          </a:xfrm>
          <a:prstGeom prst="rect">
            <a:avLst/>
          </a:prstGeom>
          <a:noFill/>
        </p:spPr>
        <p:txBody>
          <a:bodyPr wrap="square" rtlCol="0">
            <a:spAutoFit/>
          </a:bodyPr>
          <a:lstStyle/>
          <a:p>
            <a:r>
              <a:rPr lang="zh-CN" altLang="en-US" sz="6000" dirty="0">
                <a:latin typeface="Microsoft YaHei Light" panose="020B0502040204020203" pitchFamily="34" charset="-122"/>
                <a:ea typeface="Microsoft YaHei Light" panose="020B0502040204020203" pitchFamily="34" charset="-122"/>
              </a:rPr>
              <a:t>车辆滞留活体报警系统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E273D89-40A3-4C1D-BBDE-464C27D01B82}"/>
              </a:ext>
            </a:extLst>
          </p:cNvPr>
          <p:cNvSpPr/>
          <p:nvPr/>
        </p:nvSpPr>
        <p:spPr>
          <a:xfrm>
            <a:off x="839470" y="1511710"/>
            <a:ext cx="3490058" cy="348813"/>
          </a:xfrm>
          <a:prstGeom prst="rect">
            <a:avLst/>
          </a:prstGeom>
        </p:spPr>
        <p:txBody>
          <a:bodyPr wrap="none">
            <a:spAutoFit/>
          </a:bodyPr>
          <a:lstStyle/>
          <a:p>
            <a:pPr>
              <a:lnSpc>
                <a:spcPts val="2000"/>
              </a:lnSpc>
              <a:spcBef>
                <a:spcPts val="600"/>
              </a:spcBef>
              <a:spcAft>
                <a:spcPts val="60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AMG8833-8x8</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热像仪传感器</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58131018-6288-46C7-96A6-5CFFE3905548}"/>
              </a:ext>
            </a:extLst>
          </p:cNvPr>
          <p:cNvSpPr/>
          <p:nvPr/>
        </p:nvSpPr>
        <p:spPr>
          <a:xfrm>
            <a:off x="1374670" y="2394694"/>
            <a:ext cx="9094904" cy="2825645"/>
          </a:xfrm>
          <a:prstGeom prst="rect">
            <a:avLst/>
          </a:prstGeom>
        </p:spPr>
        <p:txBody>
          <a:bodyPr wrap="square">
            <a:spAutoFit/>
          </a:bodyPr>
          <a:lstStyle/>
          <a:p>
            <a:pPr indent="304800">
              <a:lnSpc>
                <a:spcPct val="150000"/>
              </a:lnSpc>
            </a:pPr>
            <a:r>
              <a:rPr lang="zh-CN" altLang="zh-CN" kern="0" dirty="0">
                <a:latin typeface="微软雅黑" panose="020B0503020204020204" pitchFamily="34" charset="-122"/>
                <a:ea typeface="微软雅黑" panose="020B0503020204020204" pitchFamily="34" charset="-122"/>
                <a:cs typeface="宋体" panose="02010600030101010101" pitchFamily="2" charset="-122"/>
              </a:rPr>
              <a:t>人体辐射的红外线中心波长为</a:t>
            </a:r>
            <a:r>
              <a:rPr lang="en-US" altLang="zh-CN" kern="0" dirty="0">
                <a:latin typeface="微软雅黑" panose="020B0503020204020204" pitchFamily="34" charset="-122"/>
                <a:ea typeface="微软雅黑" panose="020B0503020204020204" pitchFamily="34" charset="-122"/>
                <a:cs typeface="宋体" panose="02010600030101010101" pitchFamily="2" charset="-122"/>
              </a:rPr>
              <a:t>9~10um</a:t>
            </a:r>
            <a:r>
              <a:rPr lang="zh-CN" altLang="zh-CN" kern="0" dirty="0">
                <a:latin typeface="微软雅黑" panose="020B0503020204020204" pitchFamily="34" charset="-122"/>
                <a:ea typeface="微软雅黑" panose="020B0503020204020204" pitchFamily="34" charset="-122"/>
                <a:cs typeface="宋体" panose="02010600030101010101" pitchFamily="2" charset="-122"/>
              </a:rPr>
              <a:t>，而探测元件的波长灵敏度在</a:t>
            </a:r>
            <a:r>
              <a:rPr lang="en-US" altLang="zh-CN" kern="0" dirty="0">
                <a:latin typeface="微软雅黑" panose="020B0503020204020204" pitchFamily="34" charset="-122"/>
                <a:ea typeface="微软雅黑" panose="020B0503020204020204" pitchFamily="34" charset="-122"/>
                <a:cs typeface="宋体" panose="02010600030101010101" pitchFamily="2" charset="-122"/>
              </a:rPr>
              <a:t>0.2~20um</a:t>
            </a:r>
            <a:r>
              <a:rPr lang="zh-CN" altLang="zh-CN" kern="0" dirty="0">
                <a:latin typeface="微软雅黑" panose="020B0503020204020204" pitchFamily="34" charset="-122"/>
                <a:ea typeface="微软雅黑" panose="020B0503020204020204" pitchFamily="34" charset="-122"/>
                <a:cs typeface="宋体" panose="02010600030101010101" pitchFamily="2" charset="-122"/>
              </a:rPr>
              <a:t>范围内几乎稳定不变。在传感器顶端开设了一个装有滤光镜片的窗口，这个滤光片可通过光的波长范围为</a:t>
            </a:r>
            <a:r>
              <a:rPr lang="en-US" altLang="zh-CN" kern="0" dirty="0">
                <a:latin typeface="微软雅黑" panose="020B0503020204020204" pitchFamily="34" charset="-122"/>
                <a:ea typeface="微软雅黑" panose="020B0503020204020204" pitchFamily="34" charset="-122"/>
                <a:cs typeface="宋体" panose="02010600030101010101" pitchFamily="2" charset="-122"/>
              </a:rPr>
              <a:t>7~10um</a:t>
            </a:r>
            <a:r>
              <a:rPr lang="zh-CN" altLang="zh-CN" kern="0" dirty="0">
                <a:latin typeface="微软雅黑" panose="020B0503020204020204" pitchFamily="34" charset="-122"/>
                <a:ea typeface="微软雅黑" panose="020B0503020204020204" pitchFamily="34" charset="-122"/>
                <a:cs typeface="宋体" panose="02010600030101010101" pitchFamily="2" charset="-122"/>
              </a:rPr>
              <a:t>，正好适合于人体红外辐射的探测，而对其它波长的红外线由滤光片予以吸收，这样便形成了一种专门用作探测人体辐射的红外线传感器。</a:t>
            </a:r>
            <a:endParaRPr lang="en-US" altLang="zh-CN" kern="0" dirty="0">
              <a:latin typeface="微软雅黑" panose="020B0503020204020204" pitchFamily="34" charset="-122"/>
              <a:ea typeface="微软雅黑" panose="020B0503020204020204" pitchFamily="34" charset="-122"/>
              <a:cs typeface="宋体" panose="02010600030101010101" pitchFamily="2" charset="-122"/>
            </a:endParaRPr>
          </a:p>
          <a:p>
            <a:pPr indent="304800">
              <a:lnSpc>
                <a:spcPct val="150000"/>
              </a:lnSpc>
            </a:pPr>
            <a:r>
              <a:rPr lang="zh-CN" altLang="zh-CN" dirty="0">
                <a:latin typeface="微软雅黑" panose="020B0503020204020204" pitchFamily="34" charset="-122"/>
                <a:ea typeface="微软雅黑" panose="020B0503020204020204" pitchFamily="34" charset="-122"/>
              </a:rPr>
              <a:t>热释电红外传感器具有优点：本身不发任何类型的辐射，器件功耗很小，隐蔽性好。价格低廉。</a:t>
            </a:r>
          </a:p>
          <a:p>
            <a:pPr indent="304800">
              <a:lnSpc>
                <a:spcPts val="2000"/>
              </a:lnSpc>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032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24815F3D-66D8-4472-A008-2EB10533DF05}"/>
              </a:ext>
            </a:extLst>
          </p:cNvPr>
          <p:cNvSpPr/>
          <p:nvPr/>
        </p:nvSpPr>
        <p:spPr>
          <a:xfrm>
            <a:off x="819150" y="1438068"/>
            <a:ext cx="2573140" cy="348813"/>
          </a:xfrm>
          <a:prstGeom prst="rect">
            <a:avLst/>
          </a:prstGeom>
        </p:spPr>
        <p:txBody>
          <a:bodyPr wrap="none">
            <a:spAutoFit/>
          </a:bodyPr>
          <a:lstStyle/>
          <a:p>
            <a:pPr>
              <a:lnSpc>
                <a:spcPts val="2000"/>
              </a:lnSpc>
              <a:spcBef>
                <a:spcPts val="600"/>
              </a:spcBef>
              <a:spcAft>
                <a:spcPts val="60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DS18B20</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温度传感器</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11AD3714-1C65-4B2D-A562-50939BAE6A6F}"/>
              </a:ext>
            </a:extLst>
          </p:cNvPr>
          <p:cNvSpPr/>
          <p:nvPr/>
        </p:nvSpPr>
        <p:spPr>
          <a:xfrm>
            <a:off x="5762561" y="1785725"/>
            <a:ext cx="6096000" cy="1291379"/>
          </a:xfrm>
          <a:prstGeom prst="rect">
            <a:avLst/>
          </a:prstGeom>
        </p:spPr>
        <p:txBody>
          <a:bodyPr>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DS18B20</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是一种单总线数字温度传感器，测试温度范围</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55℃-125℃</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，具有体积小，硬件开销低，抗干扰能力强，精度高的特点</a:t>
            </a:r>
            <a:r>
              <a:rPr lang="zh-CN" altLang="zh-CN" dirty="0">
                <a:solidFill>
                  <a:srgbClr val="000000"/>
                </a:solidFill>
                <a:cs typeface="Times New Roman" panose="02020603050405020304" pitchFamily="18" charset="0"/>
              </a:rPr>
              <a:t>。</a:t>
            </a:r>
            <a:endParaRPr lang="zh-CN" altLang="en-US" dirty="0"/>
          </a:p>
        </p:txBody>
      </p:sp>
      <p:pic>
        <p:nvPicPr>
          <p:cNvPr id="13" name="图片 12" descr="图片3">
            <a:extLst>
              <a:ext uri="{FF2B5EF4-FFF2-40B4-BE49-F238E27FC236}">
                <a16:creationId xmlns:a16="http://schemas.microsoft.com/office/drawing/2014/main" id="{17E06287-F366-4E19-9693-E15A510121BF}"/>
              </a:ext>
            </a:extLst>
          </p:cNvPr>
          <p:cNvPicPr/>
          <p:nvPr/>
        </p:nvPicPr>
        <p:blipFill>
          <a:blip r:embed="rId2"/>
          <a:srcRect r="1254" b="7727"/>
          <a:stretch>
            <a:fillRect/>
          </a:stretch>
        </p:blipFill>
        <p:spPr>
          <a:xfrm>
            <a:off x="659403" y="2298688"/>
            <a:ext cx="4839271" cy="3452983"/>
          </a:xfrm>
          <a:prstGeom prst="rect">
            <a:avLst/>
          </a:prstGeom>
        </p:spPr>
      </p:pic>
      <p:sp>
        <p:nvSpPr>
          <p:cNvPr id="11" name="矩形 10">
            <a:extLst>
              <a:ext uri="{FF2B5EF4-FFF2-40B4-BE49-F238E27FC236}">
                <a16:creationId xmlns:a16="http://schemas.microsoft.com/office/drawing/2014/main" id="{426AF33A-115D-4288-8EF4-2307B048FF4B}"/>
              </a:ext>
            </a:extLst>
          </p:cNvPr>
          <p:cNvSpPr/>
          <p:nvPr/>
        </p:nvSpPr>
        <p:spPr>
          <a:xfrm>
            <a:off x="5762561" y="3477821"/>
            <a:ext cx="6096000" cy="2120902"/>
          </a:xfrm>
          <a:prstGeom prst="rect">
            <a:avLst/>
          </a:prstGeom>
        </p:spPr>
        <p:txBody>
          <a:bodyPr>
            <a:spAutoFit/>
          </a:bodyPr>
          <a:lstStyle/>
          <a:p>
            <a:pPr>
              <a:lnSpc>
                <a:spcPct val="150000"/>
              </a:lnSpc>
            </a:pPr>
            <a:r>
              <a:rPr lang="en-US" altLang="zh-CN"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DS18B20 </a:t>
            </a:r>
            <a:r>
              <a:rPr lang="zh-CN" altLang="zh-CN" kern="1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是这样测温的：用一个高温度系数的振荡器确定一个门周期，内部计数器在这个门周期内对一个低温度系数的振荡器的脉冲进行计数来获得温度值。斜坡式累加器用来补偿感温振荡器的非线性，以期在测温时获得比较高的分辨力。</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55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95C2E7F-D90B-4337-ACC8-D3D3A9A565A2}"/>
              </a:ext>
            </a:extLst>
          </p:cNvPr>
          <p:cNvSpPr/>
          <p:nvPr/>
        </p:nvSpPr>
        <p:spPr>
          <a:xfrm>
            <a:off x="819150" y="1473865"/>
            <a:ext cx="18372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YS-M3</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语音模块</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E6E6CE0-E61E-4C0B-B16E-33FB103BB7AF}"/>
              </a:ext>
            </a:extLst>
          </p:cNvPr>
          <p:cNvSpPr/>
          <p:nvPr/>
        </p:nvSpPr>
        <p:spPr>
          <a:xfrm>
            <a:off x="1900396" y="2295762"/>
            <a:ext cx="8655093" cy="1615827"/>
          </a:xfrm>
          <a:prstGeom prst="rect">
            <a:avLst/>
          </a:prstGeom>
        </p:spPr>
        <p:txBody>
          <a:bodyPr wrap="square">
            <a:spAutoFit/>
          </a:bodyPr>
          <a:lstStyle/>
          <a:p>
            <a:pPr>
              <a:lnSpc>
                <a:spcPct val="150000"/>
              </a:lnSpc>
            </a:pPr>
            <a:r>
              <a:rPr lang="en-US"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YS-M3A3</a:t>
            </a:r>
            <a:r>
              <a:rPr lang="zh-CN"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是一个提供串口的</a:t>
            </a:r>
            <a:r>
              <a:rPr lang="en-US"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MP3</a:t>
            </a:r>
            <a:r>
              <a:rPr lang="zh-CN"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芯片，完美的集成了</a:t>
            </a:r>
            <a:r>
              <a:rPr lang="en-US"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MP3</a:t>
            </a:r>
            <a:r>
              <a:rPr lang="zh-CN"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a:t>
            </a:r>
            <a:r>
              <a:rPr lang="en-US"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WMV</a:t>
            </a:r>
            <a:r>
              <a:rPr lang="zh-CN"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的硬解码。通过简单的串口指令即可完成播放指定的音乐，以及如何播放音乐等功能，无需繁琐的底层操作，直接播放</a:t>
            </a:r>
            <a:r>
              <a:rPr lang="en-US"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 TF </a:t>
            </a:r>
            <a:r>
              <a:rPr lang="zh-CN" altLang="zh-CN" kern="0" dirty="0">
                <a:solidFill>
                  <a:srgbClr val="000000"/>
                </a:solidFill>
                <a:latin typeface="微软雅黑" panose="020B0503020204020204" pitchFamily="34" charset="-122"/>
                <a:ea typeface="微软雅黑" panose="020B0503020204020204" pitchFamily="34" charset="-122"/>
                <a:cs typeface="Tahoma" panose="020B0604030504040204" pitchFamily="34" charset="0"/>
              </a:rPr>
              <a:t>卡内部歌曲，使用方便，稳定可靠是此款产品的最大特点。</a:t>
            </a:r>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52557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4670B1D-B9E8-4C27-B119-621205B835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9083" y="1054168"/>
            <a:ext cx="6473914" cy="5185254"/>
          </a:xfrm>
          <a:prstGeom prst="rect">
            <a:avLst/>
          </a:prstGeom>
          <a:noFill/>
          <a:ln>
            <a:noFill/>
          </a:ln>
        </p:spPr>
      </p:pic>
      <p:sp>
        <p:nvSpPr>
          <p:cNvPr id="2" name="矩形 1">
            <a:extLst>
              <a:ext uri="{FF2B5EF4-FFF2-40B4-BE49-F238E27FC236}">
                <a16:creationId xmlns:a16="http://schemas.microsoft.com/office/drawing/2014/main" id="{FBE55DF5-605D-4E7F-9D96-51C9DD60F993}"/>
              </a:ext>
            </a:extLst>
          </p:cNvPr>
          <p:cNvSpPr/>
          <p:nvPr/>
        </p:nvSpPr>
        <p:spPr>
          <a:xfrm>
            <a:off x="819150" y="1287967"/>
            <a:ext cx="3262432"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系统主要硬件连接原理图</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304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print">
            <a:duotone>
              <a:prstClr val="black"/>
              <a:prstClr val="white"/>
            </a:duotone>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val="0"/>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03</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总结</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总结</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6DB9ADE-C02D-4114-992A-CEF1A284BA65}"/>
              </a:ext>
            </a:extLst>
          </p:cNvPr>
          <p:cNvSpPr/>
          <p:nvPr/>
        </p:nvSpPr>
        <p:spPr>
          <a:xfrm>
            <a:off x="784345" y="1822015"/>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优点：</a:t>
            </a:r>
            <a:endParaRPr lang="zh-CN" altLang="en-US"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43EEF1C-FFF3-46A1-83C3-FB0E96E3D658}"/>
              </a:ext>
            </a:extLst>
          </p:cNvPr>
          <p:cNvSpPr txBox="1"/>
          <p:nvPr/>
        </p:nvSpPr>
        <p:spPr>
          <a:xfrm>
            <a:off x="1963812" y="1698904"/>
            <a:ext cx="648058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系统简单小巧，传感器搭配合理，价格低廉，效果好，增添</a:t>
            </a:r>
            <a:r>
              <a:rPr lang="zh-CN" altLang="zh-CN" dirty="0">
                <a:latin typeface="微软雅黑" panose="020B0503020204020204" pitchFamily="34" charset="-122"/>
                <a:ea typeface="微软雅黑" panose="020B0503020204020204" pitchFamily="34" charset="-122"/>
              </a:rPr>
              <a:t>热释电红外传感器</a:t>
            </a:r>
            <a:r>
              <a:rPr lang="zh-CN" altLang="en-US" dirty="0">
                <a:latin typeface="微软雅黑" panose="020B0503020204020204" pitchFamily="34" charset="-122"/>
                <a:ea typeface="微软雅黑" panose="020B0503020204020204" pitchFamily="34" charset="-122"/>
              </a:rPr>
              <a:t>，可以检测人的存在，是较大创新。</a:t>
            </a:r>
          </a:p>
        </p:txBody>
      </p:sp>
      <p:sp>
        <p:nvSpPr>
          <p:cNvPr id="11" name="矩形 10">
            <a:extLst>
              <a:ext uri="{FF2B5EF4-FFF2-40B4-BE49-F238E27FC236}">
                <a16:creationId xmlns:a16="http://schemas.microsoft.com/office/drawing/2014/main" id="{B3F7F51D-D4E2-45A0-8431-74FAB8897BD0}"/>
              </a:ext>
            </a:extLst>
          </p:cNvPr>
          <p:cNvSpPr/>
          <p:nvPr/>
        </p:nvSpPr>
        <p:spPr>
          <a:xfrm>
            <a:off x="784346" y="3367358"/>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缺点：</a:t>
            </a:r>
            <a:endParaRPr lang="zh-CN" altLang="en-US" sz="20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166AEDD-D341-422B-A011-B20A53DF572F}"/>
              </a:ext>
            </a:extLst>
          </p:cNvPr>
          <p:cNvSpPr txBox="1"/>
          <p:nvPr/>
        </p:nvSpPr>
        <p:spPr>
          <a:xfrm>
            <a:off x="1963812" y="3398136"/>
            <a:ext cx="648058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没有做线上系统，配合线上查询效果更好。</a:t>
            </a:r>
          </a:p>
        </p:txBody>
      </p:sp>
    </p:spTree>
    <p:extLst>
      <p:ext uri="{BB962C8B-B14F-4D97-AF65-F5344CB8AC3E}">
        <p14:creationId xmlns:p14="http://schemas.microsoft.com/office/powerpoint/2010/main" val="292023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print">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4462957" y="975897"/>
            <a:ext cx="3103880" cy="3630930"/>
          </a:xfrm>
          <a:prstGeom prst="rect">
            <a:avLst/>
          </a:prstGeom>
          <a:noFill/>
        </p:spPr>
        <p:txBody>
          <a:bodyPr wrap="none" rtlCol="0">
            <a:spAutoFit/>
          </a:bodyPr>
          <a:lstStyle/>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感</a:t>
            </a:r>
          </a:p>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  谢</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99916" y="2282303"/>
            <a:ext cx="3516630" cy="2584450"/>
          </a:xfrm>
          <a:prstGeom prst="rect">
            <a:avLst/>
          </a:prstGeom>
          <a:noFill/>
        </p:spPr>
        <p:txBody>
          <a:bodyPr wrap="none" rtlCol="0">
            <a:spAutoFit/>
          </a:bodyPr>
          <a:lstStyle/>
          <a:p>
            <a:pPr algn="dist"/>
            <a:r>
              <a:rPr lang="zh-CN" altLang="en-US"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目录</a:t>
            </a:r>
            <a:endParaRPr lang="en-US" altLang="zh-CN"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a:p>
            <a:pPr algn="dist"/>
            <a:r>
              <a:rPr lang="en-US" altLang="zh-CN" sz="5400" spc="6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CONTENT</a:t>
            </a:r>
            <a:r>
              <a:rPr lang="en-US" altLang="zh-CN" sz="5400" b="1" spc="600" dirty="0">
                <a:solidFill>
                  <a:schemeClr val="bg1"/>
                </a:solidFill>
                <a:cs typeface="+mn-ea"/>
                <a:sym typeface="+mn-lt"/>
              </a:rPr>
              <a:t>S</a:t>
            </a:r>
            <a:endParaRPr lang="zh-CN" altLang="en-US" sz="5400" b="1" spc="600" dirty="0">
              <a:solidFill>
                <a:schemeClr val="bg1"/>
              </a:solidFill>
              <a:cs typeface="+mn-ea"/>
              <a:sym typeface="+mn-lt"/>
            </a:endParaRPr>
          </a:p>
          <a:p>
            <a:pPr algn="dist"/>
            <a:endParaRPr lang="zh-CN" altLang="en-US" sz="5400" b="1" spc="600" dirty="0">
              <a:solidFill>
                <a:schemeClr val="bg1"/>
              </a:solidFill>
              <a:latin typeface="仿宋" panose="02010609060101010101" charset="-122"/>
              <a:ea typeface="仿宋" panose="02010609060101010101" charset="-122"/>
              <a:cs typeface="+mn-ea"/>
              <a:sym typeface="+mn-lt"/>
            </a:endParaRPr>
          </a:p>
        </p:txBody>
      </p:sp>
      <p:pic>
        <p:nvPicPr>
          <p:cNvPr id="40" name="图片 39" descr="图片包含 文字, 天空, 地图&#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53449" t="51051" r="18232"/>
          <a:stretch>
            <a:fillRect/>
          </a:stretch>
        </p:blipFill>
        <p:spPr>
          <a:xfrm flipH="1" flipV="1">
            <a:off x="8060690" y="3113175"/>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sp>
        <p:nvSpPr>
          <p:cNvPr id="3" name="任意多边形 18"/>
          <p:cNvSpPr/>
          <p:nvPr/>
        </p:nvSpPr>
        <p:spPr>
          <a:xfrm>
            <a:off x="6570269" y="1505037"/>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背景</a:t>
            </a:r>
          </a:p>
        </p:txBody>
      </p:sp>
      <p:sp>
        <p:nvSpPr>
          <p:cNvPr id="4" name="任意多边形 21"/>
          <p:cNvSpPr/>
          <p:nvPr/>
        </p:nvSpPr>
        <p:spPr>
          <a:xfrm>
            <a:off x="6570269" y="2696340"/>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p>
        </p:txBody>
      </p:sp>
      <p:sp>
        <p:nvSpPr>
          <p:cNvPr id="5" name="任意多边形 24"/>
          <p:cNvSpPr/>
          <p:nvPr/>
        </p:nvSpPr>
        <p:spPr>
          <a:xfrm>
            <a:off x="6570269" y="3887643"/>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总结</a:t>
            </a:r>
          </a:p>
        </p:txBody>
      </p:sp>
      <p:sp>
        <p:nvSpPr>
          <p:cNvPr id="12" name="矩形: 圆角 8"/>
          <p:cNvSpPr/>
          <p:nvPr/>
        </p:nvSpPr>
        <p:spPr>
          <a:xfrm>
            <a:off x="6033571" y="1554949"/>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01</a:t>
            </a:r>
            <a:endParaRPr lang="zh-CN" altLang="en-US" b="1" dirty="0">
              <a:cs typeface="+mn-ea"/>
              <a:sym typeface="+mn-lt"/>
            </a:endParaRPr>
          </a:p>
        </p:txBody>
      </p:sp>
      <p:sp>
        <p:nvSpPr>
          <p:cNvPr id="13" name="矩形: 圆角 9"/>
          <p:cNvSpPr/>
          <p:nvPr/>
        </p:nvSpPr>
        <p:spPr>
          <a:xfrm>
            <a:off x="6033940" y="2742053"/>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02</a:t>
            </a:r>
            <a:endParaRPr lang="zh-CN" altLang="en-US" b="1" dirty="0">
              <a:cs typeface="+mn-ea"/>
              <a:sym typeface="+mn-lt"/>
            </a:endParaRPr>
          </a:p>
        </p:txBody>
      </p:sp>
      <p:sp>
        <p:nvSpPr>
          <p:cNvPr id="14" name="矩形: 圆角 10"/>
          <p:cNvSpPr/>
          <p:nvPr/>
        </p:nvSpPr>
        <p:spPr>
          <a:xfrm>
            <a:off x="6033571" y="3929157"/>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03</a:t>
            </a:r>
            <a:endParaRPr lang="zh-CN" altLang="en-US" b="1" dirty="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print">
            <a:duotone>
              <a:prstClr val="black"/>
              <a:prstClr val="white"/>
            </a:duotone>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val="0"/>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01</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bg1">
                    <a:lumMod val="50000"/>
                  </a:schemeClr>
                </a:solidFill>
                <a:latin typeface="仿宋" panose="02010609060101010101" charset="-122"/>
                <a:ea typeface="仿宋" panose="02010609060101010101" charset="-122"/>
                <a:cs typeface="+mn-ea"/>
                <a:sym typeface="+mn-lt"/>
              </a:rPr>
              <a:t>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背景介绍</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27E918D7-C2D5-4C12-B466-A2C110C36981}"/>
              </a:ext>
            </a:extLst>
          </p:cNvPr>
          <p:cNvPicPr/>
          <p:nvPr/>
        </p:nvPicPr>
        <p:blipFill>
          <a:blip r:embed="rId2" cstate="print"/>
          <a:stretch>
            <a:fillRect/>
          </a:stretch>
        </p:blipFill>
        <p:spPr>
          <a:xfrm>
            <a:off x="1159510" y="1572895"/>
            <a:ext cx="4863465" cy="3712210"/>
          </a:xfrm>
          <a:prstGeom prst="rect">
            <a:avLst/>
          </a:prstGeom>
        </p:spPr>
      </p:pic>
      <p:sp>
        <p:nvSpPr>
          <p:cNvPr id="2" name="矩形 1">
            <a:extLst>
              <a:ext uri="{FF2B5EF4-FFF2-40B4-BE49-F238E27FC236}">
                <a16:creationId xmlns:a16="http://schemas.microsoft.com/office/drawing/2014/main" id="{95D04BE2-2F08-49A8-8E3D-129EB377A06B}"/>
              </a:ext>
            </a:extLst>
          </p:cNvPr>
          <p:cNvSpPr/>
          <p:nvPr/>
        </p:nvSpPr>
        <p:spPr>
          <a:xfrm>
            <a:off x="1315524" y="5566033"/>
            <a:ext cx="4780476" cy="369332"/>
          </a:xfrm>
          <a:prstGeom prst="rect">
            <a:avLst/>
          </a:prstGeom>
        </p:spPr>
        <p:txBody>
          <a:bodyPr wrap="none">
            <a:spAutoFit/>
          </a:bodyPr>
          <a:lstStyle/>
          <a:p>
            <a:r>
              <a:rPr lang="zh-CN" altLang="zh-CN" kern="0" dirty="0">
                <a:cs typeface="宋体" panose="02010600030101010101" pitchFamily="2" charset="-122"/>
              </a:rPr>
              <a:t>图1-1 1998-2018年美国儿童车内中暑死亡人数</a:t>
            </a:r>
            <a:endParaRPr lang="zh-CN" altLang="en-US" dirty="0"/>
          </a:p>
        </p:txBody>
      </p:sp>
      <p:pic>
        <p:nvPicPr>
          <p:cNvPr id="28" name="图片 27">
            <a:extLst>
              <a:ext uri="{FF2B5EF4-FFF2-40B4-BE49-F238E27FC236}">
                <a16:creationId xmlns:a16="http://schemas.microsoft.com/office/drawing/2014/main" id="{ACD0C64E-DAE0-4F4D-82B9-8A0A66597776}"/>
              </a:ext>
            </a:extLst>
          </p:cNvPr>
          <p:cNvPicPr/>
          <p:nvPr/>
        </p:nvPicPr>
        <p:blipFill>
          <a:blip r:embed="rId3" cstate="print"/>
          <a:srcRect/>
          <a:stretch>
            <a:fillRect/>
          </a:stretch>
        </p:blipFill>
        <p:spPr bwMode="auto">
          <a:xfrm>
            <a:off x="6282376" y="2644115"/>
            <a:ext cx="5076825" cy="1790700"/>
          </a:xfrm>
          <a:prstGeom prst="rect">
            <a:avLst/>
          </a:prstGeom>
          <a:noFill/>
          <a:ln w="9525">
            <a:noFill/>
            <a:miter lim="800000"/>
            <a:headEnd/>
            <a:tailEnd/>
          </a:ln>
        </p:spPr>
      </p:pic>
      <p:sp>
        <p:nvSpPr>
          <p:cNvPr id="3" name="矩形 2">
            <a:extLst>
              <a:ext uri="{FF2B5EF4-FFF2-40B4-BE49-F238E27FC236}">
                <a16:creationId xmlns:a16="http://schemas.microsoft.com/office/drawing/2014/main" id="{DA4CE7E9-BF3C-47C2-9712-B185E07ED3BC}"/>
              </a:ext>
            </a:extLst>
          </p:cNvPr>
          <p:cNvSpPr/>
          <p:nvPr/>
        </p:nvSpPr>
        <p:spPr>
          <a:xfrm>
            <a:off x="6933893" y="5566033"/>
            <a:ext cx="3773790" cy="369332"/>
          </a:xfrm>
          <a:prstGeom prst="rect">
            <a:avLst/>
          </a:prstGeom>
        </p:spPr>
        <p:txBody>
          <a:bodyPr wrap="none">
            <a:spAutoFit/>
          </a:bodyPr>
          <a:lstStyle/>
          <a:p>
            <a:r>
              <a:rPr lang="zh-CN" altLang="zh-CN" kern="0" dirty="0">
                <a:cs typeface="宋体" panose="02010600030101010101" pitchFamily="2" charset="-122"/>
              </a:rPr>
              <a:t>图1-2 儿童车内非交通事故伤害类型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print">
            <a:duotone>
              <a:prstClr val="black"/>
              <a:prstClr val="white"/>
            </a:duotone>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val="0"/>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02</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5A66F87F-30FC-4647-91FA-55999BC70D64}"/>
              </a:ext>
            </a:extLst>
          </p:cNvPr>
          <p:cNvPicPr/>
          <p:nvPr/>
        </p:nvPicPr>
        <p:blipFill>
          <a:blip r:embed="rId2" cstate="print"/>
          <a:stretch>
            <a:fillRect/>
          </a:stretch>
        </p:blipFill>
        <p:spPr>
          <a:xfrm>
            <a:off x="2362711" y="2101242"/>
            <a:ext cx="5725740" cy="1593179"/>
          </a:xfrm>
          <a:prstGeom prst="rect">
            <a:avLst/>
          </a:prstGeom>
        </p:spPr>
      </p:pic>
      <p:sp>
        <p:nvSpPr>
          <p:cNvPr id="21" name="文本框 20">
            <a:extLst>
              <a:ext uri="{FF2B5EF4-FFF2-40B4-BE49-F238E27FC236}">
                <a16:creationId xmlns:a16="http://schemas.microsoft.com/office/drawing/2014/main" id="{70C1BBDA-F37C-49D9-81E3-D728C2DB635F}"/>
              </a:ext>
            </a:extLst>
          </p:cNvPr>
          <p:cNvSpPr txBox="1"/>
          <p:nvPr/>
        </p:nvSpPr>
        <p:spPr>
          <a:xfrm>
            <a:off x="819150" y="1251251"/>
            <a:ext cx="370989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项目框图：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3" name="图片占位符 2"/>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534" b="1534"/>
          <a:stretch>
            <a:fillRect/>
          </a:stretch>
        </p:blipFill>
        <p:spPr>
          <a:xfrm>
            <a:off x="7414260" y="2005965"/>
            <a:ext cx="4820285" cy="2846070"/>
          </a:xfrm>
        </p:spPr>
      </p:pic>
      <p:sp>
        <p:nvSpPr>
          <p:cNvPr id="20" name="文本框 19">
            <a:extLst>
              <a:ext uri="{FF2B5EF4-FFF2-40B4-BE49-F238E27FC236}">
                <a16:creationId xmlns:a16="http://schemas.microsoft.com/office/drawing/2014/main" id="{ACE4A641-5AAF-463A-A805-FD4F8E2620C0}"/>
              </a:ext>
            </a:extLst>
          </p:cNvPr>
          <p:cNvSpPr txBox="1"/>
          <p:nvPr/>
        </p:nvSpPr>
        <p:spPr>
          <a:xfrm>
            <a:off x="819150" y="1251251"/>
            <a:ext cx="370989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系统框图：</a:t>
            </a:r>
          </a:p>
        </p:txBody>
      </p:sp>
      <p:sp>
        <p:nvSpPr>
          <p:cNvPr id="9" name="Rectangle 2">
            <a:extLst>
              <a:ext uri="{FF2B5EF4-FFF2-40B4-BE49-F238E27FC236}">
                <a16:creationId xmlns:a16="http://schemas.microsoft.com/office/drawing/2014/main" id="{202BC685-8520-4A18-B029-8190C00DDF96}"/>
              </a:ext>
            </a:extLst>
          </p:cNvPr>
          <p:cNvSpPr>
            <a:spLocks noChangeArrowheads="1"/>
          </p:cNvSpPr>
          <p:nvPr/>
        </p:nvSpPr>
        <p:spPr bwMode="auto">
          <a:xfrm>
            <a:off x="2595914" y="1463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00E33B39-C9A0-441A-AD0E-E35C4AFB8176}"/>
              </a:ext>
            </a:extLst>
          </p:cNvPr>
          <p:cNvGraphicFramePr>
            <a:graphicFrameLocks noChangeAspect="1"/>
          </p:cNvGraphicFramePr>
          <p:nvPr>
            <p:extLst>
              <p:ext uri="{D42A27DB-BD31-4B8C-83A1-F6EECF244321}">
                <p14:modId xmlns:p14="http://schemas.microsoft.com/office/powerpoint/2010/main" val="991061441"/>
              </p:ext>
            </p:extLst>
          </p:nvPr>
        </p:nvGraphicFramePr>
        <p:xfrm>
          <a:off x="3071678" y="1251251"/>
          <a:ext cx="3709892" cy="4887890"/>
        </p:xfrm>
        <a:graphic>
          <a:graphicData uri="http://schemas.openxmlformats.org/presentationml/2006/ole">
            <mc:AlternateContent xmlns:mc="http://schemas.openxmlformats.org/markup-compatibility/2006">
              <mc:Choice xmlns:v="urn:schemas-microsoft-com:vml" Requires="v">
                <p:oleObj spid="_x0000_s1035" r:id="rId4" imgW="4876800" imgH="6410183" progId="Visio.Drawing.15">
                  <p:embed/>
                </p:oleObj>
              </mc:Choice>
              <mc:Fallback>
                <p:oleObj r:id="rId4" imgW="4876800" imgH="641018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678" y="1251251"/>
                        <a:ext cx="3709892" cy="488789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B197FCDB-7916-4A05-8019-1E5C301BDF81}"/>
              </a:ext>
            </a:extLst>
          </p:cNvPr>
          <p:cNvPicPr>
            <a:picLocks noChangeAspect="1"/>
          </p:cNvPicPr>
          <p:nvPr/>
        </p:nvPicPr>
        <p:blipFill>
          <a:blip r:embed="rId2"/>
          <a:stretch>
            <a:fillRect/>
          </a:stretch>
        </p:blipFill>
        <p:spPr>
          <a:xfrm>
            <a:off x="3993716" y="1290583"/>
            <a:ext cx="6377034" cy="4895886"/>
          </a:xfrm>
          <a:prstGeom prst="rect">
            <a:avLst/>
          </a:prstGeom>
        </p:spPr>
      </p:pic>
      <p:sp>
        <p:nvSpPr>
          <p:cNvPr id="11" name="矩形 10">
            <a:extLst>
              <a:ext uri="{FF2B5EF4-FFF2-40B4-BE49-F238E27FC236}">
                <a16:creationId xmlns:a16="http://schemas.microsoft.com/office/drawing/2014/main" id="{DD3D6E95-EFE6-4312-8F3E-F5ABACD8C872}"/>
              </a:ext>
            </a:extLst>
          </p:cNvPr>
          <p:cNvSpPr/>
          <p:nvPr/>
        </p:nvSpPr>
        <p:spPr>
          <a:xfrm>
            <a:off x="819150" y="1487163"/>
            <a:ext cx="2732351" cy="348813"/>
          </a:xfrm>
          <a:prstGeom prst="rect">
            <a:avLst/>
          </a:prstGeom>
        </p:spPr>
        <p:txBody>
          <a:bodyPr wrap="none">
            <a:spAutoFit/>
          </a:bodyPr>
          <a:lstStyle/>
          <a:p>
            <a:pPr>
              <a:lnSpc>
                <a:spcPts val="2000"/>
              </a:lnSpc>
              <a:spcBef>
                <a:spcPts val="600"/>
              </a:spcBef>
              <a:spcAft>
                <a:spcPts val="60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STM32VET6</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系统框图</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0108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algn="dist"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项目内容</a:t>
            </a:r>
            <a:endParaRPr lang="zh-CN" altLang="en-US" sz="2400" b="1" dirty="0">
              <a:solidFill>
                <a:schemeClr val="bg1">
                  <a:lumMod val="50000"/>
                </a:schemeClr>
              </a:solidFill>
              <a:latin typeface="仿宋" panose="02010609060101010101" charset="-122"/>
              <a:ea typeface="仿宋" panose="02010609060101010101" charset="-122"/>
              <a:cs typeface="+mn-ea"/>
              <a:sym typeface="+mn-lt"/>
            </a:endParaRP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7F88F22-3F36-43E2-993C-A2F941A8212F}"/>
              </a:ext>
            </a:extLst>
          </p:cNvPr>
          <p:cNvSpPr/>
          <p:nvPr/>
        </p:nvSpPr>
        <p:spPr>
          <a:xfrm>
            <a:off x="819150" y="1487163"/>
            <a:ext cx="2699778" cy="348813"/>
          </a:xfrm>
          <a:prstGeom prst="rect">
            <a:avLst/>
          </a:prstGeom>
        </p:spPr>
        <p:txBody>
          <a:bodyPr wrap="none">
            <a:spAutoFit/>
          </a:bodyPr>
          <a:lstStyle/>
          <a:p>
            <a:pPr>
              <a:lnSpc>
                <a:spcPts val="2000"/>
              </a:lnSpc>
              <a:spcBef>
                <a:spcPts val="600"/>
              </a:spcBef>
              <a:spcAft>
                <a:spcPts val="60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MQ-7</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一氧化碳传感器</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7DFAE6A0-F6E6-4A84-A123-82E09C20DD1A}"/>
              </a:ext>
            </a:extLst>
          </p:cNvPr>
          <p:cNvSpPr/>
          <p:nvPr/>
        </p:nvSpPr>
        <p:spPr>
          <a:xfrm>
            <a:off x="3698513" y="2222875"/>
            <a:ext cx="6096000" cy="3241144"/>
          </a:xfrm>
          <a:prstGeom prst="rect">
            <a:avLst/>
          </a:prstGeom>
        </p:spPr>
        <p:txBody>
          <a:bodyPr>
            <a:spAutoFit/>
          </a:bodyPr>
          <a:lstStyle/>
          <a:p>
            <a:pPr marL="342900" marR="299085" lvl="0" indent="-342900">
              <a:lnSpc>
                <a:spcPct val="150000"/>
              </a:lnSpc>
              <a:buFont typeface="Wingdings" panose="05000000000000000000" pitchFamily="2" charset="2"/>
              <a:buChar char=""/>
            </a:pPr>
            <a:r>
              <a:rPr lang="zh-CN" altLang="zh-CN" kern="0" dirty="0">
                <a:latin typeface="等线" panose="02010600030101010101" pitchFamily="2" charset="-122"/>
                <a:cs typeface="宋体" panose="02010600030101010101" pitchFamily="2" charset="-122"/>
              </a:rPr>
              <a:t>信号输出指示；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marR="300355" lvl="0" indent="-342900">
              <a:lnSpc>
                <a:spcPct val="150000"/>
              </a:lnSpc>
              <a:buFont typeface="Wingdings" panose="05000000000000000000" pitchFamily="2" charset="2"/>
              <a:buChar char=""/>
            </a:pPr>
            <a:r>
              <a:rPr lang="zh-CN" altLang="zh-CN" kern="0" dirty="0">
                <a:latin typeface="等线" panose="02010600030101010101" pitchFamily="2" charset="-122"/>
                <a:cs typeface="宋体" panose="02010600030101010101" pitchFamily="2" charset="-122"/>
              </a:rPr>
              <a:t>双路信号输出（模拟量输出及</a:t>
            </a:r>
            <a:r>
              <a:rPr lang="en-US" altLang="zh-CN" kern="0" dirty="0">
                <a:latin typeface="等线" panose="02010600030101010101" pitchFamily="2" charset="-122"/>
                <a:cs typeface="宋体" panose="02010600030101010101" pitchFamily="2" charset="-122"/>
              </a:rPr>
              <a:t>TTL</a:t>
            </a:r>
            <a:r>
              <a:rPr lang="zh-CN" altLang="zh-CN" kern="0" dirty="0">
                <a:latin typeface="等线" panose="02010600030101010101" pitchFamily="2" charset="-122"/>
                <a:cs typeface="宋体" panose="02010600030101010101" pitchFamily="2" charset="-122"/>
              </a:rPr>
              <a:t>电平输出）；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marR="300355" lvl="0" indent="-342900">
              <a:lnSpc>
                <a:spcPct val="150000"/>
              </a:lnSpc>
              <a:buFont typeface="Wingdings" panose="05000000000000000000" pitchFamily="2" charset="2"/>
              <a:buChar char=""/>
            </a:pPr>
            <a:r>
              <a:rPr lang="en-US" altLang="zh-CN" kern="0" dirty="0">
                <a:latin typeface="宋体" panose="02010600030101010101" pitchFamily="2" charset="-122"/>
                <a:ea typeface="等线" panose="02010600030101010101" pitchFamily="2" charset="-122"/>
                <a:cs typeface="宋体" panose="02010600030101010101" pitchFamily="2" charset="-122"/>
              </a:rPr>
              <a:t>TTL</a:t>
            </a:r>
            <a:r>
              <a:rPr lang="zh-CN" altLang="zh-CN" kern="0" dirty="0">
                <a:latin typeface="等线" panose="02010600030101010101" pitchFamily="2" charset="-122"/>
                <a:cs typeface="宋体" panose="02010600030101010101" pitchFamily="2" charset="-122"/>
              </a:rPr>
              <a:t>输出有效信号为低电平。（当输出低电平时信号灯亮，可直接接单片机）；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marR="300355" lvl="0" indent="-342900">
              <a:lnSpc>
                <a:spcPct val="150000"/>
              </a:lnSpc>
              <a:buFont typeface="Wingdings" panose="05000000000000000000" pitchFamily="2" charset="2"/>
              <a:buChar char=""/>
            </a:pPr>
            <a:r>
              <a:rPr lang="zh-CN" altLang="zh-CN" kern="0" dirty="0">
                <a:latin typeface="等线" panose="02010600030101010101" pitchFamily="2" charset="-122"/>
                <a:cs typeface="宋体" panose="02010600030101010101" pitchFamily="2" charset="-122"/>
              </a:rPr>
              <a:t>模拟量输出</a:t>
            </a:r>
            <a:r>
              <a:rPr lang="en-US" altLang="zh-CN" kern="0" dirty="0">
                <a:latin typeface="等线" panose="02010600030101010101" pitchFamily="2" charset="-122"/>
                <a:cs typeface="宋体" panose="02010600030101010101" pitchFamily="2" charset="-122"/>
              </a:rPr>
              <a:t>0-3.3V</a:t>
            </a:r>
            <a:r>
              <a:rPr lang="zh-CN" altLang="zh-CN" kern="0" dirty="0">
                <a:latin typeface="等线" panose="02010600030101010101" pitchFamily="2" charset="-122"/>
                <a:cs typeface="宋体" panose="02010600030101010101" pitchFamily="2" charset="-122"/>
              </a:rPr>
              <a:t>电压，浓度越高电压越高；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marR="300355" lvl="0" indent="-342900">
              <a:lnSpc>
                <a:spcPct val="150000"/>
              </a:lnSpc>
              <a:buFont typeface="Wingdings" panose="05000000000000000000" pitchFamily="2" charset="2"/>
              <a:buChar char=""/>
            </a:pPr>
            <a:r>
              <a:rPr lang="zh-CN" altLang="zh-CN" kern="0" dirty="0">
                <a:latin typeface="等线" panose="02010600030101010101" pitchFamily="2" charset="-122"/>
                <a:cs typeface="宋体" panose="02010600030101010101" pitchFamily="2" charset="-122"/>
              </a:rPr>
              <a:t>对一氧化碳具有很高的灵敏度和良好的选择性；</a:t>
            </a:r>
            <a:endParaRPr lang="en-US" altLang="zh-CN" kern="0" dirty="0">
              <a:latin typeface="等线" panose="02010600030101010101" pitchFamily="2" charset="-122"/>
              <a:cs typeface="宋体" panose="02010600030101010101" pitchFamily="2" charset="-122"/>
            </a:endParaRPr>
          </a:p>
          <a:p>
            <a:pPr marL="342900" marR="300355" indent="-342900">
              <a:lnSpc>
                <a:spcPct val="150000"/>
              </a:lnSpc>
              <a:buFont typeface="Wingdings" panose="05000000000000000000" pitchFamily="2" charset="2"/>
              <a:buChar char=""/>
            </a:pPr>
            <a:r>
              <a:rPr lang="zh-CN" altLang="zh-CN" dirty="0"/>
              <a:t>具有长期的使用寿命和可靠的稳定性</a:t>
            </a:r>
            <a:r>
              <a:rPr lang="en-US" altLang="zh-CN" dirty="0"/>
              <a:t>.</a:t>
            </a:r>
            <a:endParaRPr lang="zh-CN" altLang="zh-CN" dirty="0"/>
          </a:p>
          <a:p>
            <a:pPr marR="300355" lvl="0">
              <a:lnSpc>
                <a:spcPts val="2000"/>
              </a:lnSpc>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502</Words>
  <Application>Microsoft Office PowerPoint</Application>
  <PresentationFormat>宽屏</PresentationFormat>
  <Paragraphs>63</Paragraphs>
  <Slides>16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Microsoft YaHei Light</vt:lpstr>
      <vt:lpstr>等线</vt:lpstr>
      <vt:lpstr>仿宋</vt:lpstr>
      <vt:lpstr>宋体</vt:lpstr>
      <vt:lpstr>微软雅黑</vt:lpstr>
      <vt:lpstr>Arial</vt:lpstr>
      <vt:lpstr>Calibri</vt:lpstr>
      <vt:lpstr>Calibri Light</vt:lpstr>
      <vt:lpstr>Wingdings</vt:lpstr>
      <vt:lpstr>千图网海量PPT模板www.58pic.com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王 晨杰</cp:lastModifiedBy>
  <cp:revision>55</cp:revision>
  <dcterms:created xsi:type="dcterms:W3CDTF">2018-07-10T18:03:00Z</dcterms:created>
  <dcterms:modified xsi:type="dcterms:W3CDTF">2020-06-23T09:55:27Z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