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48"/>
  </p:notesMasterIdLst>
  <p:handoutMasterIdLst>
    <p:handoutMasterId r:id="rId49"/>
  </p:handoutMasterIdLst>
  <p:sldIdLst>
    <p:sldId id="326" r:id="rId2"/>
    <p:sldId id="282" r:id="rId3"/>
    <p:sldId id="285" r:id="rId4"/>
    <p:sldId id="286" r:id="rId5"/>
    <p:sldId id="279" r:id="rId6"/>
    <p:sldId id="360" r:id="rId7"/>
    <p:sldId id="369" r:id="rId8"/>
    <p:sldId id="361" r:id="rId9"/>
    <p:sldId id="261" r:id="rId10"/>
    <p:sldId id="335" r:id="rId11"/>
    <p:sldId id="298" r:id="rId12"/>
    <p:sldId id="371" r:id="rId13"/>
    <p:sldId id="299" r:id="rId14"/>
    <p:sldId id="362" r:id="rId15"/>
    <p:sldId id="302" r:id="rId16"/>
    <p:sldId id="328" r:id="rId17"/>
    <p:sldId id="304" r:id="rId18"/>
    <p:sldId id="305" r:id="rId19"/>
    <p:sldId id="307" r:id="rId20"/>
    <p:sldId id="308" r:id="rId21"/>
    <p:sldId id="363" r:id="rId22"/>
    <p:sldId id="311" r:id="rId23"/>
    <p:sldId id="310" r:id="rId24"/>
    <p:sldId id="364" r:id="rId25"/>
    <p:sldId id="312" r:id="rId26"/>
    <p:sldId id="313" r:id="rId27"/>
    <p:sldId id="365" r:id="rId28"/>
    <p:sldId id="315" r:id="rId29"/>
    <p:sldId id="372" r:id="rId30"/>
    <p:sldId id="366" r:id="rId31"/>
    <p:sldId id="373" r:id="rId32"/>
    <p:sldId id="358" r:id="rId33"/>
    <p:sldId id="370" r:id="rId34"/>
    <p:sldId id="355" r:id="rId35"/>
    <p:sldId id="353" r:id="rId36"/>
    <p:sldId id="354" r:id="rId37"/>
    <p:sldId id="258" r:id="rId38"/>
    <p:sldId id="336" r:id="rId39"/>
    <p:sldId id="337" r:id="rId40"/>
    <p:sldId id="339" r:id="rId41"/>
    <p:sldId id="368" r:id="rId42"/>
    <p:sldId id="340" r:id="rId43"/>
    <p:sldId id="341" r:id="rId44"/>
    <p:sldId id="367" r:id="rId45"/>
    <p:sldId id="320" r:id="rId46"/>
    <p:sldId id="331" r:id="rId47"/>
  </p:sldIdLst>
  <p:sldSz cx="9144000" cy="6858000" type="screen4x3"/>
  <p:notesSz cx="7099300" cy="9434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1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rra" initials="S" lastIdx="0" clrIdx="0"/>
  <p:cmAuthor id="1" name="Jessica McCulley" initials="JM" lastIdx="1" clrIdx="1"/>
  <p:cmAuthor id="2" name="Toni Ackley" initials="TA" lastIdx="3" clrIdx="2">
    <p:extLst/>
  </p:cmAuthor>
  <p:cmAuthor id="3" name="Rachel DiMaggio" initials="RD" lastIdx="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99FFCC"/>
    <a:srgbClr val="00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0" autoAdjust="0"/>
    <p:restoredTop sz="94453" autoAdjust="0"/>
  </p:normalViewPr>
  <p:slideViewPr>
    <p:cSldViewPr>
      <p:cViewPr>
        <p:scale>
          <a:sx n="100" d="100"/>
          <a:sy n="100" d="100"/>
        </p:scale>
        <p:origin x="496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50" y="858"/>
      </p:cViewPr>
      <p:guideLst>
        <p:guide orient="horz" pos="2971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55" Type="http://schemas.microsoft.com/office/2016/11/relationships/changesInfo" Target="changesInfos/changesInfo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y Moczerniak" userId="482eff44a8730993" providerId="LiveId" clId="{7BF34ED5-B6A7-421D-8876-886F233F298A}"/>
    <pc:docChg chg="modSld">
      <pc:chgData name="Kathy Moczerniak" userId="482eff44a8730993" providerId="LiveId" clId="{7BF34ED5-B6A7-421D-8876-886F233F298A}" dt="2017-09-15T02:06:26.264" v="1" actId="20577"/>
      <pc:docMkLst>
        <pc:docMk/>
      </pc:docMkLst>
      <pc:sldChg chg="modSp">
        <pc:chgData name="Kathy Moczerniak" userId="482eff44a8730993" providerId="LiveId" clId="{7BF34ED5-B6A7-421D-8876-886F233F298A}" dt="2017-09-15T02:06:26.264" v="1" actId="20577"/>
        <pc:sldMkLst>
          <pc:docMk/>
          <pc:sldMk cId="493250303" sldId="326"/>
        </pc:sldMkLst>
        <pc:spChg chg="mod">
          <ac:chgData name="Kathy Moczerniak" userId="482eff44a8730993" providerId="LiveId" clId="{7BF34ED5-B6A7-421D-8876-886F233F298A}" dt="2017-09-15T02:06:26.264" v="1" actId="20577"/>
          <ac:spMkLst>
            <pc:docMk/>
            <pc:sldMk cId="493250303" sldId="32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defTabSz="944563" eaLnBrk="0" hangingPunct="0">
              <a:defRPr sz="1200">
                <a:latin typeface="Times New Roman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defRPr sz="1200">
                <a:latin typeface="Times New Roman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63025"/>
            <a:ext cx="30765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defTabSz="944563" eaLnBrk="0" hangingPunct="0">
              <a:defRPr sz="1200">
                <a:latin typeface="Times New Roman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963025"/>
            <a:ext cx="30765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6" tIns="47238" rIns="94476" bIns="47238" numCol="1" anchor="b" anchorCtr="0" compatLnSpc="1">
            <a:prstTxWarp prst="textNoShape">
              <a:avLst/>
            </a:prstTxWarp>
          </a:bodyPr>
          <a:lstStyle>
            <a:lvl1pPr algn="r" defTabSz="944563" eaLnBrk="0" hangingPunct="0">
              <a:defRPr sz="1200">
                <a:latin typeface="Times New Roman" charset="0"/>
              </a:defRPr>
            </a:lvl1pPr>
          </a:lstStyle>
          <a:p>
            <a:fld id="{D0C2099F-6AF1-40C8-B245-9488467A91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8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257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1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8991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fld id="{DEE88250-6828-46BA-9326-78C2EECF86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2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2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9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3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1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28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4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7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9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31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6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1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63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7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6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Information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0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Information updated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43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Information updated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7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2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Information updated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33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2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7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92689C-7EAE-41BB-B8D4-45B3FD4A3C83}" type="slidenum">
              <a:rPr lang="en-US" sz="1200">
                <a:latin typeface="Times New Roman" charset="0"/>
              </a:rPr>
              <a:pPr/>
              <a:t>34</a:t>
            </a:fld>
            <a:endParaRPr lang="en-US" sz="1200">
              <a:latin typeface="Times New Roman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93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62EAA26-323C-405D-8EAD-155EB67E0D11}" type="slidenum">
              <a:rPr lang="en-US" sz="1200">
                <a:latin typeface="Times New Roman" charset="0"/>
              </a:rPr>
              <a:pPr/>
              <a:t>35</a:t>
            </a:fld>
            <a:endParaRPr lang="en-US" sz="1200">
              <a:latin typeface="Times New Roman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96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62EAA26-323C-405D-8EAD-155EB67E0D11}" type="slidenum">
              <a:rPr lang="en-US" sz="1200">
                <a:latin typeface="Times New Roman" charset="0"/>
              </a:rPr>
              <a:pPr/>
              <a:t>36</a:t>
            </a:fld>
            <a:endParaRPr lang="en-US" sz="1200">
              <a:latin typeface="Times New Roman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96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8EA7940-3F69-4354-82D8-D6B57B510A8E}" type="slidenum">
              <a:rPr lang="en-US" sz="1200">
                <a:latin typeface="Times New Roman" charset="0"/>
              </a:rPr>
              <a:pPr/>
              <a:t>37</a:t>
            </a:fld>
            <a:endParaRPr lang="en-US" sz="1200">
              <a:latin typeface="Times New Roman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Information updated</a:t>
            </a:r>
          </a:p>
        </p:txBody>
      </p:sp>
    </p:spTree>
    <p:extLst>
      <p:ext uri="{BB962C8B-B14F-4D97-AF65-F5344CB8AC3E}">
        <p14:creationId xmlns:p14="http://schemas.microsoft.com/office/powerpoint/2010/main" val="289921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392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9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8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7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13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35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7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4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88250-6828-46BA-9326-78C2EECF86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75BC5E2-4D3A-43EE-B388-8870AA0328E8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7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\\asc-prd-fs03\users\Public Health\5_In Production\Shi Delivering 6e 03775-3\Ancillaries\PPTs\9781284037753_PPBG_tex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7"/>
            <a:ext cx="9144000" cy="6856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1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8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7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4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9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A5AE-3333-44D9-97E2-3C4F313E00D5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5691-D370-4C29-9794-1CFB52096CD4}" type="slidenum">
              <a:rPr lang="en-US" smtClean="0"/>
              <a:t>‹#›</a:t>
            </a:fld>
            <a:endParaRPr lang="en-US"/>
          </a:p>
        </p:txBody>
      </p:sp>
      <p:pic>
        <p:nvPicPr>
          <p:cNvPr id="90114" name="Picture 2" descr="\\fileservehq01\users\Public Health\5_In Production\Shi 2650-1\Ancillaries\Unprepped PPTs\26501_PPBG_text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\\asc-prd-fs03\users\Public Health\5_In Production\Shi Delivering 6e 03775-3\Ancillaries\PPTs\9781284037753_PPBG_text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7"/>
            <a:ext cx="9144000" cy="6856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9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683792"/>
            <a:ext cx="3962400" cy="769441"/>
          </a:xfrm>
        </p:spPr>
        <p:txBody>
          <a:bodyPr>
            <a:spAutoFit/>
          </a:bodyPr>
          <a:lstStyle/>
          <a:p>
            <a:r>
              <a:rPr lang="en-US" b="1"/>
              <a:t>Chapter </a:t>
            </a:r>
            <a:r>
              <a:rPr lang="en-US" b="1" dirty="0"/>
              <a:t>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803525"/>
            <a:ext cx="3352800" cy="1938992"/>
          </a:xfrm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An Overview of U.S. Health Care Delivery</a:t>
            </a:r>
          </a:p>
        </p:txBody>
      </p:sp>
    </p:spTree>
    <p:extLst>
      <p:ext uri="{BB962C8B-B14F-4D97-AF65-F5344CB8AC3E}">
        <p14:creationId xmlns:p14="http://schemas.microsoft.com/office/powerpoint/2010/main" val="49325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pPr eaLnBrk="1" hangingPunct="1"/>
            <a:r>
              <a:rPr lang="en-US" sz="3600" dirty="0"/>
              <a:t>Insurance and Health Care Reform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spAutoFit/>
          </a:bodyPr>
          <a:lstStyle/>
          <a:p>
            <a:r>
              <a:rPr lang="en-US" sz="2800" dirty="0"/>
              <a:t>Medicare, Medicaid, and Children’s Health Insurance Program (CHIP) </a:t>
            </a:r>
          </a:p>
          <a:p>
            <a:r>
              <a:rPr lang="en-US" sz="2800" dirty="0"/>
              <a:t>Reasons employment-based system left some uninsured </a:t>
            </a:r>
          </a:p>
          <a:p>
            <a:pPr lvl="1"/>
            <a:r>
              <a:rPr lang="en-US" dirty="0"/>
              <a:t>Small businesses cannot get group insurance at affordable rates and are unable to offer insurance. </a:t>
            </a:r>
          </a:p>
          <a:p>
            <a:pPr lvl="1"/>
            <a:r>
              <a:rPr lang="en-US" dirty="0"/>
              <a:t>Participation in insurance programs may be voluntary.</a:t>
            </a:r>
          </a:p>
          <a:p>
            <a:r>
              <a:rPr lang="en-US" sz="2800" dirty="0"/>
              <a:t>Affordable Care Act </a:t>
            </a:r>
          </a:p>
          <a:p>
            <a:pPr lvl="1"/>
            <a:r>
              <a:rPr lang="en-US" dirty="0"/>
              <a:t>Required all U.S. citizens and legal residents to be covered by public or private insurance</a:t>
            </a:r>
          </a:p>
        </p:txBody>
      </p:sp>
    </p:spTree>
    <p:extLst>
      <p:ext uri="{BB962C8B-B14F-4D97-AF65-F5344CB8AC3E}">
        <p14:creationId xmlns:p14="http://schemas.microsoft.com/office/powerpoint/2010/main" val="280192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5974"/>
            <a:ext cx="8382000" cy="1200329"/>
          </a:xfrm>
        </p:spPr>
        <p:txBody>
          <a:bodyPr wrap="square">
            <a:spAutoFit/>
          </a:bodyPr>
          <a:lstStyle/>
          <a:p>
            <a:r>
              <a:rPr lang="en-IN" dirty="0"/>
              <a:t>Major Characteristics of the U.S. Health Care System</a:t>
            </a:r>
            <a:endParaRPr lang="en-US" sz="36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056495"/>
          </a:xfrm>
        </p:spPr>
        <p:txBody>
          <a:bodyPr>
            <a:spAutoFit/>
          </a:bodyPr>
          <a:lstStyle/>
          <a:p>
            <a:pPr eaLnBrk="1" hangingPunct="1"/>
            <a:r>
              <a:rPr lang="en-US" sz="2800" dirty="0"/>
              <a:t>Political climate</a:t>
            </a:r>
          </a:p>
          <a:p>
            <a:pPr eaLnBrk="1" hangingPunct="1"/>
            <a:r>
              <a:rPr lang="en-US" sz="2800" dirty="0"/>
              <a:t>Economic development</a:t>
            </a:r>
          </a:p>
          <a:p>
            <a:pPr eaLnBrk="1" hangingPunct="1"/>
            <a:r>
              <a:rPr lang="en-US" sz="2800" dirty="0"/>
              <a:t>Technological progress</a:t>
            </a:r>
          </a:p>
          <a:p>
            <a:pPr eaLnBrk="1" hangingPunct="1"/>
            <a:r>
              <a:rPr lang="en-US" sz="2800" dirty="0"/>
              <a:t>Social and cultural values</a:t>
            </a:r>
          </a:p>
          <a:p>
            <a:pPr eaLnBrk="1" hangingPunct="1"/>
            <a:r>
              <a:rPr lang="en-US" sz="2800" dirty="0"/>
              <a:t>Physical environment</a:t>
            </a:r>
          </a:p>
          <a:p>
            <a:pPr eaLnBrk="1" hangingPunct="1"/>
            <a:r>
              <a:rPr lang="en-US" sz="2800" dirty="0"/>
              <a:t>Population characteristics (demographics, health trends)</a:t>
            </a:r>
          </a:p>
          <a:p>
            <a:r>
              <a:rPr lang="en-US" sz="2800" dirty="0"/>
              <a:t>Global influences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74"/>
            <a:ext cx="8229600" cy="1200329"/>
          </a:xfrm>
        </p:spPr>
        <p:txBody>
          <a:bodyPr>
            <a:spAutoFit/>
          </a:bodyPr>
          <a:lstStyle/>
          <a:p>
            <a:r>
              <a:rPr lang="en-US" sz="3600" dirty="0" smtClean="0"/>
              <a:t>Figure 1-2: External forces affecting health care delivery.</a:t>
            </a:r>
            <a:endParaRPr lang="en-US" sz="3600" dirty="0"/>
          </a:p>
        </p:txBody>
      </p:sp>
      <p:pic>
        <p:nvPicPr>
          <p:cNvPr id="6" name="Picture 5" descr="Text boxes that read: Social values and culture-Ethnic diversity, Cultural diversity, Social cohesion; Global influences-Immigration, Trade and travel, Terrorism, Epidemics; Population characteristics- Demographic trends and issues, Health needs, Social morbidity (AIDS, drugs, homicides, injuries, auto accidents, behavior-related diseases); Physical environment-Toxic waste, air pollutants, chemicals, Sanitation, Ecological balance, global warming; Technology development-Biotechnology, Information systems; Economic conditions-General economy, Competition; Political climate- President and Congress, Interest groups, Laws and regulations point to an oval that reads: Health care delivery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60" y="1632180"/>
            <a:ext cx="5969480" cy="44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8755"/>
            <a:ext cx="7162800" cy="1477328"/>
          </a:xfrm>
        </p:spPr>
        <p:txBody>
          <a:bodyPr wrap="square">
            <a:spAutoFit/>
          </a:bodyPr>
          <a:lstStyle/>
          <a:p>
            <a:r>
              <a:rPr lang="en-IN" dirty="0"/>
              <a:t>Ten Basic Characteristics Differentiate the U.S. Health Care Delivery System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51037"/>
            <a:ext cx="8229600" cy="4373563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No central agency governs the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Access to health care services is selectively based on insurance coverage.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Health care is delivered under imperfect market conditions.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Third-party insurers act as intermediaries between the financing and delivery 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existence of multiple payers makes the system cumbersome.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9072"/>
            <a:ext cx="7162800" cy="1477328"/>
          </a:xfrm>
        </p:spPr>
        <p:txBody>
          <a:bodyPr wrap="square">
            <a:spAutoFit/>
          </a:bodyPr>
          <a:lstStyle/>
          <a:p>
            <a:r>
              <a:rPr lang="en-IN" dirty="0"/>
              <a:t>Ten Basic Characteristics Differentiate the U.S. Health Care Delivery System </a:t>
            </a:r>
            <a:r>
              <a:rPr lang="en-IN" sz="1800" dirty="0"/>
              <a:t>(2 of 2)</a:t>
            </a:r>
            <a:endParaRPr lang="en-US" sz="1800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7"/>
            <a:ext cx="8305800" cy="3884140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The balance of power among players prevents any single entity from dominating the system.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Legal risks influence practice behavior of physicians.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Development of new technology creates an automatic demand for its use.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New service settings have evolved along a continuum.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Quality is not accepted as an unachievable goal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0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2114" y="304800"/>
            <a:ext cx="4303486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1. No Central Agency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34819" name="Rectangle 1028"/>
          <p:cNvSpPr>
            <a:spLocks noGrp="1" noChangeArrowheads="1"/>
          </p:cNvSpPr>
          <p:nvPr>
            <p:ph idx="1"/>
          </p:nvPr>
        </p:nvSpPr>
        <p:spPr>
          <a:xfrm>
            <a:off x="457200" y="1388660"/>
            <a:ext cx="8545286" cy="3970318"/>
          </a:xfrm>
        </p:spPr>
        <p:txBody>
          <a:bodyPr>
            <a:spAutoFit/>
          </a:bodyPr>
          <a:lstStyle/>
          <a:p>
            <a:r>
              <a:rPr lang="en-US" sz="2800" dirty="0"/>
              <a:t>Most developed nations have national health care.</a:t>
            </a:r>
          </a:p>
          <a:p>
            <a:r>
              <a:rPr lang="en-US" sz="2800" dirty="0"/>
              <a:t>To control costs, use global budget to determine total health care expenses. </a:t>
            </a:r>
          </a:p>
          <a:p>
            <a:r>
              <a:rPr lang="en-US" sz="2800" dirty="0"/>
              <a:t>Government controls proliferation of health services. </a:t>
            </a:r>
          </a:p>
          <a:p>
            <a:r>
              <a:rPr lang="en-US" sz="2800" dirty="0"/>
              <a:t>U.S. has mostly private financing and delivery. </a:t>
            </a:r>
          </a:p>
          <a:p>
            <a:r>
              <a:rPr lang="en-US" sz="2800" dirty="0"/>
              <a:t>Financing via employers 52% and government 48%.</a:t>
            </a:r>
          </a:p>
          <a:p>
            <a:r>
              <a:rPr lang="en-US" sz="2800" dirty="0"/>
              <a:t>Private health care, hospitals, and physicians are independent of government</a:t>
            </a:r>
            <a:r>
              <a:rPr lang="en-US" sz="2800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50886" y="228600"/>
            <a:ext cx="4078514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1. No Central Agency </a:t>
            </a:r>
            <a:r>
              <a:rPr lang="en-IN" sz="1800" dirty="0"/>
              <a:t>(2 of 2)</a:t>
            </a:r>
            <a:endParaRPr lang="en-US" sz="1800" dirty="0"/>
          </a:p>
        </p:txBody>
      </p:sp>
      <p:sp>
        <p:nvSpPr>
          <p:cNvPr id="34819" name="Rectangle 102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3884140"/>
          </a:xfrm>
        </p:spPr>
        <p:txBody>
          <a:bodyPr>
            <a:spAutoFit/>
          </a:bodyPr>
          <a:lstStyle/>
          <a:p>
            <a:r>
              <a:rPr lang="en-US" sz="2800" dirty="0"/>
              <a:t>No one monitors total expenses through global budgets and utilization.</a:t>
            </a:r>
          </a:p>
          <a:p>
            <a:r>
              <a:rPr lang="en-US" sz="2800" dirty="0"/>
              <a:t>U.S. determines public-sector expenses and reimbursement rates for Medicare/Medicaid/CHIP.</a:t>
            </a:r>
          </a:p>
          <a:p>
            <a:r>
              <a:rPr lang="en-US" sz="2800" dirty="0"/>
              <a:t>Government sets standards of participation.</a:t>
            </a:r>
          </a:p>
          <a:p>
            <a:r>
              <a:rPr lang="en-US" sz="2800" dirty="0"/>
              <a:t>Providers must comply with standards to be certified to provide care for Medicaid and Medicare patients.</a:t>
            </a:r>
          </a:p>
          <a:p>
            <a:r>
              <a:rPr lang="en-US" sz="2800" dirty="0"/>
              <a:t>Regarded as minimum standards of quality.</a:t>
            </a:r>
          </a:p>
        </p:txBody>
      </p:sp>
    </p:spTree>
    <p:extLst>
      <p:ext uri="{BB962C8B-B14F-4D97-AF65-F5344CB8AC3E}">
        <p14:creationId xmlns:p14="http://schemas.microsoft.com/office/powerpoint/2010/main" val="318586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95600" y="338435"/>
            <a:ext cx="33528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2. Partial Access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idx="1"/>
          </p:nvPr>
        </p:nvSpPr>
        <p:spPr>
          <a:xfrm>
            <a:off x="342900" y="1646237"/>
            <a:ext cx="8458200" cy="3970318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Access is the ability to obtain health care when needed.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Americans can access health care services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Through their employers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Under a government health care program</a:t>
            </a:r>
          </a:p>
          <a:p>
            <a:pPr lvl="1">
              <a:spcBef>
                <a:spcPts val="0"/>
              </a:spcBef>
            </a:pPr>
            <a:r>
              <a:rPr lang="en-US" dirty="0"/>
              <a:t>By buying insurance using private funds</a:t>
            </a:r>
          </a:p>
          <a:p>
            <a:pPr lvl="1">
              <a:spcBef>
                <a:spcPts val="0"/>
              </a:spcBef>
            </a:pPr>
            <a:r>
              <a:rPr lang="en-US" dirty="0"/>
              <a:t>By paying for services privately</a:t>
            </a:r>
          </a:p>
          <a:p>
            <a:pPr lvl="1">
              <a:spcBef>
                <a:spcPts val="0"/>
              </a:spcBef>
            </a:pPr>
            <a:r>
              <a:rPr lang="en-US" dirty="0"/>
              <a:t>By obtaining charity or subsidized care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Health insurance helps ensure access.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971800" y="384473"/>
            <a:ext cx="32004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2. Partial Access </a:t>
            </a:r>
            <a:r>
              <a:rPr lang="en-IN" sz="1800" dirty="0" smtClean="0"/>
              <a:t>(2 </a:t>
            </a:r>
            <a:r>
              <a:rPr lang="en-IN" sz="1800" dirty="0"/>
              <a:t>of 2)</a:t>
            </a:r>
            <a:endParaRPr lang="en-US" sz="18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358116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Uninsured Americans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Able to obtain medical care for acute illness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Form of universal catastrophic health insurance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Usually forego basic and routine care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Universal access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Countries with national health care programs provide universal coverage.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The ability of all citizens to obtain health care when needed is mostly a theoretical concept.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41148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3. Imperfect Market </a:t>
            </a:r>
            <a:r>
              <a:rPr lang="en-IN" sz="1800" dirty="0"/>
              <a:t>(1 of 3)</a:t>
            </a:r>
            <a:endParaRPr lang="en-US" sz="18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05800" cy="4800600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The U.S. has a quasi-market where health care is partially managed by free markets.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 a free market, multiple patients and providers act independently.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Providers do not collude to fix prices.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Prices are set by the interaction of supply and demand.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Inverse relationship between quantity of services demanded and price of services.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Equilibrium is achieved without interference.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46331"/>
          </a:xfrm>
        </p:spPr>
        <p:txBody>
          <a:bodyPr>
            <a:spAutoFit/>
          </a:bodyPr>
          <a:lstStyle/>
          <a:p>
            <a:pPr eaLnBrk="1" hangingPunct="1"/>
            <a:r>
              <a:rPr lang="en-US" sz="3600" dirty="0"/>
              <a:t>Learning Objectives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Understand the nature of the U.S. health care system.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Outline the key functional components of a health care delivery system.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Get a basic overview of the Affordable Care Act.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Discuss characteristics of the U.S. health care system.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Emphasize importance for practitioners and managers to understand the health care delivery system.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Get an overview of health care systems in selected countries.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Point out global health challenges and reform efforts.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Introduce the systems model as a framework.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90800" y="372070"/>
            <a:ext cx="39624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3. Imperfect Market </a:t>
            </a:r>
            <a:r>
              <a:rPr lang="en-IN" sz="1800" dirty="0"/>
              <a:t>(2 of 3)</a:t>
            </a:r>
            <a:endParaRPr lang="en-US" sz="1800" dirty="0"/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25827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Unrestrained competition.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Patients must have information about the availability of different services.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Consumers are seizing some measure of control.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Internet as a source of medical information.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Patients must bear cost of services received.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Moral hazard.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39624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3. Imperfect Market </a:t>
            </a:r>
            <a:r>
              <a:rPr lang="en-IN" sz="1800" dirty="0"/>
              <a:t>(3 of 3)</a:t>
            </a:r>
            <a:endParaRPr lang="en-US" sz="1800" dirty="0"/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59737"/>
          </a:xfrm>
        </p:spPr>
        <p:txBody>
          <a:bodyPr>
            <a:spAutoFit/>
          </a:bodyPr>
          <a:lstStyle/>
          <a:p>
            <a:r>
              <a:rPr lang="en-US" dirty="0"/>
              <a:t>Two factors limit patients’ decisions:</a:t>
            </a:r>
          </a:p>
          <a:p>
            <a:pPr lvl="1"/>
            <a:r>
              <a:rPr lang="en-US" dirty="0"/>
              <a:t>Need </a:t>
            </a:r>
          </a:p>
          <a:p>
            <a:pPr lvl="1"/>
            <a:r>
              <a:rPr lang="en-US" dirty="0"/>
              <a:t>Demand</a:t>
            </a:r>
          </a:p>
          <a:p>
            <a:r>
              <a:rPr lang="en-US" dirty="0"/>
              <a:t>Item-based pricing</a:t>
            </a:r>
          </a:p>
          <a:p>
            <a:pPr lvl="1"/>
            <a:r>
              <a:rPr lang="en-US" dirty="0"/>
              <a:t>Fees charged for service (surgeon’s price)</a:t>
            </a:r>
          </a:p>
          <a:p>
            <a:r>
              <a:rPr lang="en-US" dirty="0"/>
              <a:t>Phantom providers</a:t>
            </a:r>
          </a:p>
          <a:p>
            <a:pPr lvl="1"/>
            <a:r>
              <a:rPr lang="en-US" dirty="0"/>
              <a:t>Bill for services separately </a:t>
            </a:r>
          </a:p>
          <a:p>
            <a:r>
              <a:rPr lang="en-US" dirty="0"/>
              <a:t>Package pricing</a:t>
            </a:r>
          </a:p>
          <a:p>
            <a:pPr lvl="1"/>
            <a:r>
              <a:rPr lang="en-US" dirty="0"/>
              <a:t>Bundled fee for a group of related services</a:t>
            </a:r>
          </a:p>
        </p:txBody>
      </p:sp>
    </p:spTree>
    <p:extLst>
      <p:ext uri="{BB962C8B-B14F-4D97-AF65-F5344CB8AC3E}">
        <p14:creationId xmlns:p14="http://schemas.microsoft.com/office/powerpoint/2010/main" val="54958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dirty="0"/>
              <a:t>4. Third-Party Insurers and Payers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022366"/>
          </a:xfrm>
        </p:spPr>
        <p:txBody>
          <a:bodyPr>
            <a:spAutoFit/>
          </a:bodyPr>
          <a:lstStyle/>
          <a:p>
            <a:r>
              <a:rPr lang="en-US" dirty="0"/>
              <a:t>Patient is first party.</a:t>
            </a:r>
          </a:p>
          <a:p>
            <a:r>
              <a:rPr lang="en-US" dirty="0"/>
              <a:t>Provider is second party.</a:t>
            </a:r>
          </a:p>
          <a:p>
            <a:r>
              <a:rPr lang="en-US" dirty="0"/>
              <a:t>Intermediary is third party. </a:t>
            </a:r>
          </a:p>
          <a:p>
            <a:pPr lvl="1"/>
            <a:r>
              <a:rPr lang="en-US" dirty="0"/>
              <a:t>A wall of separation between financing and delivery. </a:t>
            </a:r>
          </a:p>
          <a:p>
            <a:pPr lvl="1"/>
            <a:r>
              <a:rPr lang="en-US" dirty="0"/>
              <a:t>Quality of care is a secondary concern.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43200" y="372070"/>
            <a:ext cx="36576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5. Multiple Payers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36188"/>
          </a:xfrm>
        </p:spPr>
        <p:txBody>
          <a:bodyPr>
            <a:spAutoFit/>
          </a:bodyPr>
          <a:lstStyle/>
          <a:p>
            <a:r>
              <a:rPr lang="en-US" dirty="0"/>
              <a:t>Single-payer system.</a:t>
            </a:r>
          </a:p>
          <a:p>
            <a:pPr lvl="1"/>
            <a:r>
              <a:rPr lang="en-US" dirty="0"/>
              <a:t>A national health care system that is usually the primary payer, the government</a:t>
            </a:r>
          </a:p>
          <a:p>
            <a:r>
              <a:rPr lang="en-US" dirty="0"/>
              <a:t>The United States has many payers;  company can choose different plans.</a:t>
            </a:r>
          </a:p>
          <a:p>
            <a:pPr lvl="1"/>
            <a:r>
              <a:rPr lang="en-US" dirty="0"/>
              <a:t>A billing and collection </a:t>
            </a:r>
            <a:r>
              <a:rPr lang="en-US" dirty="0" smtClean="0"/>
              <a:t>nightmare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43200" y="399554"/>
            <a:ext cx="36576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5. Multiple Payers </a:t>
            </a:r>
            <a:r>
              <a:rPr lang="en-IN" sz="1800" dirty="0"/>
              <a:t>(2 of 2)</a:t>
            </a:r>
            <a:endParaRPr lang="en-US" sz="18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522440"/>
            <a:ext cx="8610600" cy="4099584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System </a:t>
            </a:r>
            <a:r>
              <a:rPr lang="en-US" dirty="0"/>
              <a:t>becomes more cumbersome.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Difficult for providers to track various health plans.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Providers must hire claims processors.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Payments can be denied for not following requirements, which necessitates rebilling.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plans allow providers to balance bill whereas others do not.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Providers must engage in collection efforts.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Government programs have complex regulations</a:t>
            </a:r>
            <a:r>
              <a:rPr lang="en-US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68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dirty="0"/>
              <a:t>6. Power Balancing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022366"/>
          </a:xfrm>
        </p:spPr>
        <p:txBody>
          <a:bodyPr>
            <a:spAutoFit/>
          </a:bodyPr>
          <a:lstStyle/>
          <a:p>
            <a:r>
              <a:rPr lang="en-US" dirty="0"/>
              <a:t>Multiple players</a:t>
            </a:r>
          </a:p>
          <a:p>
            <a:r>
              <a:rPr lang="en-US" dirty="0"/>
              <a:t>Key players</a:t>
            </a:r>
          </a:p>
          <a:p>
            <a:pPr lvl="1"/>
            <a:r>
              <a:rPr lang="en-US" dirty="0"/>
              <a:t>Physicians, administrators, insurance companies, large employers, and the government.</a:t>
            </a:r>
          </a:p>
          <a:p>
            <a:pPr lvl="1"/>
            <a:r>
              <a:rPr lang="en-US" dirty="0"/>
              <a:t>Have own economic interests to protect.</a:t>
            </a:r>
          </a:p>
          <a:p>
            <a:pPr lvl="1"/>
            <a:r>
              <a:rPr lang="en-US" dirty="0"/>
              <a:t>Self-interests are often at odds.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dirty="0"/>
              <a:t>7. Litigation Risks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453253"/>
          </a:xfrm>
        </p:spPr>
        <p:txBody>
          <a:bodyPr>
            <a:spAutoFit/>
          </a:bodyPr>
          <a:lstStyle/>
          <a:p>
            <a:r>
              <a:rPr lang="en-US" dirty="0"/>
              <a:t>The United States is a litigious society.</a:t>
            </a:r>
          </a:p>
          <a:p>
            <a:r>
              <a:rPr lang="en-US" dirty="0"/>
              <a:t>Private health care providers are increasingly susceptible.</a:t>
            </a:r>
          </a:p>
          <a:p>
            <a:r>
              <a:rPr lang="en-US" dirty="0"/>
              <a:t>Risk of malpractice lawsuits.</a:t>
            </a:r>
          </a:p>
          <a:p>
            <a:r>
              <a:rPr lang="en-US" dirty="0"/>
              <a:t>Practitioners engage in defensive medicine.</a:t>
            </a:r>
          </a:p>
          <a:p>
            <a:pPr lvl="1"/>
            <a:r>
              <a:rPr lang="en-US" dirty="0"/>
              <a:t>Prescribe diagnostic tests, return checkups, documentation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dirty="0"/>
              <a:t>8. High Technology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36188"/>
          </a:xfrm>
        </p:spPr>
        <p:txBody>
          <a:bodyPr>
            <a:spAutoFit/>
          </a:bodyPr>
          <a:lstStyle/>
          <a:p>
            <a:r>
              <a:rPr lang="en-US" dirty="0"/>
              <a:t>The U.S. is a hotbed of research and innovation in new technology.</a:t>
            </a:r>
          </a:p>
          <a:p>
            <a:pPr lvl="1"/>
            <a:r>
              <a:rPr lang="en-US" dirty="0"/>
              <a:t>Creates demand for new services despite high costs</a:t>
            </a:r>
          </a:p>
          <a:p>
            <a:pPr lvl="1"/>
            <a:r>
              <a:rPr lang="en-US" dirty="0"/>
              <a:t>With capital investments, must have utilization</a:t>
            </a:r>
          </a:p>
          <a:p>
            <a:pPr lvl="1"/>
            <a:r>
              <a:rPr lang="en-US" dirty="0"/>
              <a:t>Legal risks for providers denying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45889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dirty="0"/>
              <a:t>9. Continuum of Services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108543"/>
          </a:xfrm>
        </p:spPr>
        <p:txBody>
          <a:bodyPr>
            <a:spAutoFit/>
          </a:bodyPr>
          <a:lstStyle/>
          <a:p>
            <a:r>
              <a:rPr lang="en-US" dirty="0"/>
              <a:t>Three categories of medical care services:</a:t>
            </a:r>
          </a:p>
          <a:p>
            <a:pPr lvl="1"/>
            <a:r>
              <a:rPr lang="en-US" dirty="0"/>
              <a:t>Curative</a:t>
            </a:r>
          </a:p>
          <a:p>
            <a:pPr lvl="1"/>
            <a:r>
              <a:rPr lang="en-US" dirty="0"/>
              <a:t>Restorative</a:t>
            </a:r>
          </a:p>
          <a:p>
            <a:pPr lvl="1"/>
            <a:r>
              <a:rPr lang="en-US" dirty="0"/>
              <a:t>Preventative</a:t>
            </a:r>
          </a:p>
          <a:p>
            <a:r>
              <a:rPr lang="en-US" dirty="0"/>
              <a:t>Health care is not confined to the hospital.</a:t>
            </a:r>
          </a:p>
          <a:p>
            <a:r>
              <a:rPr lang="en-US" dirty="0"/>
              <a:t>Additional settings.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71"/>
            <a:ext cx="9144000" cy="1200329"/>
          </a:xfrm>
        </p:spPr>
        <p:txBody>
          <a:bodyPr>
            <a:spAutoFit/>
          </a:bodyPr>
          <a:lstStyle/>
          <a:p>
            <a:r>
              <a:rPr lang="en-US" sz="3600" dirty="0"/>
              <a:t>Table 1-2: The Continuum of Health Care Services</a:t>
            </a:r>
          </a:p>
        </p:txBody>
      </p:sp>
      <p:pic>
        <p:nvPicPr>
          <p:cNvPr id="6" name="Picture 5" descr="The rows from top to bottom read: Preventive care-Public health programs, Community programs, Personal lifestyles, Primary care settings; Primary care-Physician’s office or clinic, Community health centers, Self-care, Alternative medicine; Specialized care-Specialist provider clinics; Chronic care-Primary care settings, Specialist provider clinics, Home health, Long-term care facilities, Self-care, Alternative medicine; Long-term care-Long-term care facilities Home health; Subacute care-Special subacute units (hospitals, long-term care facilities), Home health, Outpatient surgical centers; Acute care-Hospitals; Rehabilitative care-Rehabilitation departments (hospitals, long-term care facilities), Home health, Outpatient rehabilitation centers; End-of-life care-Hospice services provided in a variety of setting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31" y="1295400"/>
            <a:ext cx="4485738" cy="509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3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pPr eaLnBrk="1" hangingPunct="1"/>
            <a:r>
              <a:rPr lang="en-US" sz="3600" dirty="0"/>
              <a:t>Introduction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2246769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U.S. has a unique health care delivery system.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Americans are not automatically covered.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A true system does not exist.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The health care system is fragmented.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It continues to undergo periodic changes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dirty="0"/>
              <a:t>10. Quest for Quality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91479"/>
          </a:xfrm>
        </p:spPr>
        <p:txBody>
          <a:bodyPr>
            <a:spAutoFit/>
          </a:bodyPr>
          <a:lstStyle/>
          <a:p>
            <a:r>
              <a:rPr lang="en-US" dirty="0"/>
              <a:t>Definition and measurement are not clear-cut.</a:t>
            </a:r>
          </a:p>
          <a:p>
            <a:pPr lvl="1"/>
            <a:r>
              <a:rPr lang="en-US" dirty="0"/>
              <a:t>Increased pressure to develop quality standards</a:t>
            </a:r>
          </a:p>
          <a:p>
            <a:pPr lvl="1"/>
            <a:r>
              <a:rPr lang="en-US" dirty="0"/>
              <a:t>Demonstrate compliance</a:t>
            </a:r>
          </a:p>
          <a:p>
            <a:r>
              <a:rPr lang="en-US" dirty="0"/>
              <a:t>Higher expectations.</a:t>
            </a:r>
          </a:p>
          <a:p>
            <a:r>
              <a:rPr lang="en-US" dirty="0"/>
              <a:t>Continuous quality improvement.</a:t>
            </a:r>
          </a:p>
        </p:txBody>
      </p:sp>
    </p:spTree>
    <p:extLst>
      <p:ext uri="{BB962C8B-B14F-4D97-AF65-F5344CB8AC3E}">
        <p14:creationId xmlns:p14="http://schemas.microsoft.com/office/powerpoint/2010/main" val="459677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529"/>
            <a:ext cx="8229600" cy="1077218"/>
          </a:xfrm>
        </p:spPr>
        <p:txBody>
          <a:bodyPr>
            <a:spAutoFit/>
          </a:bodyPr>
          <a:lstStyle/>
          <a:p>
            <a:r>
              <a:rPr lang="en-US" sz="3200" dirty="0"/>
              <a:t>Figure 1-4: Trends and direction in health care delivery.</a:t>
            </a:r>
          </a:p>
        </p:txBody>
      </p:sp>
      <p:pic>
        <p:nvPicPr>
          <p:cNvPr id="5" name="Picture 4" descr="Illustration shows the trends and directions in health care delivery as follows: Illness, Wellness; Acute care, Primary care; Inpatient, Outpatient; Individual health, Community well-being; Fragmented care, Managed care; Independent institutions, Integrated systems; Service duplication, Continuum of service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76" y="2209800"/>
            <a:ext cx="4054448" cy="259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35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61853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Trends and Directions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848600" cy="353943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U.S. health care delivery system continues to undergo fundamental shifts.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Promotion of health while reducing costs.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Focus is changing from illness to wellness.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Providing more effective and efficient quality care.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Focused more on delivery of services.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Mid-level health professionals, health coaches, and health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84970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61853"/>
            <a:ext cx="8229600" cy="646331"/>
          </a:xfrm>
        </p:spPr>
        <p:txBody>
          <a:bodyPr>
            <a:spAutoFit/>
          </a:bodyPr>
          <a:lstStyle/>
          <a:p>
            <a:r>
              <a:rPr lang="en-US" sz="3600" dirty="0"/>
              <a:t>Trends and Directions: Challenges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2246769"/>
          </a:xfrm>
        </p:spPr>
        <p:txBody>
          <a:bodyPr>
            <a:sp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Managing costs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Focusing on care delivery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Adopting technologies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Delivering new operating models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Meeting various federal and state </a:t>
            </a:r>
            <a:r>
              <a:rPr lang="en-US" dirty="0" smtClean="0"/>
              <a:t>regulations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8041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22972"/>
            <a:ext cx="9144000" cy="646331"/>
          </a:xfrm>
        </p:spPr>
        <p:txBody>
          <a:bodyPr>
            <a:spAutoFit/>
          </a:bodyPr>
          <a:lstStyle/>
          <a:p>
            <a:pPr eaLnBrk="1" hangingPunct="1"/>
            <a:r>
              <a:rPr lang="en-US" sz="3600" dirty="0"/>
              <a:t>Significance for Health Care Practitioners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367076"/>
          </a:xfrm>
        </p:spPr>
        <p:txBody>
          <a:bodyPr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Understanding of the health care delivery system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attune health professionals to their relationship with the rest of the health care environment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help understand changes and the impact of those changes on their practice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Adaptation and relearning</a:t>
            </a:r>
          </a:p>
        </p:txBody>
      </p:sp>
    </p:spTree>
    <p:extLst>
      <p:ext uri="{BB962C8B-B14F-4D97-AF65-F5344CB8AC3E}">
        <p14:creationId xmlns:p14="http://schemas.microsoft.com/office/powerpoint/2010/main" val="999893030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4474"/>
            <a:ext cx="80010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Significance for Health Services Managers </a:t>
            </a:r>
            <a:r>
              <a:rPr lang="en-IN" sz="1800" dirty="0"/>
              <a:t>(1 of 2)</a:t>
            </a:r>
            <a:endParaRPr lang="en-US" sz="18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01000" cy="3539430"/>
          </a:xfrm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Positioning the organization	</a:t>
            </a:r>
          </a:p>
          <a:p>
            <a:pPr lvl="1">
              <a:spcBef>
                <a:spcPts val="0"/>
              </a:spcBef>
            </a:pPr>
            <a:r>
              <a:rPr lang="en-US" dirty="0"/>
              <a:t>Know organization position in the macro environment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Handling threats and opportunities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Proactively deal with any threats to their institutions profitability and viability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Evaluate implications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Understand relevant issues</a:t>
            </a:r>
          </a:p>
        </p:txBody>
      </p:sp>
    </p:spTree>
    <p:extLst>
      <p:ext uri="{BB962C8B-B14F-4D97-AF65-F5344CB8AC3E}">
        <p14:creationId xmlns:p14="http://schemas.microsoft.com/office/powerpoint/2010/main" val="3155025962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4474"/>
            <a:ext cx="79248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Significance for Health Services Managers </a:t>
            </a:r>
            <a:r>
              <a:rPr lang="en-IN" sz="1800" dirty="0"/>
              <a:t>(2 of 2)</a:t>
            </a:r>
            <a:endParaRPr lang="en-US" sz="18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539430"/>
          </a:xfrm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Planning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Strategic planning of which services should be added or discontinued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Capturing new markets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Know emerging trends before market is overcrowded.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Complying with regulations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Following the organizational mission</a:t>
            </a:r>
          </a:p>
        </p:txBody>
      </p:sp>
    </p:spTree>
    <p:extLst>
      <p:ext uri="{BB962C8B-B14F-4D97-AF65-F5344CB8AC3E}">
        <p14:creationId xmlns:p14="http://schemas.microsoft.com/office/powerpoint/2010/main" val="2563923825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r>
              <a:rPr lang="en-US" dirty="0"/>
              <a:t>Health Care Systems of Other Countries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90405"/>
          </a:xfrm>
        </p:spPr>
        <p:txBody>
          <a:bodyPr>
            <a:spAutoFit/>
          </a:bodyPr>
          <a:lstStyle/>
          <a:p>
            <a:r>
              <a:rPr lang="en-US" dirty="0"/>
              <a:t>Three basic models </a:t>
            </a:r>
          </a:p>
          <a:p>
            <a:pPr lvl="1"/>
            <a:r>
              <a:rPr lang="en-US" dirty="0"/>
              <a:t>National health insurance</a:t>
            </a:r>
          </a:p>
          <a:p>
            <a:pPr lvl="2"/>
            <a:r>
              <a:rPr lang="en-US" dirty="0"/>
              <a:t>Quad-function model</a:t>
            </a:r>
          </a:p>
          <a:p>
            <a:pPr lvl="3"/>
            <a:r>
              <a:rPr lang="en-US" sz="2400" dirty="0"/>
              <a:t>Financing </a:t>
            </a:r>
          </a:p>
          <a:p>
            <a:pPr lvl="3"/>
            <a:r>
              <a:rPr lang="en-US" sz="2400" dirty="0"/>
              <a:t>Insurance</a:t>
            </a:r>
          </a:p>
          <a:p>
            <a:pPr lvl="3"/>
            <a:r>
              <a:rPr lang="en-US" sz="2400" dirty="0"/>
              <a:t>Payment </a:t>
            </a:r>
          </a:p>
          <a:p>
            <a:pPr lvl="3"/>
            <a:r>
              <a:rPr lang="en-US" sz="2400" dirty="0"/>
              <a:t>Delivery</a:t>
            </a:r>
          </a:p>
          <a:p>
            <a:pPr lvl="1"/>
            <a:r>
              <a:rPr lang="en-US" dirty="0"/>
              <a:t>National health system</a:t>
            </a:r>
          </a:p>
          <a:p>
            <a:pPr lvl="1"/>
            <a:r>
              <a:rPr lang="en-US" dirty="0"/>
              <a:t>Socialized health </a:t>
            </a:r>
            <a:r>
              <a:rPr lang="en-US" dirty="0" smtClean="0"/>
              <a:t>insurance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74"/>
            <a:ext cx="8229600" cy="1200329"/>
          </a:xfrm>
        </p:spPr>
        <p:txBody>
          <a:bodyPr>
            <a:spAutoFit/>
          </a:bodyPr>
          <a:lstStyle/>
          <a:p>
            <a:r>
              <a:rPr lang="en-IN" dirty="0"/>
              <a:t>Health Care Systems of Other Countries: Australia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4660"/>
            <a:ext cx="8229600" cy="3884140"/>
          </a:xfrm>
        </p:spPr>
        <p:txBody>
          <a:bodyPr>
            <a:spAutoFit/>
          </a:bodyPr>
          <a:lstStyle/>
          <a:p>
            <a:r>
              <a:rPr lang="en-US" dirty="0"/>
              <a:t>Switched from a universal national health care program to a privately financed system</a:t>
            </a:r>
          </a:p>
          <a:p>
            <a:r>
              <a:rPr lang="en-US" dirty="0"/>
              <a:t>Returned to a national program called Medicare</a:t>
            </a:r>
          </a:p>
          <a:p>
            <a:r>
              <a:rPr lang="en-US" dirty="0"/>
              <a:t>Philosophy of everyone contributing to the cost of health care according to their capacity to pay</a:t>
            </a:r>
          </a:p>
          <a:p>
            <a:r>
              <a:rPr lang="en-US" dirty="0"/>
              <a:t>Developed health service delivery models to contain costs, and provide quality and accessible care</a:t>
            </a:r>
          </a:p>
          <a:p>
            <a:r>
              <a:rPr lang="en-US" dirty="0"/>
              <a:t>Developed a National Primary Health Care Strategy </a:t>
            </a:r>
          </a:p>
        </p:txBody>
      </p:sp>
    </p:spTree>
    <p:extLst>
      <p:ext uri="{BB962C8B-B14F-4D97-AF65-F5344CB8AC3E}">
        <p14:creationId xmlns:p14="http://schemas.microsoft.com/office/powerpoint/2010/main" val="2926977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974"/>
            <a:ext cx="8915400" cy="1200329"/>
          </a:xfrm>
        </p:spPr>
        <p:txBody>
          <a:bodyPr>
            <a:spAutoFit/>
          </a:bodyPr>
          <a:lstStyle/>
          <a:p>
            <a:r>
              <a:rPr lang="en-IN" dirty="0"/>
              <a:t>Health Care Systems of Other Countries: Canada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8324"/>
            <a:ext cx="8229600" cy="3367076"/>
          </a:xfr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Medicare consists of 13 provincial and territorial health insurance plans sharing basic coverage</a:t>
            </a:r>
          </a:p>
          <a:p>
            <a:pPr>
              <a:buFont typeface="Arial" charset="0"/>
              <a:buChar char="•"/>
            </a:pPr>
            <a:r>
              <a:rPr lang="en-US" dirty="0"/>
              <a:t>Nearly all Canadian provinces (except Ontario) have resorted to regionalization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In 2004 created the 10-Year Plan to Strengthen Health Care</a:t>
            </a:r>
          </a:p>
          <a:p>
            <a:pPr>
              <a:buFont typeface="Arial" charset="0"/>
              <a:buChar char="•"/>
            </a:pPr>
            <a:r>
              <a:rPr lang="en-US" dirty="0"/>
              <a:t>Transitioning to patient-centered care</a:t>
            </a:r>
          </a:p>
        </p:txBody>
      </p:sp>
    </p:spTree>
    <p:extLst>
      <p:ext uri="{BB962C8B-B14F-4D97-AF65-F5344CB8AC3E}">
        <p14:creationId xmlns:p14="http://schemas.microsoft.com/office/powerpoint/2010/main" val="99138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4754"/>
            <a:ext cx="9144000" cy="64633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Overview of the Scope and Size of the System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/>
              <a:t>The health care workforce employs over 16.4 million people.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838,000 active MDs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70,480 DOs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2.6 million nurses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5,795 hospitals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15,700 nursing homes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1,375 health centers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180 medical and osteopathic schools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1,500+ nursing programs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335"/>
            <a:ext cx="8229600" cy="1200329"/>
          </a:xfrm>
        </p:spPr>
        <p:txBody>
          <a:bodyPr wrap="square">
            <a:spAutoFit/>
          </a:bodyPr>
          <a:lstStyle/>
          <a:p>
            <a:r>
              <a:rPr lang="en-IN" dirty="0"/>
              <a:t>Health Care Systems of Other Countries: </a:t>
            </a:r>
            <a:r>
              <a:rPr lang="en-IN" dirty="0" smtClean="0"/>
              <a:t>China </a:t>
            </a:r>
            <a:r>
              <a:rPr lang="en-IN" sz="1800" dirty="0" smtClean="0"/>
              <a:t>(1 </a:t>
            </a:r>
            <a:r>
              <a:rPr lang="en-IN" sz="1800" dirty="0"/>
              <a:t>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419124"/>
          </a:xfrm>
        </p:spPr>
        <p:txBody>
          <a:bodyPr>
            <a:spAutoFit/>
          </a:bodyPr>
          <a:lstStyle/>
          <a:p>
            <a:r>
              <a:rPr lang="en-US" dirty="0"/>
              <a:t>Evolved from a public insurance system (government or public enterprise) to a </a:t>
            </a:r>
            <a:r>
              <a:rPr lang="en-US" dirty="0" err="1"/>
              <a:t>multipayer</a:t>
            </a:r>
            <a:r>
              <a:rPr lang="en-US" dirty="0"/>
              <a:t> system.</a:t>
            </a:r>
          </a:p>
          <a:p>
            <a:r>
              <a:rPr lang="en-US" dirty="0"/>
              <a:t>Facing the growing problems of a large uninsured population and health care cost inflation.</a:t>
            </a:r>
          </a:p>
          <a:p>
            <a:r>
              <a:rPr lang="en-US" dirty="0"/>
              <a:t>Three-tier referral system has been largely abolished.</a:t>
            </a:r>
          </a:p>
        </p:txBody>
      </p:sp>
    </p:spTree>
    <p:extLst>
      <p:ext uri="{BB962C8B-B14F-4D97-AF65-F5344CB8AC3E}">
        <p14:creationId xmlns:p14="http://schemas.microsoft.com/office/powerpoint/2010/main" val="2882679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354"/>
            <a:ext cx="8229600" cy="1200329"/>
          </a:xfrm>
        </p:spPr>
        <p:txBody>
          <a:bodyPr wrap="square">
            <a:spAutoFit/>
          </a:bodyPr>
          <a:lstStyle/>
          <a:p>
            <a:r>
              <a:rPr lang="en-IN" dirty="0"/>
              <a:t>Health Care Systems of Other Countries: China </a:t>
            </a:r>
            <a:r>
              <a:rPr lang="en-IN" sz="1800" dirty="0"/>
              <a:t>(2 of 2)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505301"/>
          </a:xfrm>
        </p:spPr>
        <p:txBody>
          <a:bodyPr>
            <a:spAutoFit/>
          </a:bodyPr>
          <a:lstStyle/>
          <a:p>
            <a:r>
              <a:rPr lang="en-US" dirty="0"/>
              <a:t>Health reform initiatives in five major areas</a:t>
            </a:r>
          </a:p>
          <a:p>
            <a:pPr lvl="1"/>
            <a:r>
              <a:rPr lang="en-US" dirty="0"/>
              <a:t>Health insurance, pharmaceuticals, primary care, public health, and public/community hospitals</a:t>
            </a:r>
          </a:p>
          <a:p>
            <a:r>
              <a:rPr lang="en-US" dirty="0"/>
              <a:t>Establishment of an essential drug system</a:t>
            </a:r>
          </a:p>
          <a:p>
            <a:r>
              <a:rPr lang="en-US" dirty="0"/>
              <a:t> In 2015 announced a five-year plan </a:t>
            </a:r>
          </a:p>
        </p:txBody>
      </p:sp>
    </p:spTree>
    <p:extLst>
      <p:ext uri="{BB962C8B-B14F-4D97-AF65-F5344CB8AC3E}">
        <p14:creationId xmlns:p14="http://schemas.microsoft.com/office/powerpoint/2010/main" val="907764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974"/>
            <a:ext cx="9144000" cy="1200329"/>
          </a:xfrm>
        </p:spPr>
        <p:txBody>
          <a:bodyPr>
            <a:spAutoFit/>
          </a:bodyPr>
          <a:lstStyle/>
          <a:p>
            <a:r>
              <a:rPr lang="en-IN" dirty="0"/>
              <a:t>Health Care Systems of Other Countries: Germany and the UK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3560"/>
          </a:xfrm>
        </p:spPr>
        <p:txBody>
          <a:bodyPr>
            <a:spAutoFit/>
          </a:bodyPr>
          <a:lstStyle/>
          <a:p>
            <a:r>
              <a:rPr lang="en-US" sz="2800" dirty="0"/>
              <a:t>Germany</a:t>
            </a:r>
          </a:p>
          <a:p>
            <a:pPr lvl="1"/>
            <a:r>
              <a:rPr lang="en-US" dirty="0"/>
              <a:t>Health insurance mandatory for all citizens and permanent residents since 2009</a:t>
            </a:r>
          </a:p>
          <a:p>
            <a:pPr lvl="1"/>
            <a:r>
              <a:rPr lang="en-US" dirty="0"/>
              <a:t>Pharmaceutical Market Reform Act </a:t>
            </a:r>
          </a:p>
          <a:p>
            <a:pPr lvl="1"/>
            <a:r>
              <a:rPr lang="en-US" dirty="0"/>
              <a:t>Act to Strengthen SHI Health Care Provision </a:t>
            </a:r>
          </a:p>
          <a:p>
            <a:r>
              <a:rPr lang="en-US" sz="2800" dirty="0"/>
              <a:t>United Kingdom</a:t>
            </a:r>
          </a:p>
          <a:p>
            <a:pPr lvl="1"/>
            <a:r>
              <a:rPr lang="en-US" dirty="0"/>
              <a:t>National Health Service (NHS)</a:t>
            </a:r>
          </a:p>
          <a:p>
            <a:pPr lvl="1"/>
            <a:r>
              <a:rPr lang="en-US" dirty="0"/>
              <a:t>Better Care Fund in 2013</a:t>
            </a:r>
          </a:p>
          <a:p>
            <a:pPr lvl="1"/>
            <a:r>
              <a:rPr lang="en-US" dirty="0"/>
              <a:t>Five Year Forward View plan in 2014</a:t>
            </a:r>
          </a:p>
        </p:txBody>
      </p:sp>
    </p:spTree>
    <p:extLst>
      <p:ext uri="{BB962C8B-B14F-4D97-AF65-F5344CB8AC3E}">
        <p14:creationId xmlns:p14="http://schemas.microsoft.com/office/powerpoint/2010/main" val="2088316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5974"/>
            <a:ext cx="8534400" cy="1200329"/>
          </a:xfrm>
        </p:spPr>
        <p:txBody>
          <a:bodyPr wrap="square">
            <a:spAutoFit/>
          </a:bodyPr>
          <a:lstStyle/>
          <a:p>
            <a:r>
              <a:rPr lang="en-IN" dirty="0"/>
              <a:t>Health Care Systems of Other Countries: Israel and Japan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4351961"/>
          </a:xfrm>
        </p:spPr>
        <p:txBody>
          <a:bodyPr>
            <a:spAutoFit/>
          </a:bodyPr>
          <a:lstStyle/>
          <a:p>
            <a:r>
              <a:rPr lang="en-US" sz="2800" dirty="0"/>
              <a:t>Israel</a:t>
            </a:r>
          </a:p>
          <a:p>
            <a:pPr lvl="1"/>
            <a:r>
              <a:rPr lang="en-US" dirty="0"/>
              <a:t>Universal coverage based on German SHI model</a:t>
            </a:r>
          </a:p>
          <a:p>
            <a:pPr lvl="2"/>
            <a:r>
              <a:rPr lang="en-US" dirty="0"/>
              <a:t>Employer tax and individual income-based contributions </a:t>
            </a:r>
          </a:p>
          <a:p>
            <a:pPr lvl="1"/>
            <a:r>
              <a:rPr lang="en-US" dirty="0"/>
              <a:t>National health information exchange in 2014</a:t>
            </a:r>
          </a:p>
          <a:p>
            <a:r>
              <a:rPr lang="en-US" sz="2800" dirty="0"/>
              <a:t>Japan</a:t>
            </a:r>
          </a:p>
          <a:p>
            <a:pPr lvl="1"/>
            <a:r>
              <a:rPr lang="en-US" dirty="0"/>
              <a:t>Providing universal coverage with two main insurance schemes</a:t>
            </a:r>
          </a:p>
          <a:p>
            <a:pPr lvl="2"/>
            <a:r>
              <a:rPr lang="en-US" dirty="0"/>
              <a:t>Employer-based and national insurance program</a:t>
            </a:r>
          </a:p>
          <a:p>
            <a:pPr lvl="2"/>
            <a:r>
              <a:rPr lang="en-US" dirty="0"/>
              <a:t>Japan Primary Care Society will run a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3597814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974"/>
            <a:ext cx="9144000" cy="1200329"/>
          </a:xfrm>
        </p:spPr>
        <p:txBody>
          <a:bodyPr>
            <a:spAutoFit/>
          </a:bodyPr>
          <a:lstStyle/>
          <a:p>
            <a:r>
              <a:rPr lang="en-IN" dirty="0"/>
              <a:t>Health Care Systems of Other Countries: Singapore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1557349"/>
          </a:xfrm>
        </p:spPr>
        <p:txBody>
          <a:bodyPr>
            <a:spAutoFit/>
          </a:bodyPr>
          <a:lstStyle/>
          <a:p>
            <a:r>
              <a:rPr lang="en-US" dirty="0"/>
              <a:t>Had a British-style NHS program.</a:t>
            </a:r>
          </a:p>
          <a:p>
            <a:r>
              <a:rPr lang="en-US" dirty="0" err="1"/>
              <a:t>Medisave</a:t>
            </a:r>
            <a:r>
              <a:rPr lang="en-US" dirty="0"/>
              <a:t> provides universal coverage.</a:t>
            </a:r>
          </a:p>
          <a:p>
            <a:r>
              <a:rPr lang="en-US" dirty="0"/>
              <a:t>Chronic Disease Management Program.</a:t>
            </a:r>
          </a:p>
        </p:txBody>
      </p:sp>
    </p:spTree>
    <p:extLst>
      <p:ext uri="{BB962C8B-B14F-4D97-AF65-F5344CB8AC3E}">
        <p14:creationId xmlns:p14="http://schemas.microsoft.com/office/powerpoint/2010/main" val="1986896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pPr eaLnBrk="1" hangingPunct="1"/>
            <a:r>
              <a:rPr lang="en-US" sz="3600" dirty="0"/>
              <a:t>Systems Framework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2376035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System foundations</a:t>
            </a:r>
          </a:p>
          <a:p>
            <a:pPr>
              <a:lnSpc>
                <a:spcPct val="90000"/>
              </a:lnSpc>
            </a:pPr>
            <a:r>
              <a:rPr lang="en-US" dirty="0"/>
              <a:t>System resources </a:t>
            </a:r>
          </a:p>
          <a:p>
            <a:pPr>
              <a:lnSpc>
                <a:spcPct val="90000"/>
              </a:lnSpc>
            </a:pPr>
            <a:r>
              <a:rPr lang="en-US" dirty="0"/>
              <a:t>System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System outcomes</a:t>
            </a:r>
          </a:p>
          <a:p>
            <a:pPr>
              <a:lnSpc>
                <a:spcPct val="90000"/>
              </a:lnSpc>
            </a:pPr>
            <a:r>
              <a:rPr lang="en-US" dirty="0"/>
              <a:t>System outlook</a:t>
            </a:r>
          </a:p>
        </p:txBody>
      </p:sp>
      <p:pic>
        <p:nvPicPr>
          <p:cNvPr id="5" name="Picture 4" descr="Illustration shows Systems Framework as follows: Illness, Wellness; Acute care, Primary care; Inpatient, Outpatient; Individual health, Community well-being; Fragmented care, Managed care; Independent institutions, Integrated systems; Service duplication, Continuum of service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3702976" cy="23714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48200" y="4290807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1-4: Trends and direction in health care delivery.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txBody>
          <a:bodyPr>
            <a:spAutoFit/>
          </a:bodyPr>
          <a:lstStyle/>
          <a:p>
            <a:pPr eaLnBrk="1" hangingPunct="1"/>
            <a:r>
              <a:rPr lang="en-US" sz="3600" dirty="0"/>
              <a:t>Summary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401205"/>
          </a:xfrm>
        </p:spPr>
        <p:txBody>
          <a:bodyPr>
            <a:spAutoFit/>
          </a:bodyPr>
          <a:lstStyle/>
          <a:p>
            <a:r>
              <a:rPr lang="en-US" sz="2800" dirty="0"/>
              <a:t>The U.S. has a unique health care delivery system.</a:t>
            </a:r>
          </a:p>
          <a:p>
            <a:pPr lvl="1"/>
            <a:r>
              <a:rPr lang="en-US" dirty="0"/>
              <a:t>Through private and public financing</a:t>
            </a:r>
          </a:p>
          <a:p>
            <a:pPr lvl="1"/>
            <a:r>
              <a:rPr lang="en-US" dirty="0"/>
              <a:t>Through private health insurance and public insurance programs</a:t>
            </a:r>
          </a:p>
          <a:p>
            <a:r>
              <a:rPr lang="en-US" sz="2800" dirty="0"/>
              <a:t>Not governed by free-market principles.</a:t>
            </a:r>
          </a:p>
          <a:p>
            <a:r>
              <a:rPr lang="en-US" sz="2800" dirty="0"/>
              <a:t>No country has a perfect health care insurance system.</a:t>
            </a:r>
          </a:p>
          <a:p>
            <a:r>
              <a:rPr lang="en-US" sz="2800" dirty="0"/>
              <a:t>Health care managers m</a:t>
            </a:r>
            <a:r>
              <a:rPr lang="en-US" dirty="0"/>
              <a:t>ust understand how the health care delivery system works and evolves.</a:t>
            </a:r>
          </a:p>
        </p:txBody>
      </p:sp>
    </p:spTree>
    <p:extLst>
      <p:ext uri="{BB962C8B-B14F-4D97-AF65-F5344CB8AC3E}">
        <p14:creationId xmlns:p14="http://schemas.microsoft.com/office/powerpoint/2010/main" val="253623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4473"/>
            <a:ext cx="65532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A Broad Description of the System </a:t>
            </a:r>
            <a:r>
              <a:rPr lang="en-IN" sz="1800" dirty="0"/>
              <a:t>(1 of 4)</a:t>
            </a:r>
            <a:endParaRPr lang="en-US" sz="1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458200" cy="4832092"/>
          </a:xfrm>
        </p:spPr>
        <p:txBody>
          <a:bodyPr>
            <a:spAutoFit/>
          </a:bodyPr>
          <a:lstStyle/>
          <a:p>
            <a:r>
              <a:rPr lang="en-US" sz="2800" dirty="0"/>
              <a:t>Characteristics of the U.S. system</a:t>
            </a:r>
          </a:p>
          <a:p>
            <a:pPr lvl="1"/>
            <a:r>
              <a:rPr lang="en-US" dirty="0"/>
              <a:t>Multiplicity of financial arrangements</a:t>
            </a:r>
          </a:p>
          <a:p>
            <a:pPr lvl="1"/>
            <a:r>
              <a:rPr lang="en-US" dirty="0"/>
              <a:t>Numerous insurance agencies/MCOs that employ various mechanisms for insuring against risk</a:t>
            </a:r>
          </a:p>
          <a:p>
            <a:pPr lvl="1"/>
            <a:r>
              <a:rPr lang="en-US" dirty="0"/>
              <a:t>Multiple payers that make their own determinations about the cost for each service</a:t>
            </a:r>
          </a:p>
          <a:p>
            <a:pPr lvl="1"/>
            <a:r>
              <a:rPr lang="en-US" dirty="0"/>
              <a:t>Diverse settings where services are delivered</a:t>
            </a:r>
          </a:p>
          <a:p>
            <a:pPr lvl="1"/>
            <a:r>
              <a:rPr lang="en-US" dirty="0"/>
              <a:t>Numerous consulting firms offering expertise in planning, cost containment, electronic systems, quality, and restructuring of </a:t>
            </a:r>
            <a:r>
              <a:rPr lang="en-US" dirty="0" smtClean="0"/>
              <a:t>resources</a:t>
            </a:r>
            <a:endParaRPr lang="en-US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A Broad Description of the System </a:t>
            </a:r>
            <a:r>
              <a:rPr lang="en-IN" sz="1800" dirty="0"/>
              <a:t>(2 of 4)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76802"/>
          </a:xfrm>
        </p:spPr>
        <p:txBody>
          <a:bodyPr>
            <a:spAutoFit/>
          </a:bodyPr>
          <a:lstStyle/>
          <a:p>
            <a:r>
              <a:rPr lang="en-US" sz="2800" dirty="0"/>
              <a:t>Little standardization, missing dimensions in system</a:t>
            </a:r>
          </a:p>
          <a:p>
            <a:pPr lvl="1"/>
            <a:r>
              <a:rPr lang="en-US" dirty="0"/>
              <a:t>Planning</a:t>
            </a:r>
          </a:p>
          <a:p>
            <a:pPr lvl="1"/>
            <a:r>
              <a:rPr lang="en-US" dirty="0"/>
              <a:t>Direction</a:t>
            </a:r>
          </a:p>
          <a:p>
            <a:pPr lvl="1"/>
            <a:r>
              <a:rPr lang="en-US" dirty="0"/>
              <a:t>Coordination from a central agency</a:t>
            </a:r>
          </a:p>
          <a:p>
            <a:r>
              <a:rPr lang="en-US" sz="2800" dirty="0"/>
              <a:t>Inefficiencies created</a:t>
            </a:r>
          </a:p>
          <a:p>
            <a:pPr lvl="1" eaLnBrk="1" hangingPunct="1"/>
            <a:r>
              <a:rPr lang="en-US" dirty="0"/>
              <a:t>Duplication</a:t>
            </a:r>
          </a:p>
          <a:p>
            <a:pPr lvl="1" eaLnBrk="1" hangingPunct="1"/>
            <a:r>
              <a:rPr lang="en-US" dirty="0"/>
              <a:t>Overlap</a:t>
            </a:r>
          </a:p>
          <a:p>
            <a:pPr lvl="1" eaLnBrk="1" hangingPunct="1"/>
            <a:r>
              <a:rPr lang="en-US" dirty="0"/>
              <a:t>Inadequacy</a:t>
            </a:r>
          </a:p>
          <a:p>
            <a:pPr lvl="1" eaLnBrk="1" hangingPunct="1"/>
            <a:r>
              <a:rPr lang="en-US" dirty="0"/>
              <a:t>Inconsistency</a:t>
            </a:r>
          </a:p>
          <a:p>
            <a:pPr lvl="1" eaLnBrk="1" hangingPunct="1"/>
            <a:r>
              <a:rPr lang="en-US" dirty="0"/>
              <a:t>Waste </a:t>
            </a:r>
          </a:p>
        </p:txBody>
      </p:sp>
    </p:spTree>
    <p:extLst>
      <p:ext uri="{BB962C8B-B14F-4D97-AF65-F5344CB8AC3E}">
        <p14:creationId xmlns:p14="http://schemas.microsoft.com/office/powerpoint/2010/main" val="101854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7056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A Broad Description of the System </a:t>
            </a:r>
            <a:r>
              <a:rPr lang="en-IN" sz="1800" dirty="0"/>
              <a:t>(3 of 4)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3453253"/>
          </a:xfrm>
        </p:spPr>
        <p:txBody>
          <a:bodyPr>
            <a:spAutoFit/>
          </a:bodyPr>
          <a:lstStyle/>
          <a:p>
            <a:r>
              <a:rPr lang="en-US" sz="2800" dirty="0"/>
              <a:t>Cost control</a:t>
            </a:r>
          </a:p>
          <a:p>
            <a:pPr lvl="1" eaLnBrk="1" hangingPunct="1"/>
            <a:r>
              <a:rPr lang="en-US" dirty="0"/>
              <a:t>Financial manipulation</a:t>
            </a:r>
          </a:p>
          <a:p>
            <a:r>
              <a:rPr lang="en-US" sz="2800" dirty="0"/>
              <a:t>Two primary objectives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Enable all citizens to obtain needed health care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Ensure cost-effective services and meet quality </a:t>
            </a:r>
            <a:r>
              <a:rPr lang="en-US" dirty="0" smtClean="0"/>
              <a:t>standards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185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705600" cy="923330"/>
          </a:xfrm>
        </p:spPr>
        <p:txBody>
          <a:bodyPr wrap="square">
            <a:spAutoFit/>
          </a:bodyPr>
          <a:lstStyle/>
          <a:p>
            <a:r>
              <a:rPr lang="en-IN" dirty="0"/>
              <a:t>A Broad Description of the System </a:t>
            </a:r>
            <a:r>
              <a:rPr lang="en-IN" sz="1800" dirty="0"/>
              <a:t>(4 of 4)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2591479"/>
          </a:xfrm>
        </p:spPr>
        <p:txBody>
          <a:bodyPr>
            <a:spAutoFit/>
          </a:bodyPr>
          <a:lstStyle/>
          <a:p>
            <a:r>
              <a:rPr lang="en-US" sz="2800" dirty="0"/>
              <a:t>Leads the world in</a:t>
            </a:r>
          </a:p>
          <a:p>
            <a:pPr lvl="1" eaLnBrk="1" hangingPunct="1"/>
            <a:r>
              <a:rPr lang="en-US" dirty="0"/>
              <a:t>Medical technology</a:t>
            </a:r>
          </a:p>
          <a:p>
            <a:pPr lvl="1" eaLnBrk="1" hangingPunct="1"/>
            <a:r>
              <a:rPr lang="en-US" dirty="0"/>
              <a:t>Medical training</a:t>
            </a:r>
          </a:p>
          <a:p>
            <a:pPr lvl="1" eaLnBrk="1" hangingPunct="1"/>
            <a:r>
              <a:rPr lang="en-US" dirty="0"/>
              <a:t>Research</a:t>
            </a:r>
          </a:p>
          <a:p>
            <a:pPr lvl="1" eaLnBrk="1" hangingPunct="1"/>
            <a:r>
              <a:rPr lang="en-US" dirty="0"/>
              <a:t>Sophisticated i</a:t>
            </a:r>
            <a:r>
              <a:rPr lang="en-US" sz="2800" dirty="0"/>
              <a:t>nstitutions, products, and processes</a:t>
            </a:r>
          </a:p>
        </p:txBody>
      </p:sp>
    </p:spTree>
    <p:extLst>
      <p:ext uri="{BB962C8B-B14F-4D97-AF65-F5344CB8AC3E}">
        <p14:creationId xmlns:p14="http://schemas.microsoft.com/office/powerpoint/2010/main" val="100323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22972"/>
            <a:ext cx="9144000" cy="646331"/>
          </a:xfrm>
        </p:spPr>
        <p:txBody>
          <a:bodyPr>
            <a:spAutoFit/>
          </a:bodyPr>
          <a:lstStyle/>
          <a:p>
            <a:r>
              <a:rPr lang="en-US" sz="3600" dirty="0"/>
              <a:t>Financing and Insurance Mechanisms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90624"/>
          </a:xfrm>
        </p:spPr>
        <p:txBody>
          <a:bodyPr>
            <a:spAutoFit/>
          </a:bodyPr>
          <a:lstStyle/>
          <a:p>
            <a:r>
              <a:rPr lang="en-US" sz="2800" dirty="0"/>
              <a:t>Employer-based health insurance (private)</a:t>
            </a:r>
          </a:p>
          <a:p>
            <a:r>
              <a:rPr lang="en-US" sz="2800" dirty="0"/>
              <a:t>Privately purchased health insurance (private)</a:t>
            </a:r>
          </a:p>
          <a:p>
            <a:r>
              <a:rPr lang="en-US" sz="2800" dirty="0"/>
              <a:t>Government programs (public)</a:t>
            </a:r>
          </a:p>
          <a:p>
            <a:pPr lvl="1"/>
            <a:r>
              <a:rPr lang="en-US" dirty="0"/>
              <a:t>State Employees Group</a:t>
            </a:r>
          </a:p>
          <a:p>
            <a:pPr lvl="2"/>
            <a:r>
              <a:rPr lang="en-US" sz="2800" dirty="0"/>
              <a:t>Employees</a:t>
            </a:r>
          </a:p>
          <a:p>
            <a:pPr lvl="1"/>
            <a:r>
              <a:rPr lang="en-US" dirty="0"/>
              <a:t>Medicare</a:t>
            </a:r>
          </a:p>
          <a:p>
            <a:pPr lvl="2"/>
            <a:r>
              <a:rPr lang="en-US" sz="2800" dirty="0"/>
              <a:t>Elderly and certain disabled people</a:t>
            </a:r>
          </a:p>
          <a:p>
            <a:pPr lvl="1"/>
            <a:r>
              <a:rPr lang="en-US" dirty="0"/>
              <a:t>Medicaid and CHIP</a:t>
            </a:r>
          </a:p>
          <a:p>
            <a:pPr lvl="2"/>
            <a:r>
              <a:rPr lang="en-US" sz="2800" dirty="0"/>
              <a:t>Indigent, poor (if meet eligibility criteria), children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8803</TotalTime>
  <Words>2064</Words>
  <Application>Microsoft Macintosh PowerPoint</Application>
  <PresentationFormat>On-screen Show (4:3)</PresentationFormat>
  <Paragraphs>354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ＭＳ Ｐゴシック</vt:lpstr>
      <vt:lpstr>Times New Roman</vt:lpstr>
      <vt:lpstr>Custom Design</vt:lpstr>
      <vt:lpstr>Chapter 1</vt:lpstr>
      <vt:lpstr>Learning Objectives</vt:lpstr>
      <vt:lpstr>Introduction</vt:lpstr>
      <vt:lpstr>Overview of the Scope and Size of the System </vt:lpstr>
      <vt:lpstr>A Broad Description of the System (1 of 4)</vt:lpstr>
      <vt:lpstr>A Broad Description of the System (2 of 4)</vt:lpstr>
      <vt:lpstr>A Broad Description of the System (3 of 4)</vt:lpstr>
      <vt:lpstr>A Broad Description of the System (4 of 4)</vt:lpstr>
      <vt:lpstr>Financing and Insurance Mechanisms</vt:lpstr>
      <vt:lpstr>Insurance and Health Care Reform</vt:lpstr>
      <vt:lpstr>Major Characteristics of the U.S. Health Care System</vt:lpstr>
      <vt:lpstr>Figure 1-2: External forces affecting health care delivery.</vt:lpstr>
      <vt:lpstr>Ten Basic Characteristics Differentiate the U.S. Health Care Delivery System (1 of 2)</vt:lpstr>
      <vt:lpstr>Ten Basic Characteristics Differentiate the U.S. Health Care Delivery System (2 of 2)</vt:lpstr>
      <vt:lpstr>1. No Central Agency (1 of 2)</vt:lpstr>
      <vt:lpstr>1. No Central Agency (2 of 2)</vt:lpstr>
      <vt:lpstr>2. Partial Access (1 of 2)</vt:lpstr>
      <vt:lpstr>2. Partial Access (2 of 2)</vt:lpstr>
      <vt:lpstr>3. Imperfect Market (1 of 3)</vt:lpstr>
      <vt:lpstr>3. Imperfect Market (2 of 3)</vt:lpstr>
      <vt:lpstr>3. Imperfect Market (3 of 3)</vt:lpstr>
      <vt:lpstr>4. Third-Party Insurers and Payers</vt:lpstr>
      <vt:lpstr>5. Multiple Payers (1 of 2)</vt:lpstr>
      <vt:lpstr>5. Multiple Payers (2 of 2)</vt:lpstr>
      <vt:lpstr>6. Power Balancing</vt:lpstr>
      <vt:lpstr>7. Litigation Risks</vt:lpstr>
      <vt:lpstr>8. High Technology</vt:lpstr>
      <vt:lpstr>9. Continuum of Services</vt:lpstr>
      <vt:lpstr>Table 1-2: The Continuum of Health Care Services</vt:lpstr>
      <vt:lpstr>10. Quest for Quality</vt:lpstr>
      <vt:lpstr>Figure 1-4: Trends and direction in health care delivery.</vt:lpstr>
      <vt:lpstr>Trends and Directions</vt:lpstr>
      <vt:lpstr>Trends and Directions: Challenges</vt:lpstr>
      <vt:lpstr>Significance for Health Care Practitioners</vt:lpstr>
      <vt:lpstr>Significance for Health Services Managers (1 of 2)</vt:lpstr>
      <vt:lpstr>Significance for Health Services Managers (2 of 2)</vt:lpstr>
      <vt:lpstr>Health Care Systems of Other Countries</vt:lpstr>
      <vt:lpstr>Health Care Systems of Other Countries: Australia</vt:lpstr>
      <vt:lpstr>Health Care Systems of Other Countries: Canada</vt:lpstr>
      <vt:lpstr>Health Care Systems of Other Countries: China (1 of 2)</vt:lpstr>
      <vt:lpstr>Health Care Systems of Other Countries: China (2 of 2)</vt:lpstr>
      <vt:lpstr>Health Care Systems of Other Countries: Germany and the UK</vt:lpstr>
      <vt:lpstr>Health Care Systems of Other Countries: Israel and Japan</vt:lpstr>
      <vt:lpstr>Health Care Systems of Other Countries: Singapore</vt:lpstr>
      <vt:lpstr>Systems Framework</vt:lpstr>
      <vt:lpstr>Summary</vt:lpstr>
    </vt:vector>
  </TitlesOfParts>
  <Company>Woman's Hospital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Distinctive System of Health Care Delivery</dc:title>
  <dc:creator>Woman's Hospital</dc:creator>
  <cp:lastModifiedBy>Rachel DiMaggio</cp:lastModifiedBy>
  <cp:revision>273</cp:revision>
  <cp:lastPrinted>2002-08-11T10:29:09Z</cp:lastPrinted>
  <dcterms:created xsi:type="dcterms:W3CDTF">2011-06-29T19:52:08Z</dcterms:created>
  <dcterms:modified xsi:type="dcterms:W3CDTF">2017-10-04T16:33:24Z</dcterms:modified>
</cp:coreProperties>
</file>