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37"/>
  </p:notesMasterIdLst>
  <p:sldIdLst>
    <p:sldId id="490" r:id="rId2"/>
    <p:sldId id="445" r:id="rId3"/>
    <p:sldId id="499" r:id="rId4"/>
    <p:sldId id="474" r:id="rId5"/>
    <p:sldId id="475" r:id="rId6"/>
    <p:sldId id="500" r:id="rId7"/>
    <p:sldId id="501" r:id="rId8"/>
    <p:sldId id="521" r:id="rId9"/>
    <p:sldId id="522" r:id="rId10"/>
    <p:sldId id="523" r:id="rId11"/>
    <p:sldId id="524" r:id="rId12"/>
    <p:sldId id="529" r:id="rId13"/>
    <p:sldId id="530" r:id="rId14"/>
    <p:sldId id="525" r:id="rId15"/>
    <p:sldId id="526" r:id="rId16"/>
    <p:sldId id="520" r:id="rId17"/>
    <p:sldId id="527" r:id="rId18"/>
    <p:sldId id="528" r:id="rId19"/>
    <p:sldId id="531" r:id="rId20"/>
    <p:sldId id="503" r:id="rId21"/>
    <p:sldId id="507" r:id="rId22"/>
    <p:sldId id="508" r:id="rId23"/>
    <p:sldId id="509" r:id="rId24"/>
    <p:sldId id="519" r:id="rId25"/>
    <p:sldId id="504" r:id="rId26"/>
    <p:sldId id="505" r:id="rId27"/>
    <p:sldId id="513" r:id="rId28"/>
    <p:sldId id="510" r:id="rId29"/>
    <p:sldId id="511" r:id="rId30"/>
    <p:sldId id="512" r:id="rId31"/>
    <p:sldId id="506" r:id="rId32"/>
    <p:sldId id="514" r:id="rId33"/>
    <p:sldId id="518" r:id="rId34"/>
    <p:sldId id="515" r:id="rId35"/>
    <p:sldId id="516"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i Ackley" initials="TA" lastIdx="1" clrIdx="0">
    <p:extLst/>
  </p:cmAuthor>
  <p:cmAuthor id="2" name="Rachel DiMaggio" initials="RD" lastIdx="1" clrIdx="1">
    <p:extLst/>
  </p:cmAuthor>
  <p:cmAuthor id="3" name="Kathy Moczerniak" initials="KM" lastIdx="3"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5" autoAdjust="0"/>
    <p:restoredTop sz="87135" autoAdjust="0"/>
  </p:normalViewPr>
  <p:slideViewPr>
    <p:cSldViewPr>
      <p:cViewPr>
        <p:scale>
          <a:sx n="100" d="100"/>
          <a:sy n="100" d="100"/>
        </p:scale>
        <p:origin x="73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4657E8D3-E442-4133-B546-7EBA69ACE367}"/>
    <pc:docChg chg="modSld">
      <pc:chgData name="Kathy Moczerniak" userId="482eff44a8730993" providerId="LiveId" clId="{4657E8D3-E442-4133-B546-7EBA69ACE367}" dt="2017-09-15T02:11:14.589" v="1" actId="20577"/>
      <pc:docMkLst>
        <pc:docMk/>
      </pc:docMkLst>
      <pc:sldChg chg="modSp">
        <pc:chgData name="Kathy Moczerniak" userId="482eff44a8730993" providerId="LiveId" clId="{4657E8D3-E442-4133-B546-7EBA69ACE367}" dt="2017-09-15T02:11:14.589" v="1" actId="20577"/>
        <pc:sldMkLst>
          <pc:docMk/>
          <pc:sldMk cId="4071140996" sldId="490"/>
        </pc:sldMkLst>
        <pc:spChg chg="mod">
          <ac:chgData name="Kathy Moczerniak" userId="482eff44a8730993" providerId="LiveId" clId="{4657E8D3-E442-4133-B546-7EBA69ACE367}" dt="2017-09-15T02:11:14.589" v="1" actId="20577"/>
          <ac:spMkLst>
            <pc:docMk/>
            <pc:sldMk cId="4071140996" sldId="49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F96C8-98A1-0F48-852D-24E84411D55E}" type="datetimeFigureOut">
              <a:rPr lang="en-US" smtClean="0"/>
              <a:t>10/4/17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11A060-0CAF-084A-B090-A5E905BF26B8}" type="slidenum">
              <a:rPr lang="en-US" smtClean="0"/>
              <a:t>‹#›</a:t>
            </a:fld>
            <a:endParaRPr lang="en-US"/>
          </a:p>
        </p:txBody>
      </p:sp>
    </p:spTree>
    <p:extLst>
      <p:ext uri="{BB962C8B-B14F-4D97-AF65-F5344CB8AC3E}">
        <p14:creationId xmlns:p14="http://schemas.microsoft.com/office/powerpoint/2010/main" val="9030881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1</a:t>
            </a:fld>
            <a:endParaRPr lang="en-US"/>
          </a:p>
        </p:txBody>
      </p:sp>
    </p:spTree>
    <p:extLst>
      <p:ext uri="{BB962C8B-B14F-4D97-AF65-F5344CB8AC3E}">
        <p14:creationId xmlns:p14="http://schemas.microsoft.com/office/powerpoint/2010/main" val="2358066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10</a:t>
            </a:fld>
            <a:endParaRPr lang="en-US"/>
          </a:p>
        </p:txBody>
      </p:sp>
    </p:spTree>
    <p:extLst>
      <p:ext uri="{BB962C8B-B14F-4D97-AF65-F5344CB8AC3E}">
        <p14:creationId xmlns:p14="http://schemas.microsoft.com/office/powerpoint/2010/main" val="4029230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11</a:t>
            </a:fld>
            <a:endParaRPr lang="en-US"/>
          </a:p>
        </p:txBody>
      </p:sp>
    </p:spTree>
    <p:extLst>
      <p:ext uri="{BB962C8B-B14F-4D97-AF65-F5344CB8AC3E}">
        <p14:creationId xmlns:p14="http://schemas.microsoft.com/office/powerpoint/2010/main" val="2024068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14</a:t>
            </a:fld>
            <a:endParaRPr lang="en-US"/>
          </a:p>
        </p:txBody>
      </p:sp>
    </p:spTree>
    <p:extLst>
      <p:ext uri="{BB962C8B-B14F-4D97-AF65-F5344CB8AC3E}">
        <p14:creationId xmlns:p14="http://schemas.microsoft.com/office/powerpoint/2010/main" val="90924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15</a:t>
            </a:fld>
            <a:endParaRPr lang="en-US"/>
          </a:p>
        </p:txBody>
      </p:sp>
    </p:spTree>
    <p:extLst>
      <p:ext uri="{BB962C8B-B14F-4D97-AF65-F5344CB8AC3E}">
        <p14:creationId xmlns:p14="http://schemas.microsoft.com/office/powerpoint/2010/main" val="3959122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16</a:t>
            </a:fld>
            <a:endParaRPr lang="en-US"/>
          </a:p>
        </p:txBody>
      </p:sp>
    </p:spTree>
    <p:extLst>
      <p:ext uri="{BB962C8B-B14F-4D97-AF65-F5344CB8AC3E}">
        <p14:creationId xmlns:p14="http://schemas.microsoft.com/office/powerpoint/2010/main" val="2986375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17</a:t>
            </a:fld>
            <a:endParaRPr lang="en-US"/>
          </a:p>
        </p:txBody>
      </p:sp>
    </p:spTree>
    <p:extLst>
      <p:ext uri="{BB962C8B-B14F-4D97-AF65-F5344CB8AC3E}">
        <p14:creationId xmlns:p14="http://schemas.microsoft.com/office/powerpoint/2010/main" val="1069094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18</a:t>
            </a:fld>
            <a:endParaRPr lang="en-US"/>
          </a:p>
        </p:txBody>
      </p:sp>
    </p:spTree>
    <p:extLst>
      <p:ext uri="{BB962C8B-B14F-4D97-AF65-F5344CB8AC3E}">
        <p14:creationId xmlns:p14="http://schemas.microsoft.com/office/powerpoint/2010/main" val="4378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20</a:t>
            </a:fld>
            <a:endParaRPr lang="en-US"/>
          </a:p>
        </p:txBody>
      </p:sp>
    </p:spTree>
    <p:extLst>
      <p:ext uri="{BB962C8B-B14F-4D97-AF65-F5344CB8AC3E}">
        <p14:creationId xmlns:p14="http://schemas.microsoft.com/office/powerpoint/2010/main" val="2385030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21</a:t>
            </a:fld>
            <a:endParaRPr lang="en-US"/>
          </a:p>
        </p:txBody>
      </p:sp>
    </p:spTree>
    <p:extLst>
      <p:ext uri="{BB962C8B-B14F-4D97-AF65-F5344CB8AC3E}">
        <p14:creationId xmlns:p14="http://schemas.microsoft.com/office/powerpoint/2010/main" val="1199701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22</a:t>
            </a:fld>
            <a:endParaRPr lang="en-US"/>
          </a:p>
        </p:txBody>
      </p:sp>
    </p:spTree>
    <p:extLst>
      <p:ext uri="{BB962C8B-B14F-4D97-AF65-F5344CB8AC3E}">
        <p14:creationId xmlns:p14="http://schemas.microsoft.com/office/powerpoint/2010/main" val="331776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a:t>
            </a:fld>
            <a:endParaRPr lang="en-US"/>
          </a:p>
        </p:txBody>
      </p:sp>
    </p:spTree>
    <p:extLst>
      <p:ext uri="{BB962C8B-B14F-4D97-AF65-F5344CB8AC3E}">
        <p14:creationId xmlns:p14="http://schemas.microsoft.com/office/powerpoint/2010/main" val="3852446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23</a:t>
            </a:fld>
            <a:endParaRPr lang="en-US"/>
          </a:p>
        </p:txBody>
      </p:sp>
    </p:spTree>
    <p:extLst>
      <p:ext uri="{BB962C8B-B14F-4D97-AF65-F5344CB8AC3E}">
        <p14:creationId xmlns:p14="http://schemas.microsoft.com/office/powerpoint/2010/main" val="576556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24</a:t>
            </a:fld>
            <a:endParaRPr lang="en-US"/>
          </a:p>
        </p:txBody>
      </p:sp>
    </p:spTree>
    <p:extLst>
      <p:ext uri="{BB962C8B-B14F-4D97-AF65-F5344CB8AC3E}">
        <p14:creationId xmlns:p14="http://schemas.microsoft.com/office/powerpoint/2010/main" val="251010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25</a:t>
            </a:fld>
            <a:endParaRPr lang="en-US"/>
          </a:p>
        </p:txBody>
      </p:sp>
    </p:spTree>
    <p:extLst>
      <p:ext uri="{BB962C8B-B14F-4D97-AF65-F5344CB8AC3E}">
        <p14:creationId xmlns:p14="http://schemas.microsoft.com/office/powerpoint/2010/main" val="4062547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26</a:t>
            </a:fld>
            <a:endParaRPr lang="en-US"/>
          </a:p>
        </p:txBody>
      </p:sp>
    </p:spTree>
    <p:extLst>
      <p:ext uri="{BB962C8B-B14F-4D97-AF65-F5344CB8AC3E}">
        <p14:creationId xmlns:p14="http://schemas.microsoft.com/office/powerpoint/2010/main" val="2212494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27</a:t>
            </a:fld>
            <a:endParaRPr lang="en-US"/>
          </a:p>
        </p:txBody>
      </p:sp>
    </p:spTree>
    <p:extLst>
      <p:ext uri="{BB962C8B-B14F-4D97-AF65-F5344CB8AC3E}">
        <p14:creationId xmlns:p14="http://schemas.microsoft.com/office/powerpoint/2010/main" val="4061140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28</a:t>
            </a:fld>
            <a:endParaRPr lang="en-US"/>
          </a:p>
        </p:txBody>
      </p:sp>
    </p:spTree>
    <p:extLst>
      <p:ext uri="{BB962C8B-B14F-4D97-AF65-F5344CB8AC3E}">
        <p14:creationId xmlns:p14="http://schemas.microsoft.com/office/powerpoint/2010/main" val="3959718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29</a:t>
            </a:fld>
            <a:endParaRPr lang="en-US"/>
          </a:p>
        </p:txBody>
      </p:sp>
    </p:spTree>
    <p:extLst>
      <p:ext uri="{BB962C8B-B14F-4D97-AF65-F5344CB8AC3E}">
        <p14:creationId xmlns:p14="http://schemas.microsoft.com/office/powerpoint/2010/main" val="326178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30</a:t>
            </a:fld>
            <a:endParaRPr lang="en-US"/>
          </a:p>
        </p:txBody>
      </p:sp>
    </p:spTree>
    <p:extLst>
      <p:ext uri="{BB962C8B-B14F-4D97-AF65-F5344CB8AC3E}">
        <p14:creationId xmlns:p14="http://schemas.microsoft.com/office/powerpoint/2010/main" val="1770992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31</a:t>
            </a:fld>
            <a:endParaRPr lang="en-US"/>
          </a:p>
        </p:txBody>
      </p:sp>
    </p:spTree>
    <p:extLst>
      <p:ext uri="{BB962C8B-B14F-4D97-AF65-F5344CB8AC3E}">
        <p14:creationId xmlns:p14="http://schemas.microsoft.com/office/powerpoint/2010/main" val="111888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32</a:t>
            </a:fld>
            <a:endParaRPr lang="en-US"/>
          </a:p>
        </p:txBody>
      </p:sp>
    </p:spTree>
    <p:extLst>
      <p:ext uri="{BB962C8B-B14F-4D97-AF65-F5344CB8AC3E}">
        <p14:creationId xmlns:p14="http://schemas.microsoft.com/office/powerpoint/2010/main" val="1350640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3</a:t>
            </a:fld>
            <a:endParaRPr lang="en-US"/>
          </a:p>
        </p:txBody>
      </p:sp>
    </p:spTree>
    <p:extLst>
      <p:ext uri="{BB962C8B-B14F-4D97-AF65-F5344CB8AC3E}">
        <p14:creationId xmlns:p14="http://schemas.microsoft.com/office/powerpoint/2010/main" val="3975965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33</a:t>
            </a:fld>
            <a:endParaRPr lang="en-US"/>
          </a:p>
        </p:txBody>
      </p:sp>
    </p:spTree>
    <p:extLst>
      <p:ext uri="{BB962C8B-B14F-4D97-AF65-F5344CB8AC3E}">
        <p14:creationId xmlns:p14="http://schemas.microsoft.com/office/powerpoint/2010/main" val="3648137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34</a:t>
            </a:fld>
            <a:endParaRPr lang="en-US"/>
          </a:p>
        </p:txBody>
      </p:sp>
    </p:spTree>
    <p:extLst>
      <p:ext uri="{BB962C8B-B14F-4D97-AF65-F5344CB8AC3E}">
        <p14:creationId xmlns:p14="http://schemas.microsoft.com/office/powerpoint/2010/main" val="3342162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35</a:t>
            </a:fld>
            <a:endParaRPr lang="en-US"/>
          </a:p>
        </p:txBody>
      </p:sp>
    </p:spTree>
    <p:extLst>
      <p:ext uri="{BB962C8B-B14F-4D97-AF65-F5344CB8AC3E}">
        <p14:creationId xmlns:p14="http://schemas.microsoft.com/office/powerpoint/2010/main" val="1036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4</a:t>
            </a:fld>
            <a:endParaRPr lang="en-US"/>
          </a:p>
        </p:txBody>
      </p:sp>
    </p:spTree>
    <p:extLst>
      <p:ext uri="{BB962C8B-B14F-4D97-AF65-F5344CB8AC3E}">
        <p14:creationId xmlns:p14="http://schemas.microsoft.com/office/powerpoint/2010/main" val="121413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5</a:t>
            </a:fld>
            <a:endParaRPr lang="en-US"/>
          </a:p>
        </p:txBody>
      </p:sp>
    </p:spTree>
    <p:extLst>
      <p:ext uri="{BB962C8B-B14F-4D97-AF65-F5344CB8AC3E}">
        <p14:creationId xmlns:p14="http://schemas.microsoft.com/office/powerpoint/2010/main" val="1934235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6</a:t>
            </a:fld>
            <a:endParaRPr lang="en-US"/>
          </a:p>
        </p:txBody>
      </p:sp>
    </p:spTree>
    <p:extLst>
      <p:ext uri="{BB962C8B-B14F-4D97-AF65-F5344CB8AC3E}">
        <p14:creationId xmlns:p14="http://schemas.microsoft.com/office/powerpoint/2010/main" val="2340270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7</a:t>
            </a:fld>
            <a:endParaRPr lang="en-US"/>
          </a:p>
        </p:txBody>
      </p:sp>
    </p:spTree>
    <p:extLst>
      <p:ext uri="{BB962C8B-B14F-4D97-AF65-F5344CB8AC3E}">
        <p14:creationId xmlns:p14="http://schemas.microsoft.com/office/powerpoint/2010/main" val="31686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8</a:t>
            </a:fld>
            <a:endParaRPr lang="en-US"/>
          </a:p>
        </p:txBody>
      </p:sp>
    </p:spTree>
    <p:extLst>
      <p:ext uri="{BB962C8B-B14F-4D97-AF65-F5344CB8AC3E}">
        <p14:creationId xmlns:p14="http://schemas.microsoft.com/office/powerpoint/2010/main" val="409860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1A060-0CAF-084A-B090-A5E905BF26B8}" type="slidenum">
              <a:rPr lang="en-US" smtClean="0"/>
              <a:t>9</a:t>
            </a:fld>
            <a:endParaRPr lang="en-US"/>
          </a:p>
        </p:txBody>
      </p:sp>
    </p:spTree>
    <p:extLst>
      <p:ext uri="{BB962C8B-B14F-4D97-AF65-F5344CB8AC3E}">
        <p14:creationId xmlns:p14="http://schemas.microsoft.com/office/powerpoint/2010/main" val="256044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4110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8199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384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11113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68565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05554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68A5AE-3333-44D9-97E2-3C4F313E00D5}" type="datetimeFigureOut">
              <a:rPr lang="en-US" smtClean="0"/>
              <a:pPr/>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21463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68A5AE-3333-44D9-97E2-3C4F313E00D5}" type="datetimeFigureOut">
              <a:rPr lang="en-US" smtClean="0"/>
              <a:pPr/>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26800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8A5AE-3333-44D9-97E2-3C4F313E00D5}" type="datetimeFigureOut">
              <a:rPr lang="en-US" smtClean="0"/>
              <a:pPr/>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14168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418517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8439435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8A5AE-3333-44D9-97E2-3C4F313E00D5}" type="datetimeFigureOut">
              <a:rPr lang="en-US" smtClean="0"/>
              <a:pPr/>
              <a:t>10/4/17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5691-D370-4C29-9794-1CFB52096CD4}" type="slidenum">
              <a:rPr lang="en-US" smtClean="0"/>
              <a:pPr/>
              <a:t>‹#›</a:t>
            </a:fld>
            <a:endParaRPr lang="en-US"/>
          </a:p>
        </p:txBody>
      </p:sp>
      <p:pic>
        <p:nvPicPr>
          <p:cNvPr id="90114" name="Picture 2" descr="\\fileservehq01\users\Public Health\5_In Production\Shi 2650-1\Ancillaries\Unprepped PPTs\26501_PPBG_text.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asc-prd-fs03\users\Public Health\5_In Production\Shi Delivering 6e 03775-3\Ancillaries\PPTs\9781284037753_PPBG_text.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987"/>
            <a:ext cx="9144000" cy="6856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1713708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14325" y="1950492"/>
            <a:ext cx="3867150" cy="769441"/>
          </a:xfrm>
        </p:spPr>
        <p:txBody>
          <a:bodyPr>
            <a:spAutoFit/>
          </a:bodyPr>
          <a:lstStyle/>
          <a:p>
            <a:r>
              <a:rPr lang="en-US" b="1"/>
              <a:t>Chapter </a:t>
            </a:r>
            <a:r>
              <a:rPr lang="en-US" b="1" dirty="0"/>
              <a:t>11</a:t>
            </a:r>
          </a:p>
        </p:txBody>
      </p:sp>
      <p:sp>
        <p:nvSpPr>
          <p:cNvPr id="5" name="Subtitle 4"/>
          <p:cNvSpPr>
            <a:spLocks noGrp="1"/>
          </p:cNvSpPr>
          <p:nvPr>
            <p:ph type="subTitle" idx="1"/>
          </p:nvPr>
        </p:nvSpPr>
        <p:spPr>
          <a:xfrm>
            <a:off x="457200" y="3070225"/>
            <a:ext cx="3581400" cy="1752600"/>
          </a:xfrm>
        </p:spPr>
        <p:txBody>
          <a:bodyPr>
            <a:spAutoFit/>
          </a:bodyPr>
          <a:lstStyle/>
          <a:p>
            <a:r>
              <a:rPr lang="en-US" sz="3600" b="1" dirty="0">
                <a:solidFill>
                  <a:srgbClr val="0D0D0D"/>
                </a:solidFill>
              </a:rPr>
              <a:t>Health Services for Special Populations</a:t>
            </a:r>
          </a:p>
        </p:txBody>
      </p:sp>
    </p:spTree>
    <p:extLst>
      <p:ext uri="{BB962C8B-B14F-4D97-AF65-F5344CB8AC3E}">
        <p14:creationId xmlns:p14="http://schemas.microsoft.com/office/powerpoint/2010/main" val="4071140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1435" y="151537"/>
            <a:ext cx="8229600" cy="1754326"/>
          </a:xfrm>
        </p:spPr>
        <p:txBody>
          <a:bodyPr>
            <a:spAutoFit/>
          </a:bodyPr>
          <a:lstStyle/>
          <a:p>
            <a:r>
              <a:rPr lang="en-US" sz="3600" dirty="0"/>
              <a:t>Figure 11-8: Current cigarette smoking by persons 18 years of age and over, age adjusted, 2014.</a:t>
            </a:r>
          </a:p>
        </p:txBody>
      </p:sp>
      <p:pic>
        <p:nvPicPr>
          <p:cNvPr id="5" name="Picture 4" descr="All persons, All males, White males, Black males, All females, White females, and Black females are marked on the horizontal axis. The vertical axis is labeled &quot;Percentage of smokers,&quot; ranges from 0 to 35, in increments of 5. The percentage of smokers for all persons, all males, white males, black males, all females, white females, and black females are shown as follows: 17.0, 19.0, 18.8, 21.7, 15.1, 16.0, and 1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142" y="2057400"/>
            <a:ext cx="3582186" cy="2663196"/>
          </a:xfrm>
          <a:prstGeom prst="rect">
            <a:avLst/>
          </a:prstGeom>
        </p:spPr>
      </p:pic>
      <p:sp>
        <p:nvSpPr>
          <p:cNvPr id="6" name="TextBox 5"/>
          <p:cNvSpPr txBox="1"/>
          <p:nvPr/>
        </p:nvSpPr>
        <p:spPr>
          <a:xfrm>
            <a:off x="1481515" y="4962551"/>
            <a:ext cx="6149440" cy="230832"/>
          </a:xfrm>
          <a:prstGeom prst="rect">
            <a:avLst/>
          </a:prstGeom>
          <a:noFill/>
        </p:spPr>
        <p:txBody>
          <a:bodyPr wrap="none" rtlCol="0">
            <a:spAutoFit/>
          </a:bodyPr>
          <a:lstStyle/>
          <a:p>
            <a:r>
              <a:rPr lang="en-IN" sz="900" dirty="0">
                <a:latin typeface="+mn-lt"/>
              </a:rPr>
              <a:t>Data from Health, United States, 2015, p. 186, </a:t>
            </a:r>
            <a:r>
              <a:rPr lang="en-IN" sz="900" dirty="0" err="1">
                <a:latin typeface="+mn-lt"/>
              </a:rPr>
              <a:t>Centers</a:t>
            </a:r>
            <a:r>
              <a:rPr lang="en-IN" sz="900" dirty="0">
                <a:latin typeface="+mn-lt"/>
              </a:rPr>
              <a:t> for Disease Control and Prevention, National </a:t>
            </a:r>
            <a:r>
              <a:rPr lang="en-IN" sz="900" dirty="0" err="1">
                <a:latin typeface="+mn-lt"/>
              </a:rPr>
              <a:t>Center</a:t>
            </a:r>
            <a:r>
              <a:rPr lang="en-IN" sz="900" dirty="0">
                <a:latin typeface="+mn-lt"/>
              </a:rPr>
              <a:t> for Health Statistics.</a:t>
            </a:r>
          </a:p>
        </p:txBody>
      </p:sp>
    </p:spTree>
    <p:extLst>
      <p:ext uri="{BB962C8B-B14F-4D97-AF65-F5344CB8AC3E}">
        <p14:creationId xmlns:p14="http://schemas.microsoft.com/office/powerpoint/2010/main" val="89541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6136"/>
            <a:ext cx="8229600" cy="1200329"/>
          </a:xfrm>
        </p:spPr>
        <p:txBody>
          <a:bodyPr>
            <a:spAutoFit/>
          </a:bodyPr>
          <a:lstStyle/>
          <a:p>
            <a:r>
              <a:rPr lang="en-US" sz="3600" dirty="0"/>
              <a:t>Table 11-2: Age-Adjusted Death Rates for Selected Causes of Death, 1970–2014</a:t>
            </a:r>
          </a:p>
        </p:txBody>
      </p:sp>
      <p:pic>
        <p:nvPicPr>
          <p:cNvPr id="5" name="Picture 4" descr="The column headers read: Race and Cause of Death, 1970, 1980, 1990, 2000, 2010, 2014. The next row reads: All Persons: Deaths per 100,000 Standard Population. The next rows read: All causes, 1,222.6, 1,039.1, 938.7, 869.0, 747.0, 724.6; Diseases of the heart, 492.7, 412.1, 321.8, 257.6, 179.1, 167.0; Ischemic heart disease, empty, 345.2, 249.6, 186.8, 113.6, 98.8; Cerebrovascular diseases, 147.7, 96.2, 65.3, 60.9, 39.1, 36.5; Malignant neoplasms, 198.6, 207.9, 216.0, 199.6, 172.8, 161.2; Chronic lower respiratory diseases, 21.3, 28.3, 37.2, 44.2, 42.2, 40.5; Influenza and pneumonia, 41.7, 31.4, 36.8, 23.7, 15.1, 15.1; Chronic liver disease and cirrhosis, 17.8, 15.1, 11.1, 9.5, 9.4, 10.4; Diabetes mellitus, 24.3, 18.1, 20.7, 25.0, 20.8, 20.9; and Human immunodeficiency virus (HIV) disease, empty, empty, 10.2, 5.2, 2.6, 2.0."/>
          <p:cNvPicPr>
            <a:picLocks noChangeAspect="1"/>
          </p:cNvPicPr>
          <p:nvPr/>
        </p:nvPicPr>
        <p:blipFill>
          <a:blip r:embed="rId3"/>
          <a:stretch>
            <a:fillRect/>
          </a:stretch>
        </p:blipFill>
        <p:spPr>
          <a:xfrm>
            <a:off x="1976781" y="1981200"/>
            <a:ext cx="5190438" cy="4050770"/>
          </a:xfrm>
          <a:prstGeom prst="rect">
            <a:avLst/>
          </a:prstGeom>
        </p:spPr>
      </p:pic>
    </p:spTree>
    <p:extLst>
      <p:ext uri="{BB962C8B-B14F-4D97-AF65-F5344CB8AC3E}">
        <p14:creationId xmlns:p14="http://schemas.microsoft.com/office/powerpoint/2010/main" val="266408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The rows read: Unintentional injuries, 60.1, 46.4, 36.3, 34.9, 38.0, 40.5; Motor vehicle-related injuries, 27.6, 22.3, 18.5, 15.4, 11.3, 10.8; Suicide, 13.1, 12.2, 12.5, 10.4, 12.1, 13.0; Homicide, 8.8, 10.4, 9.4, 5.9, 5.3, 5.1. The next row reads, White. The next rows read: All causes, 1,193.3, 1,012.7, 909.8, 849.8, 741.8, 725.4; Diseases of the heart, 492.2, 409.4, 317.0, 253.4, 176.9, 165.9; Ischemic heart disease, empty, 347.6, 249.7, 185.6, 113.5, 99.3; Cerebrovascular diseases, 143.5, 93.2, 62.8, 58.8, 37.7, 35.2; Malignant neoplasms, 196.7, 204.2, 211.6, 197.2, 172.4, 161.9; Chronic lower respiratory diseases, 21.8, 29.3, 38.3, 46.0, 44.6, 43.1; Influenza and pneumonia, 39.8, 30.9, 36.4, 23.5, 14.9, 15.1; Chronic liver disease and cirrhosis, 16.6, 13.9, 10.5, 9.6, 9.9, 11.2; Diabetes mellitus, 22.9, 16.7, 18.8, 22.8, 19.0, 19.3; Human immunodeficiency virus (HIV) disease, empty, empty, 8.3, 2.8, 1.4, 1.1; Unintentional injuries, 57.8, 45.3, 35.5, 35.1, 40.3, 43.1; Motor vehicle-related injuries, 27.1, 22.6, 18.5, 15.6, 11.7, 11.1; Suicide, 13.8, 13.0, 13.4, 11.3, 13.6, 14.7; Homicide, 4.7, 6.7, 5.5, 3.6, 3.3, 3.0. The next row reads: Black. The next row reads: All causes, 1,518.1, 1,314.8, 1,250.3, 1,121.4, 898.2, 849.3."/>
          <p:cNvPicPr>
            <a:picLocks noChangeAspect="1"/>
          </p:cNvPicPr>
          <p:nvPr/>
        </p:nvPicPr>
        <p:blipFill>
          <a:blip r:embed="rId2"/>
          <a:stretch>
            <a:fillRect/>
          </a:stretch>
        </p:blipFill>
        <p:spPr>
          <a:xfrm>
            <a:off x="2287400" y="102898"/>
            <a:ext cx="4646800" cy="6221702"/>
          </a:xfrm>
          <a:prstGeom prst="rect">
            <a:avLst/>
          </a:prstGeom>
        </p:spPr>
      </p:pic>
    </p:spTree>
    <p:extLst>
      <p:ext uri="{BB962C8B-B14F-4D97-AF65-F5344CB8AC3E}">
        <p14:creationId xmlns:p14="http://schemas.microsoft.com/office/powerpoint/2010/main" val="1644012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The column headers read: Race and Cause of Death, 1970, 1980, 1990, 2000, 2010, 2014. the next rows read: Diseases of the heart, 512.0, 455.3, 391.5, 324.8, 224.9, 206.3; Ischemic heart disease, empty, 334.5, 267.0, 218.3, 131.2, 112.8; Cerebrovascular diseases, 197.1, 129.1, 91.6, 81.9, 53.0, 49.7; Malignant neoplasms, 225.3, 256.4, 279.5, 248.5, 203.8, 185.6; Chronic lower respiratory diseases, 16.2, 19.2, 28.1, 31.6, 29.0, 28.4; Influenza and pneumonia, 57.2, 34.4, 39.4, 25.6, 16.8, 16.1; Chronic liver disease and cirrhosis, 28.1, 25.0, 16.5, 9.4, 6.7, 7.2; Diabetes mellitus, 38.8, 32.7, 40.5, 49.5, 38.7, 37.3; Human immunodeficiency virus (HIV) disease, empty, empty, 26.7, 23.3, 11.6, 8.3; Unintentional injuries, 78.3, 57.6, 43.8, 37.7, 31.3, 33.8; Motor vehicle-related injuries, 31.1, 20.2, 18.8, 15.7, 10.9, 11.1; Suicide, 6.2, 6.5, 7.1, 5.5, 5.2, 5.5; and Homicide, 44.0, 39.0, 36.3, 20.5, 17.7, 17.2."/>
          <p:cNvPicPr>
            <a:picLocks noChangeAspect="1"/>
          </p:cNvPicPr>
          <p:nvPr/>
        </p:nvPicPr>
        <p:blipFill>
          <a:blip r:embed="rId2"/>
          <a:stretch>
            <a:fillRect/>
          </a:stretch>
        </p:blipFill>
        <p:spPr>
          <a:xfrm>
            <a:off x="2133600" y="683568"/>
            <a:ext cx="4919065" cy="4583813"/>
          </a:xfrm>
          <a:prstGeom prst="rect">
            <a:avLst/>
          </a:prstGeom>
        </p:spPr>
      </p:pic>
      <p:sp>
        <p:nvSpPr>
          <p:cNvPr id="5" name="TextBox 4"/>
          <p:cNvSpPr txBox="1"/>
          <p:nvPr/>
        </p:nvSpPr>
        <p:spPr>
          <a:xfrm>
            <a:off x="1175369" y="5712768"/>
            <a:ext cx="6835526" cy="230832"/>
          </a:xfrm>
          <a:prstGeom prst="rect">
            <a:avLst/>
          </a:prstGeom>
          <a:noFill/>
        </p:spPr>
        <p:txBody>
          <a:bodyPr wrap="none" rtlCol="0">
            <a:spAutoFit/>
          </a:bodyPr>
          <a:lstStyle/>
          <a:p>
            <a:r>
              <a:rPr lang="en-IN" sz="900">
                <a:latin typeface="+mn-lt"/>
              </a:rPr>
              <a:t>Data from Health, United States, 2015, Table 17, pp. </a:t>
            </a:r>
            <a:r>
              <a:rPr lang="en-IN" sz="900" dirty="0">
                <a:latin typeface="+mn-lt"/>
              </a:rPr>
              <a:t>99–101, </a:t>
            </a:r>
            <a:r>
              <a:rPr lang="en-IN" sz="900" dirty="0" err="1">
                <a:latin typeface="+mn-lt"/>
              </a:rPr>
              <a:t>Centers</a:t>
            </a:r>
            <a:r>
              <a:rPr lang="en-IN" sz="900" dirty="0">
                <a:latin typeface="+mn-lt"/>
              </a:rPr>
              <a:t> for Disease Control and Prevention, National </a:t>
            </a:r>
            <a:r>
              <a:rPr lang="en-IN" sz="900" dirty="0" err="1">
                <a:latin typeface="+mn-lt"/>
              </a:rPr>
              <a:t>Center</a:t>
            </a:r>
            <a:r>
              <a:rPr lang="en-IN" sz="900" dirty="0">
                <a:latin typeface="+mn-lt"/>
              </a:rPr>
              <a:t> for Health Statistics.</a:t>
            </a:r>
          </a:p>
        </p:txBody>
      </p:sp>
    </p:spTree>
    <p:extLst>
      <p:ext uri="{BB962C8B-B14F-4D97-AF65-F5344CB8AC3E}">
        <p14:creationId xmlns:p14="http://schemas.microsoft.com/office/powerpoint/2010/main" val="292053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537"/>
            <a:ext cx="8229600" cy="1754326"/>
          </a:xfrm>
        </p:spPr>
        <p:txBody>
          <a:bodyPr>
            <a:spAutoFit/>
          </a:bodyPr>
          <a:lstStyle/>
          <a:p>
            <a:r>
              <a:rPr lang="en-US" sz="3600" dirty="0"/>
              <a:t>Table 11-3: Infant, Neonatal, and </a:t>
            </a:r>
            <a:r>
              <a:rPr lang="en-US" sz="3600" dirty="0" err="1"/>
              <a:t>Postneonatal</a:t>
            </a:r>
            <a:r>
              <a:rPr lang="en-US" sz="3600" dirty="0"/>
              <a:t> Mortality Rates by Mother’s Race (per 1,000 Live Births)</a:t>
            </a:r>
          </a:p>
        </p:txBody>
      </p:sp>
      <p:pic>
        <p:nvPicPr>
          <p:cNvPr id="5" name="Picture 4" descr="The column headers read: Race of Mother; Infant Deaths in 1983, 1990, 2000, 2008, and 2013; Neonatal Deaths in 1983, 1990, 2000, 2008, and 2013; and Postneonatal Deaths in 1983, 1990, 2000, 2008, and 2013. The rows from top to bottom read: All mothers, 10.9, 8.9, 6.9, 6.6, 6.0, 7.1, 5.7, 4.6, 4.3, 4.0, 3.8, 3.2, 2.3, 2.3, 1.9; White, 9.3, 7.3, 5.7, 5.6, 5.1, 6.1, 4.6, 3.8, 3.6, 3.4, 3.2, 2.7, 1.9, 2.0, 1.6; Black, 19.2, 16.9, 13.5, 12.4, 10.8, 12.5, 11.1, 9.1, 8.1, 7.3, 6.7, 5.9, 4.3, 4.3, 3.5; American Indian or Alaska Native, 15.2, 13.1, 8.3, 8.4, 7.6, 7.5, 6.1, 4.4, 4.2, 4.1, 7.7, 7.0, 3.9, 4.2, 3.5; Asian or Pacific Islander, 8.3, 6.6, 4.9, 4.5, 4.1, 5.2, 3.9, 3.4, 3.1, 3.0, 3.1, 2.7, 1.4, 1.4, 1.1; and Hispanic origin (selected states), 9.5, 7.5, 5.6, 5.6, 5.0, 6.2, 4.8, 3.8, 3.9, 3.6, 3.3, 2.9, 1.8, 1.8, 1.5."/>
          <p:cNvPicPr>
            <a:picLocks noChangeAspect="1"/>
          </p:cNvPicPr>
          <p:nvPr/>
        </p:nvPicPr>
        <p:blipFill>
          <a:blip r:embed="rId3"/>
          <a:stretch>
            <a:fillRect/>
          </a:stretch>
        </p:blipFill>
        <p:spPr>
          <a:xfrm>
            <a:off x="393724" y="2133600"/>
            <a:ext cx="8356552" cy="3441780"/>
          </a:xfrm>
          <a:prstGeom prst="rect">
            <a:avLst/>
          </a:prstGeom>
        </p:spPr>
      </p:pic>
      <p:sp>
        <p:nvSpPr>
          <p:cNvPr id="6" name="TextBox 5"/>
          <p:cNvSpPr txBox="1"/>
          <p:nvPr/>
        </p:nvSpPr>
        <p:spPr>
          <a:xfrm>
            <a:off x="3432104" y="5788968"/>
            <a:ext cx="2279791" cy="230832"/>
          </a:xfrm>
          <a:prstGeom prst="rect">
            <a:avLst/>
          </a:prstGeom>
          <a:noFill/>
        </p:spPr>
        <p:txBody>
          <a:bodyPr wrap="none" rtlCol="0">
            <a:spAutoFit/>
          </a:bodyPr>
          <a:lstStyle/>
          <a:p>
            <a:r>
              <a:rPr lang="en-IN" sz="900" dirty="0">
                <a:latin typeface="+mn-lt"/>
              </a:rPr>
              <a:t>Data from Health, United States, 2015, p. 86.</a:t>
            </a:r>
          </a:p>
        </p:txBody>
      </p:sp>
    </p:spTree>
    <p:extLst>
      <p:ext uri="{BB962C8B-B14F-4D97-AF65-F5344CB8AC3E}">
        <p14:creationId xmlns:p14="http://schemas.microsoft.com/office/powerpoint/2010/main" val="253833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Table 11-4: Selected Health Risks Among Persons 20 Years and Older, 2011–2014</a:t>
            </a:r>
          </a:p>
        </p:txBody>
      </p:sp>
      <p:pic>
        <p:nvPicPr>
          <p:cNvPr id="5" name="Picture 4" descr="The column headers read: Sex and Race superscript 1, percentage with Hypertension, percentage with Cholesterol Level greater than or equal to 240 milligrams per deciliter, and percentage that is overweight. The top row reads: Both sexes, 30.4, 27.8, 69.5. The next row reads: White. The next rows read: Male, 30.2, 29.4, 73.7; Female, 28.0, 28.0, 63.5. The next row reads: Black. The next rows read: Male, 42.4, 24.5, 69.6; and Female, 44.0, 25.7, 82.0."/>
          <p:cNvPicPr>
            <a:picLocks noChangeAspect="1"/>
          </p:cNvPicPr>
          <p:nvPr/>
        </p:nvPicPr>
        <p:blipFill>
          <a:blip r:embed="rId3"/>
          <a:stretch>
            <a:fillRect/>
          </a:stretch>
        </p:blipFill>
        <p:spPr>
          <a:xfrm>
            <a:off x="1564771" y="1764846"/>
            <a:ext cx="6014458" cy="3264354"/>
          </a:xfrm>
          <a:prstGeom prst="rect">
            <a:avLst/>
          </a:prstGeom>
        </p:spPr>
      </p:pic>
      <p:sp>
        <p:nvSpPr>
          <p:cNvPr id="6" name="TextBox 5"/>
          <p:cNvSpPr txBox="1"/>
          <p:nvPr/>
        </p:nvSpPr>
        <p:spPr>
          <a:xfrm>
            <a:off x="3146770" y="5260992"/>
            <a:ext cx="2850460" cy="230832"/>
          </a:xfrm>
          <a:prstGeom prst="rect">
            <a:avLst/>
          </a:prstGeom>
          <a:noFill/>
        </p:spPr>
        <p:txBody>
          <a:bodyPr wrap="none" rtlCol="0">
            <a:spAutoFit/>
          </a:bodyPr>
          <a:lstStyle/>
          <a:p>
            <a:r>
              <a:rPr lang="en-IN" sz="900" dirty="0">
                <a:latin typeface="+mn-lt"/>
              </a:rPr>
              <a:t>Data from Health, United States, 2015, pp. 202, 204, 216 </a:t>
            </a:r>
          </a:p>
        </p:txBody>
      </p:sp>
    </p:spTree>
    <p:extLst>
      <p:ext uri="{BB962C8B-B14F-4D97-AF65-F5344CB8AC3E}">
        <p14:creationId xmlns:p14="http://schemas.microsoft.com/office/powerpoint/2010/main" val="398193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556"/>
            <a:ext cx="8229600" cy="1754326"/>
          </a:xfrm>
        </p:spPr>
        <p:txBody>
          <a:bodyPr>
            <a:spAutoFit/>
          </a:bodyPr>
          <a:lstStyle/>
          <a:p>
            <a:r>
              <a:rPr lang="en-US" sz="3600" dirty="0"/>
              <a:t>Figure 11-3: Alcohol consumption by persons 18 years of age and older, selected years.</a:t>
            </a:r>
          </a:p>
        </p:txBody>
      </p:sp>
      <p:pic>
        <p:nvPicPr>
          <p:cNvPr id="5" name="Picture 4" descr="White, Black or African American, American Indian or Alaska Native, Asian, and Hispanic or Latino are marked on the horizontal axis labeled &quot;Race.&quot; The vertical axis labeled &quot;¬greater than or equal to 5 drinks on at least 1 day (percentage),&quot; ranges from 0 to 80, in increments of 10. The alcohol consumption in 1997, 2011, and 2014 are shown as follows: 22.9, 25.2, 31.8; 11.7, 14.2, 17.6; 29.2, 26.4, 21.9; 11.4, 13.3, 14.5; and 20.4, 21.2, 2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959" y="2044862"/>
            <a:ext cx="5656082" cy="3670138"/>
          </a:xfrm>
          <a:prstGeom prst="rect">
            <a:avLst/>
          </a:prstGeom>
        </p:spPr>
      </p:pic>
      <p:sp>
        <p:nvSpPr>
          <p:cNvPr id="6" name="TextBox 5"/>
          <p:cNvSpPr txBox="1"/>
          <p:nvPr/>
        </p:nvSpPr>
        <p:spPr>
          <a:xfrm>
            <a:off x="388803" y="5867400"/>
            <a:ext cx="8366393" cy="230832"/>
          </a:xfrm>
          <a:prstGeom prst="rect">
            <a:avLst/>
          </a:prstGeom>
          <a:noFill/>
        </p:spPr>
        <p:txBody>
          <a:bodyPr wrap="none" rtlCol="0">
            <a:spAutoFit/>
          </a:bodyPr>
          <a:lstStyle/>
          <a:p>
            <a:r>
              <a:rPr lang="en-IN" sz="900" dirty="0">
                <a:latin typeface="+mn-lt"/>
              </a:rPr>
              <a:t>Data from </a:t>
            </a:r>
            <a:r>
              <a:rPr lang="en-IN" sz="900" dirty="0" err="1">
                <a:latin typeface="+mn-lt"/>
              </a:rPr>
              <a:t>Centers</a:t>
            </a:r>
            <a:r>
              <a:rPr lang="en-IN" sz="900" dirty="0">
                <a:latin typeface="+mn-lt"/>
              </a:rPr>
              <a:t> for Disease Control and Prevention (CDC). National Health Interview Survey. https://</a:t>
            </a:r>
            <a:r>
              <a:rPr lang="en-IN" sz="900" dirty="0" smtClean="0">
                <a:latin typeface="+mn-lt"/>
              </a:rPr>
              <a:t>www.cdc.gov/nchs/data/nhis/earlyrelease/earlyrelease201409_09.pdf.</a:t>
            </a:r>
            <a:endParaRPr lang="en-IN" sz="900" dirty="0">
              <a:latin typeface="+mn-lt"/>
            </a:endParaRPr>
          </a:p>
        </p:txBody>
      </p:sp>
    </p:spTree>
    <p:extLst>
      <p:ext uri="{BB962C8B-B14F-4D97-AF65-F5344CB8AC3E}">
        <p14:creationId xmlns:p14="http://schemas.microsoft.com/office/powerpoint/2010/main" val="121716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Figure 11-4: Use of mammography by women 40 years of age and older, 2013.</a:t>
            </a:r>
          </a:p>
        </p:txBody>
      </p:sp>
      <p:pic>
        <p:nvPicPr>
          <p:cNvPr id="5" name="Picture 4" descr="White Non-Hispanic, Black Non-Hispanic, and Hispanic are marked on the horizontal axis. The vertical axis is labeled &quot;Percentage of women having a mammogram within the past 2 years,&quot; ranges from 0 to 80, in increments of 10. The percentage of White Non-Hispanic, Black Non-Hispanic, and Hispanic are shown as follows: 67.6, 67.2, and 6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870" y="1828800"/>
            <a:ext cx="3186260" cy="3144556"/>
          </a:xfrm>
          <a:prstGeom prst="rect">
            <a:avLst/>
          </a:prstGeom>
        </p:spPr>
      </p:pic>
      <p:sp>
        <p:nvSpPr>
          <p:cNvPr id="3" name="Rectangle 2"/>
          <p:cNvSpPr/>
          <p:nvPr/>
        </p:nvSpPr>
        <p:spPr>
          <a:xfrm>
            <a:off x="990600" y="5269102"/>
            <a:ext cx="7848600" cy="230832"/>
          </a:xfrm>
          <a:prstGeom prst="rect">
            <a:avLst/>
          </a:prstGeom>
        </p:spPr>
        <p:txBody>
          <a:bodyPr wrap="square">
            <a:spAutoFit/>
          </a:bodyPr>
          <a:lstStyle/>
          <a:p>
            <a:r>
              <a:rPr lang="en-IN" sz="900" dirty="0">
                <a:latin typeface="+mj-lt"/>
              </a:rPr>
              <a:t>Data from National </a:t>
            </a:r>
            <a:r>
              <a:rPr lang="en-IN" sz="900" dirty="0" err="1">
                <a:latin typeface="+mj-lt"/>
              </a:rPr>
              <a:t>Center</a:t>
            </a:r>
            <a:r>
              <a:rPr lang="en-IN" sz="900" dirty="0">
                <a:latin typeface="+mj-lt"/>
              </a:rPr>
              <a:t> for Health Statistics (NCHS). 2016b. Health, United States, 2015. Hyattsville, MD: U.S. Department of Health and Human Services. p. 246.</a:t>
            </a:r>
          </a:p>
        </p:txBody>
      </p:sp>
    </p:spTree>
    <p:extLst>
      <p:ext uri="{BB962C8B-B14F-4D97-AF65-F5344CB8AC3E}">
        <p14:creationId xmlns:p14="http://schemas.microsoft.com/office/powerpoint/2010/main" val="3204117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00329"/>
          </a:xfrm>
        </p:spPr>
        <p:txBody>
          <a:bodyPr>
            <a:spAutoFit/>
          </a:bodyPr>
          <a:lstStyle/>
          <a:p>
            <a:r>
              <a:rPr lang="en-US" sz="3600" dirty="0"/>
              <a:t>Table 11-1: Characteristics of U.S. Mothers by Race/Ethnicity</a:t>
            </a:r>
          </a:p>
        </p:txBody>
      </p:sp>
      <p:pic>
        <p:nvPicPr>
          <p:cNvPr id="5" name="Picture 4" descr="The column headers read: Item, 1970, 1980, 1990, 2000, 2010, 2014. The next row reads: Prenatal Care Began During First Trimester. The next rows read: All mothers, 68.0, 76.3, 75.8, 83.2, 83.2, 84.8; White, 72.3, 79.2, 79.2, 85.0, 84.7, 86.6; Black, 44.2, 62.4, 60.6, 74.3, 76.0, 80.8; American Indian or Alaskan Native, 38.2, 55.8, 57.9, 69.3, 69.5, 76.7; Asian or Pacific Islander, empty, 73.7, 75.1, 84.0, 84.8, 86.4; Hispanic origin, empty, 60.2, 60.2, 74.4, 77.3, 83.3. The next row reads: Education of Mother 16 Years or More. The next rows read: All mothers, 8.6, 14.0, 17.5, 24.7, 26.6 superscript 1, 20.2; White, 9.6, 15.5, 19.3, 26.3, 27.9 superscript 1, 25.0; Black, 2.8, 6.2, 7.2, 11.7, 13.4 superscript 1, 12.5; American Indian or Alaska Native, 2.7, 3.5, 4.4, 7.8, 8.5 superscript 1, 12.2; Asian or Pacific Islander, empty, 30.8, 31.0, 42.8, 47.1 superscript 1, 35.1; and Hispanic origin, empty, 4.2, 5.1, 7.6, 8.7 superscript 1, 8.4."/>
          <p:cNvPicPr>
            <a:picLocks noChangeAspect="1"/>
          </p:cNvPicPr>
          <p:nvPr/>
        </p:nvPicPr>
        <p:blipFill>
          <a:blip r:embed="rId3"/>
          <a:stretch>
            <a:fillRect/>
          </a:stretch>
        </p:blipFill>
        <p:spPr>
          <a:xfrm>
            <a:off x="2460395" y="1384440"/>
            <a:ext cx="4223210" cy="4940160"/>
          </a:xfrm>
          <a:prstGeom prst="rect">
            <a:avLst/>
          </a:prstGeom>
        </p:spPr>
      </p:pic>
    </p:spTree>
    <p:extLst>
      <p:ext uri="{BB962C8B-B14F-4D97-AF65-F5344CB8AC3E}">
        <p14:creationId xmlns:p14="http://schemas.microsoft.com/office/powerpoint/2010/main" val="4165785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The column headers read: Item, 1970, 1980, 1990, 2000, 2010, 2014. The next row reads: Low Birth Weight (Less Than 2,500 Grams). The next rows read: All mothers, 7.93, 6.84, 6.97, 7.57, 8.15, 8.00; White, 6.85, 5.72, 5.70, 6.55, 7.08, 6.98; Black, 13.90, 12.69, 13.25, 12.99, 13.21, 12.83; American Indian or Alaskan Native, 7.97, 6.44, 6.11, 6.76, 7.61, 7.65; Asian or Pacific Islander, empty, 6.68, 6.45, 7.31, 8.49, 8.05; and Hispanic origin (selected states), empty, 6.12, 6.06, 6.41, 6.97, 7.05."/>
          <p:cNvPicPr>
            <a:picLocks noChangeAspect="1"/>
          </p:cNvPicPr>
          <p:nvPr/>
        </p:nvPicPr>
        <p:blipFill>
          <a:blip r:embed="rId2"/>
          <a:stretch>
            <a:fillRect/>
          </a:stretch>
        </p:blipFill>
        <p:spPr>
          <a:xfrm>
            <a:off x="2057400" y="1447800"/>
            <a:ext cx="4919065" cy="3035557"/>
          </a:xfrm>
          <a:prstGeom prst="rect">
            <a:avLst/>
          </a:prstGeom>
        </p:spPr>
      </p:pic>
      <p:sp>
        <p:nvSpPr>
          <p:cNvPr id="5" name="TextBox 4"/>
          <p:cNvSpPr txBox="1"/>
          <p:nvPr/>
        </p:nvSpPr>
        <p:spPr>
          <a:xfrm>
            <a:off x="292057" y="4724400"/>
            <a:ext cx="8470943" cy="230832"/>
          </a:xfrm>
          <a:prstGeom prst="rect">
            <a:avLst/>
          </a:prstGeom>
          <a:noFill/>
        </p:spPr>
        <p:txBody>
          <a:bodyPr wrap="square" rtlCol="0">
            <a:spAutoFit/>
          </a:bodyPr>
          <a:lstStyle/>
          <a:p>
            <a:r>
              <a:rPr lang="en-IN" sz="900" dirty="0">
                <a:latin typeface="+mn-lt"/>
              </a:rPr>
              <a:t>Numbers are percentages. *Data from 2008. Source: Data from Health, United States, 2015, p. 74; Health, United States, 2012, p. 144; Health, United States, 2009, pp. 159, 163</a:t>
            </a:r>
          </a:p>
        </p:txBody>
      </p:sp>
    </p:spTree>
    <p:extLst>
      <p:ext uri="{BB962C8B-B14F-4D97-AF65-F5344CB8AC3E}">
        <p14:creationId xmlns:p14="http://schemas.microsoft.com/office/powerpoint/2010/main" val="300250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2590800" y="384473"/>
            <a:ext cx="3962400" cy="923330"/>
          </a:xfrm>
        </p:spPr>
        <p:txBody>
          <a:bodyPr wrap="square">
            <a:spAutoFit/>
          </a:bodyPr>
          <a:lstStyle/>
          <a:p>
            <a:r>
              <a:rPr lang="en-IN" dirty="0"/>
              <a:t>Learning Objectives </a:t>
            </a:r>
            <a:r>
              <a:rPr lang="en-IN" sz="1800" dirty="0"/>
              <a:t>(1 of 2)</a:t>
            </a:r>
            <a:endParaRPr lang="en-US" sz="1800" dirty="0"/>
          </a:p>
        </p:txBody>
      </p:sp>
      <p:sp>
        <p:nvSpPr>
          <p:cNvPr id="239619" name="Rectangle 1027"/>
          <p:cNvSpPr>
            <a:spLocks noGrp="1" noChangeArrowheads="1"/>
          </p:cNvSpPr>
          <p:nvPr>
            <p:ph idx="1"/>
          </p:nvPr>
        </p:nvSpPr>
        <p:spPr>
          <a:xfrm>
            <a:off x="457200" y="1600200"/>
            <a:ext cx="8229600" cy="3933384"/>
          </a:xfrm>
        </p:spPr>
        <p:txBody>
          <a:bodyPr>
            <a:spAutoFit/>
          </a:bodyPr>
          <a:lstStyle/>
          <a:p>
            <a:r>
              <a:rPr lang="en-US" dirty="0"/>
              <a:t>Population groups facing greater challenges and barriers in accessing health care services</a:t>
            </a:r>
          </a:p>
          <a:p>
            <a:r>
              <a:rPr lang="en-US" dirty="0"/>
              <a:t>Racial and ethnic disparities in health status</a:t>
            </a:r>
          </a:p>
          <a:p>
            <a:r>
              <a:rPr lang="en-US" dirty="0"/>
              <a:t>Children's health concerns and services </a:t>
            </a:r>
          </a:p>
          <a:p>
            <a:r>
              <a:rPr lang="en-US" dirty="0"/>
              <a:t>Women's health concerns and services</a:t>
            </a:r>
          </a:p>
          <a:p>
            <a:r>
              <a:rPr lang="en-US" dirty="0"/>
              <a:t>Rural health challenges and steps to care access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Racial/Ethnic Minorities: Asian Americans</a:t>
            </a:r>
          </a:p>
        </p:txBody>
      </p:sp>
      <p:sp>
        <p:nvSpPr>
          <p:cNvPr id="3" name="Content Placeholder 2"/>
          <p:cNvSpPr>
            <a:spLocks noGrp="1"/>
          </p:cNvSpPr>
          <p:nvPr>
            <p:ph idx="1"/>
          </p:nvPr>
        </p:nvSpPr>
        <p:spPr>
          <a:xfrm>
            <a:off x="457200" y="1600200"/>
            <a:ext cx="8229600" cy="2160591"/>
          </a:xfrm>
        </p:spPr>
        <p:txBody>
          <a:bodyPr>
            <a:spAutoFit/>
          </a:bodyPr>
          <a:lstStyle/>
          <a:p>
            <a:r>
              <a:rPr lang="en-US" dirty="0"/>
              <a:t>In 2015, Asians accounted for only 5.6% of the U.S. population.</a:t>
            </a:r>
          </a:p>
          <a:p>
            <a:r>
              <a:rPr lang="en-US" dirty="0"/>
              <a:t>Asian Americans constitute one of the fastest-growing U.S. population segments.</a:t>
            </a:r>
          </a:p>
        </p:txBody>
      </p:sp>
    </p:spTree>
    <p:extLst>
      <p:ext uri="{BB962C8B-B14F-4D97-AF65-F5344CB8AC3E}">
        <p14:creationId xmlns:p14="http://schemas.microsoft.com/office/powerpoint/2010/main" val="1249691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dirty="0"/>
              <a:t>Racial/Ethnic Minorities: American Indians and Alaska Natives</a:t>
            </a:r>
          </a:p>
        </p:txBody>
      </p:sp>
      <p:sp>
        <p:nvSpPr>
          <p:cNvPr id="3" name="Content Placeholder 2"/>
          <p:cNvSpPr>
            <a:spLocks noGrp="1"/>
          </p:cNvSpPr>
          <p:nvPr>
            <p:ph idx="1"/>
          </p:nvPr>
        </p:nvSpPr>
        <p:spPr>
          <a:xfrm>
            <a:off x="457200" y="1600200"/>
            <a:ext cx="8229600" cy="3834896"/>
          </a:xfrm>
        </p:spPr>
        <p:txBody>
          <a:bodyPr>
            <a:spAutoFit/>
          </a:bodyPr>
          <a:lstStyle/>
          <a:p>
            <a:r>
              <a:rPr lang="en-US" dirty="0"/>
              <a:t>Incidence and prevalence of certain diseases in the AIAN population are a prime concern.</a:t>
            </a:r>
          </a:p>
          <a:p>
            <a:r>
              <a:rPr lang="en-US" dirty="0"/>
              <a:t>Higher death rates from alcoholism, tuberculosis, diabetes, injuries, suicide, and homicide.</a:t>
            </a:r>
          </a:p>
          <a:p>
            <a:r>
              <a:rPr lang="en-US" dirty="0"/>
              <a:t>Indian Health Care Improvement Act.</a:t>
            </a:r>
          </a:p>
          <a:p>
            <a:r>
              <a:rPr lang="en-US" dirty="0"/>
              <a:t>Indian Health Service</a:t>
            </a:r>
            <a:r>
              <a:rPr lang="en-US" dirty="0" smtClean="0"/>
              <a:t>.</a:t>
            </a:r>
            <a:endParaRPr lang="en-US" dirty="0"/>
          </a:p>
        </p:txBody>
      </p:sp>
    </p:spTree>
    <p:extLst>
      <p:ext uri="{BB962C8B-B14F-4D97-AF65-F5344CB8AC3E}">
        <p14:creationId xmlns:p14="http://schemas.microsoft.com/office/powerpoint/2010/main" val="151244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Uninsured</a:t>
            </a:r>
          </a:p>
        </p:txBody>
      </p:sp>
      <p:sp>
        <p:nvSpPr>
          <p:cNvPr id="3" name="Content Placeholder 2"/>
          <p:cNvSpPr>
            <a:spLocks noGrp="1"/>
          </p:cNvSpPr>
          <p:nvPr>
            <p:ph idx="1"/>
          </p:nvPr>
        </p:nvSpPr>
        <p:spPr>
          <a:xfrm>
            <a:off x="457200" y="1600200"/>
            <a:ext cx="8229600" cy="3834896"/>
          </a:xfrm>
        </p:spPr>
        <p:txBody>
          <a:bodyPr>
            <a:spAutoFit/>
          </a:bodyPr>
          <a:lstStyle/>
          <a:p>
            <a:r>
              <a:rPr lang="en-US" dirty="0"/>
              <a:t>Ethnic minorities are more likely than whites to lack health insurance.</a:t>
            </a:r>
          </a:p>
          <a:p>
            <a:r>
              <a:rPr lang="en-US" dirty="0"/>
              <a:t>Most of the uninsured population comprises young workers.</a:t>
            </a:r>
          </a:p>
          <a:p>
            <a:r>
              <a:rPr lang="en-US" dirty="0"/>
              <a:t>Uninsured persons are in poorer health than the general population. </a:t>
            </a:r>
          </a:p>
          <a:p>
            <a:r>
              <a:rPr lang="en-US" dirty="0"/>
              <a:t>ACA made progress in reducing the uninsured. </a:t>
            </a:r>
          </a:p>
        </p:txBody>
      </p:sp>
    </p:spTree>
    <p:extLst>
      <p:ext uri="{BB962C8B-B14F-4D97-AF65-F5344CB8AC3E}">
        <p14:creationId xmlns:p14="http://schemas.microsoft.com/office/powerpoint/2010/main" val="544915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152400"/>
            <a:ext cx="1981200" cy="923330"/>
          </a:xfrm>
        </p:spPr>
        <p:txBody>
          <a:bodyPr wrap="square">
            <a:spAutoFit/>
          </a:bodyPr>
          <a:lstStyle/>
          <a:p>
            <a:r>
              <a:rPr lang="en-US" dirty="0"/>
              <a:t>Children </a:t>
            </a:r>
            <a:r>
              <a:rPr lang="en-US" sz="1800" dirty="0"/>
              <a:t>(1 of 2)</a:t>
            </a:r>
          </a:p>
        </p:txBody>
      </p:sp>
      <p:sp>
        <p:nvSpPr>
          <p:cNvPr id="3" name="Content Placeholder 2"/>
          <p:cNvSpPr>
            <a:spLocks noGrp="1"/>
          </p:cNvSpPr>
          <p:nvPr>
            <p:ph idx="1"/>
          </p:nvPr>
        </p:nvSpPr>
        <p:spPr>
          <a:xfrm>
            <a:off x="457200" y="1219200"/>
            <a:ext cx="8229600" cy="5410712"/>
          </a:xfrm>
        </p:spPr>
        <p:txBody>
          <a:bodyPr>
            <a:spAutoFit/>
          </a:bodyPr>
          <a:lstStyle/>
          <a:p>
            <a:r>
              <a:rPr lang="en-US" dirty="0"/>
              <a:t>Health insurance is a major determinant of access to and utilization of health care.</a:t>
            </a:r>
          </a:p>
          <a:p>
            <a:r>
              <a:rPr lang="en-US" dirty="0"/>
              <a:t>Coverage rates vary across races and ethnicities.</a:t>
            </a:r>
          </a:p>
          <a:p>
            <a:r>
              <a:rPr lang="en-US" dirty="0"/>
              <a:t>Unintentional injuries are the leading cause of death for children and adolescents.</a:t>
            </a:r>
          </a:p>
          <a:p>
            <a:r>
              <a:rPr lang="en-US" dirty="0"/>
              <a:t>Asthma is a common childhood chronic disease.</a:t>
            </a:r>
          </a:p>
          <a:p>
            <a:r>
              <a:rPr lang="en-US" dirty="0"/>
              <a:t>Depression has an impact on adolescent development.</a:t>
            </a:r>
          </a:p>
        </p:txBody>
      </p:sp>
    </p:spTree>
    <p:extLst>
      <p:ext uri="{BB962C8B-B14F-4D97-AF65-F5344CB8AC3E}">
        <p14:creationId xmlns:p14="http://schemas.microsoft.com/office/powerpoint/2010/main" val="13358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384473"/>
            <a:ext cx="1828800" cy="923330"/>
          </a:xfrm>
        </p:spPr>
        <p:txBody>
          <a:bodyPr wrap="square">
            <a:spAutoFit/>
          </a:bodyPr>
          <a:lstStyle/>
          <a:p>
            <a:r>
              <a:rPr lang="en-US" dirty="0"/>
              <a:t>Children </a:t>
            </a:r>
            <a:r>
              <a:rPr lang="en-US" sz="1800" dirty="0"/>
              <a:t>(2 of 2)</a:t>
            </a:r>
          </a:p>
        </p:txBody>
      </p:sp>
      <p:sp>
        <p:nvSpPr>
          <p:cNvPr id="3" name="Content Placeholder 2"/>
          <p:cNvSpPr>
            <a:spLocks noGrp="1"/>
          </p:cNvSpPr>
          <p:nvPr>
            <p:ph idx="1"/>
          </p:nvPr>
        </p:nvSpPr>
        <p:spPr>
          <a:xfrm>
            <a:off x="457200" y="1600200"/>
            <a:ext cx="8229600" cy="3761030"/>
          </a:xfrm>
        </p:spPr>
        <p:txBody>
          <a:bodyPr>
            <a:spAutoFit/>
          </a:bodyPr>
          <a:lstStyle/>
          <a:p>
            <a:r>
              <a:rPr lang="en-US" dirty="0"/>
              <a:t>Children’s health has certain unique aspects.</a:t>
            </a:r>
          </a:p>
          <a:p>
            <a:pPr lvl="1"/>
            <a:r>
              <a:rPr lang="en-US" dirty="0"/>
              <a:t>Developmental vulnerability and dependency</a:t>
            </a:r>
          </a:p>
          <a:p>
            <a:r>
              <a:rPr lang="en-US" dirty="0"/>
              <a:t>Children and the U.S. health care system</a:t>
            </a:r>
          </a:p>
          <a:p>
            <a:pPr lvl="1"/>
            <a:r>
              <a:rPr lang="en-US" dirty="0"/>
              <a:t>Programs categorized into three sectors</a:t>
            </a:r>
          </a:p>
          <a:p>
            <a:pPr lvl="2"/>
            <a:r>
              <a:rPr lang="en-US" sz="2800" dirty="0"/>
              <a:t>Personal medical and preventive services </a:t>
            </a:r>
          </a:p>
          <a:p>
            <a:pPr lvl="2"/>
            <a:r>
              <a:rPr lang="en-US" sz="2800" dirty="0"/>
              <a:t>Population-based community health services </a:t>
            </a:r>
          </a:p>
          <a:p>
            <a:pPr lvl="2"/>
            <a:r>
              <a:rPr lang="en-US" sz="2800" dirty="0"/>
              <a:t>Health-related support services</a:t>
            </a:r>
          </a:p>
        </p:txBody>
      </p:sp>
    </p:spTree>
    <p:extLst>
      <p:ext uri="{BB962C8B-B14F-4D97-AF65-F5344CB8AC3E}">
        <p14:creationId xmlns:p14="http://schemas.microsoft.com/office/powerpoint/2010/main" val="1986317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Women</a:t>
            </a:r>
          </a:p>
        </p:txBody>
      </p:sp>
      <p:sp>
        <p:nvSpPr>
          <p:cNvPr id="3" name="Content Placeholder 2"/>
          <p:cNvSpPr>
            <a:spLocks noGrp="1"/>
          </p:cNvSpPr>
          <p:nvPr>
            <p:ph idx="1"/>
          </p:nvPr>
        </p:nvSpPr>
        <p:spPr>
          <a:xfrm>
            <a:off x="457200" y="1600200"/>
            <a:ext cx="8229600" cy="3588675"/>
          </a:xfrm>
        </p:spPr>
        <p:txBody>
          <a:bodyPr>
            <a:spAutoFit/>
          </a:bodyPr>
          <a:lstStyle/>
          <a:p>
            <a:r>
              <a:rPr lang="en-US" dirty="0"/>
              <a:t>Office on Women’s Health</a:t>
            </a:r>
          </a:p>
          <a:p>
            <a:pPr lvl="1"/>
            <a:r>
              <a:rPr lang="en-US" dirty="0"/>
              <a:t>Specific goals that span the spectrum of disease and disability</a:t>
            </a:r>
          </a:p>
          <a:p>
            <a:r>
              <a:rPr lang="en-US" dirty="0"/>
              <a:t>Women and the U.S. health care system</a:t>
            </a:r>
          </a:p>
          <a:p>
            <a:pPr lvl="1"/>
            <a:r>
              <a:rPr lang="en-US" dirty="0"/>
              <a:t>At a disadvantage in obtaining employer-based health insurance </a:t>
            </a:r>
          </a:p>
          <a:p>
            <a:pPr lvl="1"/>
            <a:r>
              <a:rPr lang="en-US" dirty="0"/>
              <a:t>See Figure </a:t>
            </a:r>
            <a:r>
              <a:rPr lang="en-US" dirty="0" smtClean="0"/>
              <a:t>11-10</a:t>
            </a:r>
            <a:endParaRPr lang="en-US" dirty="0"/>
          </a:p>
        </p:txBody>
      </p:sp>
    </p:spTree>
    <p:extLst>
      <p:ext uri="{BB962C8B-B14F-4D97-AF65-F5344CB8AC3E}">
        <p14:creationId xmlns:p14="http://schemas.microsoft.com/office/powerpoint/2010/main" val="1169489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384473"/>
            <a:ext cx="2743200" cy="923330"/>
          </a:xfrm>
        </p:spPr>
        <p:txBody>
          <a:bodyPr wrap="square">
            <a:spAutoFit/>
          </a:bodyPr>
          <a:lstStyle/>
          <a:p>
            <a:r>
              <a:rPr lang="en-IN" dirty="0"/>
              <a:t>Rural Health </a:t>
            </a:r>
            <a:r>
              <a:rPr lang="en-IN" sz="1800" dirty="0"/>
              <a:t>(1 of 2)</a:t>
            </a:r>
            <a:endParaRPr lang="en-US" sz="1800" dirty="0"/>
          </a:p>
        </p:txBody>
      </p:sp>
      <p:sp>
        <p:nvSpPr>
          <p:cNvPr id="3" name="Content Placeholder 2"/>
          <p:cNvSpPr>
            <a:spLocks noGrp="1"/>
          </p:cNvSpPr>
          <p:nvPr>
            <p:ph idx="1"/>
          </p:nvPr>
        </p:nvSpPr>
        <p:spPr>
          <a:xfrm>
            <a:off x="457200" y="1600200"/>
            <a:ext cx="8229600" cy="2640723"/>
          </a:xfrm>
        </p:spPr>
        <p:txBody>
          <a:bodyPr>
            <a:spAutoFit/>
          </a:bodyPr>
          <a:lstStyle/>
          <a:p>
            <a:r>
              <a:rPr lang="en-US" dirty="0"/>
              <a:t>National Health Service Corps</a:t>
            </a:r>
          </a:p>
          <a:p>
            <a:r>
              <a:rPr lang="en-US" dirty="0"/>
              <a:t>Health professional shortage areas</a:t>
            </a:r>
          </a:p>
          <a:p>
            <a:pPr lvl="1"/>
            <a:r>
              <a:rPr lang="en-US" dirty="0"/>
              <a:t>Health Professions Educational Assistance Act  </a:t>
            </a:r>
          </a:p>
          <a:p>
            <a:pPr lvl="1"/>
            <a:r>
              <a:rPr lang="en-US" dirty="0"/>
              <a:t>Three types of HPSAs by geographic areas, population groups, and medical facilities</a:t>
            </a:r>
            <a:endParaRPr lang="en-US" sz="2400" dirty="0"/>
          </a:p>
        </p:txBody>
      </p:sp>
    </p:spTree>
    <p:extLst>
      <p:ext uri="{BB962C8B-B14F-4D97-AF65-F5344CB8AC3E}">
        <p14:creationId xmlns:p14="http://schemas.microsoft.com/office/powerpoint/2010/main" val="2555488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384473"/>
            <a:ext cx="2743200" cy="923330"/>
          </a:xfrm>
        </p:spPr>
        <p:txBody>
          <a:bodyPr wrap="square">
            <a:spAutoFit/>
          </a:bodyPr>
          <a:lstStyle/>
          <a:p>
            <a:r>
              <a:rPr lang="en-IN" dirty="0"/>
              <a:t>Rural Health </a:t>
            </a:r>
            <a:r>
              <a:rPr lang="en-IN" sz="1800" dirty="0"/>
              <a:t>(2 of 2)</a:t>
            </a:r>
            <a:endParaRPr lang="en-US" sz="1800" dirty="0"/>
          </a:p>
        </p:txBody>
      </p:sp>
      <p:sp>
        <p:nvSpPr>
          <p:cNvPr id="3" name="Content Placeholder 2"/>
          <p:cNvSpPr>
            <a:spLocks noGrp="1"/>
          </p:cNvSpPr>
          <p:nvPr>
            <p:ph idx="1"/>
          </p:nvPr>
        </p:nvSpPr>
        <p:spPr>
          <a:xfrm>
            <a:off x="381000" y="1600200"/>
            <a:ext cx="8305800" cy="3514808"/>
          </a:xfrm>
        </p:spPr>
        <p:txBody>
          <a:bodyPr>
            <a:spAutoFit/>
          </a:bodyPr>
          <a:lstStyle/>
          <a:p>
            <a:r>
              <a:rPr lang="en-US" dirty="0"/>
              <a:t>Medically underserved areas</a:t>
            </a:r>
          </a:p>
          <a:p>
            <a:pPr lvl="1"/>
            <a:r>
              <a:rPr lang="en-US" dirty="0"/>
              <a:t>Percentage of population below poverty income levels</a:t>
            </a:r>
          </a:p>
          <a:p>
            <a:pPr lvl="1"/>
            <a:r>
              <a:rPr lang="en-US" dirty="0"/>
              <a:t>Percentage of population 65 years of age and older</a:t>
            </a:r>
          </a:p>
          <a:p>
            <a:pPr lvl="1"/>
            <a:r>
              <a:rPr lang="en-US" dirty="0"/>
              <a:t>Infant mortality rates</a:t>
            </a:r>
          </a:p>
          <a:p>
            <a:pPr lvl="1"/>
            <a:r>
              <a:rPr lang="en-US" dirty="0"/>
              <a:t>Number of primary care practitioners per 1,000 population</a:t>
            </a:r>
          </a:p>
        </p:txBody>
      </p:sp>
    </p:spTree>
    <p:extLst>
      <p:ext uri="{BB962C8B-B14F-4D97-AF65-F5344CB8AC3E}">
        <p14:creationId xmlns:p14="http://schemas.microsoft.com/office/powerpoint/2010/main" val="1403319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Migrant Workers</a:t>
            </a:r>
          </a:p>
        </p:txBody>
      </p:sp>
      <p:sp>
        <p:nvSpPr>
          <p:cNvPr id="3" name="Content Placeholder 2"/>
          <p:cNvSpPr>
            <a:spLocks noGrp="1"/>
          </p:cNvSpPr>
          <p:nvPr>
            <p:ph idx="1"/>
          </p:nvPr>
        </p:nvSpPr>
        <p:spPr>
          <a:xfrm>
            <a:off x="457200" y="1600200"/>
            <a:ext cx="8229600" cy="4019562"/>
          </a:xfrm>
        </p:spPr>
        <p:txBody>
          <a:bodyPr>
            <a:spAutoFit/>
          </a:bodyPr>
          <a:lstStyle/>
          <a:p>
            <a:r>
              <a:rPr lang="en-US" dirty="0"/>
              <a:t>Community and migrant health centers</a:t>
            </a:r>
          </a:p>
          <a:p>
            <a:r>
              <a:rPr lang="en-US" dirty="0"/>
              <a:t>Rural Health Clinics Act</a:t>
            </a:r>
          </a:p>
          <a:p>
            <a:pPr lvl="1"/>
            <a:r>
              <a:rPr lang="en-US" dirty="0"/>
              <a:t>Concern rural areas could not support a physician</a:t>
            </a:r>
          </a:p>
          <a:p>
            <a:pPr lvl="1"/>
            <a:r>
              <a:rPr lang="en-US" dirty="0"/>
              <a:t>Permitted PAs, NPs, and CNMs with rural clinics to practice without the direct supervision of a physician</a:t>
            </a:r>
          </a:p>
          <a:p>
            <a:pPr lvl="1"/>
            <a:r>
              <a:rPr lang="en-US" dirty="0"/>
              <a:t>Enabled rural health clinics to be reimbursed by Medicare and Medicaid</a:t>
            </a:r>
          </a:p>
        </p:txBody>
      </p:sp>
    </p:spTree>
    <p:extLst>
      <p:ext uri="{BB962C8B-B14F-4D97-AF65-F5344CB8AC3E}">
        <p14:creationId xmlns:p14="http://schemas.microsoft.com/office/powerpoint/2010/main" val="242728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Homeless</a:t>
            </a:r>
          </a:p>
        </p:txBody>
      </p:sp>
      <p:sp>
        <p:nvSpPr>
          <p:cNvPr id="3" name="Content Placeholder 2"/>
          <p:cNvSpPr>
            <a:spLocks noGrp="1"/>
          </p:cNvSpPr>
          <p:nvPr>
            <p:ph idx="1"/>
          </p:nvPr>
        </p:nvSpPr>
        <p:spPr>
          <a:xfrm>
            <a:off x="457200" y="1600200"/>
            <a:ext cx="8229600" cy="4327338"/>
          </a:xfrm>
        </p:spPr>
        <p:txBody>
          <a:bodyPr>
            <a:spAutoFit/>
          </a:bodyPr>
          <a:lstStyle/>
          <a:p>
            <a:r>
              <a:rPr lang="en-US" dirty="0"/>
              <a:t>Approximately 1 in 200 people became homeless in 2011.</a:t>
            </a:r>
          </a:p>
          <a:p>
            <a:pPr lvl="1"/>
            <a:r>
              <a:rPr lang="en-US" dirty="0"/>
              <a:t>Adult population is 63% men and 37% women.</a:t>
            </a:r>
          </a:p>
          <a:p>
            <a:pPr lvl="1"/>
            <a:r>
              <a:rPr lang="en-US" dirty="0"/>
              <a:t>Estimated 22.8% are children under age 18.</a:t>
            </a:r>
          </a:p>
          <a:p>
            <a:pPr lvl="1"/>
            <a:r>
              <a:rPr lang="en-US" dirty="0"/>
              <a:t>35.8% are families with children.</a:t>
            </a:r>
          </a:p>
          <a:p>
            <a:pPr lvl="1"/>
            <a:r>
              <a:rPr lang="en-US" dirty="0"/>
              <a:t>14% are veterans. </a:t>
            </a:r>
          </a:p>
          <a:p>
            <a:r>
              <a:rPr lang="en-US" dirty="0"/>
              <a:t>Shortage of adequate low-income housing. </a:t>
            </a:r>
          </a:p>
          <a:p>
            <a:r>
              <a:rPr lang="en-US" dirty="0"/>
              <a:t>Barriers to health care</a:t>
            </a:r>
            <a:r>
              <a:rPr lang="en-US" dirty="0" smtClean="0"/>
              <a:t>.</a:t>
            </a:r>
            <a:endParaRPr lang="en-US" dirty="0"/>
          </a:p>
        </p:txBody>
      </p:sp>
    </p:spTree>
    <p:extLst>
      <p:ext uri="{BB962C8B-B14F-4D97-AF65-F5344CB8AC3E}">
        <p14:creationId xmlns:p14="http://schemas.microsoft.com/office/powerpoint/2010/main" val="377713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2590800" y="384473"/>
            <a:ext cx="3962400" cy="923330"/>
          </a:xfrm>
        </p:spPr>
        <p:txBody>
          <a:bodyPr wrap="square">
            <a:spAutoFit/>
          </a:bodyPr>
          <a:lstStyle/>
          <a:p>
            <a:r>
              <a:rPr lang="en-IN" dirty="0"/>
              <a:t>Learning Objectives </a:t>
            </a:r>
            <a:r>
              <a:rPr lang="en-IN" sz="1800" dirty="0"/>
              <a:t>(2 of 2)</a:t>
            </a:r>
            <a:endParaRPr lang="en-US" sz="1800" dirty="0"/>
          </a:p>
        </p:txBody>
      </p:sp>
      <p:sp>
        <p:nvSpPr>
          <p:cNvPr id="239619" name="Rectangle 1027"/>
          <p:cNvSpPr>
            <a:spLocks noGrp="1" noChangeArrowheads="1"/>
          </p:cNvSpPr>
          <p:nvPr>
            <p:ph idx="1"/>
          </p:nvPr>
        </p:nvSpPr>
        <p:spPr>
          <a:xfrm>
            <a:off x="457200" y="1600200"/>
            <a:ext cx="8229600" cy="2850011"/>
          </a:xfrm>
        </p:spPr>
        <p:txBody>
          <a:bodyPr>
            <a:spAutoFit/>
          </a:bodyPr>
          <a:lstStyle/>
          <a:p>
            <a:r>
              <a:rPr lang="en-US" dirty="0"/>
              <a:t>Health concerns of the homeless population and migrant workers</a:t>
            </a:r>
          </a:p>
          <a:p>
            <a:r>
              <a:rPr lang="en-US" dirty="0"/>
              <a:t>Describe the U.S. mental health system</a:t>
            </a:r>
          </a:p>
          <a:p>
            <a:r>
              <a:rPr lang="en-US" dirty="0"/>
              <a:t>Summarize the AIDS epidemic in the U.S.</a:t>
            </a:r>
          </a:p>
          <a:p>
            <a:r>
              <a:rPr lang="en-US" dirty="0"/>
              <a:t>ACA benefits for vulnerable groups</a:t>
            </a:r>
          </a:p>
        </p:txBody>
      </p:sp>
    </p:spTree>
    <p:extLst>
      <p:ext uri="{BB962C8B-B14F-4D97-AF65-F5344CB8AC3E}">
        <p14:creationId xmlns:p14="http://schemas.microsoft.com/office/powerpoint/2010/main" val="1031254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Mental Health</a:t>
            </a:r>
          </a:p>
        </p:txBody>
      </p:sp>
      <p:sp>
        <p:nvSpPr>
          <p:cNvPr id="3" name="Content Placeholder 2"/>
          <p:cNvSpPr>
            <a:spLocks noGrp="1"/>
          </p:cNvSpPr>
          <p:nvPr>
            <p:ph idx="1"/>
          </p:nvPr>
        </p:nvSpPr>
        <p:spPr>
          <a:xfrm>
            <a:off x="457200" y="1600200"/>
            <a:ext cx="8229600" cy="3465564"/>
          </a:xfrm>
        </p:spPr>
        <p:txBody>
          <a:bodyPr>
            <a:spAutoFit/>
          </a:bodyPr>
          <a:lstStyle/>
          <a:p>
            <a:r>
              <a:rPr lang="en-US" dirty="0"/>
              <a:t>Barriers to mental health care</a:t>
            </a:r>
          </a:p>
          <a:p>
            <a:r>
              <a:rPr lang="en-US" dirty="0"/>
              <a:t>Uninsured and mental health</a:t>
            </a:r>
          </a:p>
          <a:p>
            <a:r>
              <a:rPr lang="en-US" dirty="0"/>
              <a:t>Insured and mental health</a:t>
            </a:r>
          </a:p>
          <a:p>
            <a:r>
              <a:rPr lang="en-US" dirty="0"/>
              <a:t>Managed care and mental health</a:t>
            </a:r>
          </a:p>
          <a:p>
            <a:r>
              <a:rPr lang="en-US" dirty="0"/>
              <a:t>Mental health professionals</a:t>
            </a:r>
          </a:p>
          <a:p>
            <a:pPr lvl="1"/>
            <a:r>
              <a:rPr lang="en-US" dirty="0"/>
              <a:t>See Table </a:t>
            </a:r>
            <a:r>
              <a:rPr lang="en-US" dirty="0" smtClean="0"/>
              <a:t>11-7</a:t>
            </a:r>
            <a:endParaRPr lang="en-US" dirty="0"/>
          </a:p>
        </p:txBody>
      </p:sp>
    </p:spTree>
    <p:extLst>
      <p:ext uri="{BB962C8B-B14F-4D97-AF65-F5344CB8AC3E}">
        <p14:creationId xmlns:p14="http://schemas.microsoft.com/office/powerpoint/2010/main" val="15275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Chronically Ill</a:t>
            </a:r>
          </a:p>
        </p:txBody>
      </p:sp>
      <p:sp>
        <p:nvSpPr>
          <p:cNvPr id="3" name="Content Placeholder 2"/>
          <p:cNvSpPr>
            <a:spLocks noGrp="1"/>
          </p:cNvSpPr>
          <p:nvPr>
            <p:ph idx="1"/>
          </p:nvPr>
        </p:nvSpPr>
        <p:spPr>
          <a:xfrm>
            <a:off x="457200" y="1600200"/>
            <a:ext cx="8229600" cy="3736407"/>
          </a:xfrm>
        </p:spPr>
        <p:txBody>
          <a:bodyPr>
            <a:spAutoFit/>
          </a:bodyPr>
          <a:lstStyle/>
          <a:p>
            <a:r>
              <a:rPr lang="en-US" dirty="0"/>
              <a:t>Chronic diseases are the leading cause of death in the U.S.</a:t>
            </a:r>
          </a:p>
          <a:p>
            <a:pPr lvl="1"/>
            <a:r>
              <a:rPr lang="en-US" dirty="0"/>
              <a:t>Result in limitations on daily life activities.</a:t>
            </a:r>
          </a:p>
          <a:p>
            <a:pPr lvl="1"/>
            <a:r>
              <a:rPr lang="en-US" dirty="0"/>
              <a:t>Treatment accounts for 86% of U.S. health costs.</a:t>
            </a:r>
          </a:p>
          <a:p>
            <a:r>
              <a:rPr lang="en-US" dirty="0"/>
              <a:t>Disability</a:t>
            </a:r>
          </a:p>
          <a:p>
            <a:pPr lvl="1"/>
            <a:r>
              <a:rPr lang="en-US" dirty="0"/>
              <a:t>Categorized as mental, physical, or social</a:t>
            </a:r>
          </a:p>
          <a:p>
            <a:pPr lvl="1"/>
            <a:r>
              <a:rPr lang="en-US" dirty="0"/>
              <a:t>Disability tests</a:t>
            </a:r>
          </a:p>
        </p:txBody>
      </p:sp>
    </p:spTree>
    <p:extLst>
      <p:ext uri="{BB962C8B-B14F-4D97-AF65-F5344CB8AC3E}">
        <p14:creationId xmlns:p14="http://schemas.microsoft.com/office/powerpoint/2010/main" val="1614332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84473"/>
            <a:ext cx="2133600" cy="923330"/>
          </a:xfrm>
        </p:spPr>
        <p:txBody>
          <a:bodyPr wrap="square">
            <a:spAutoFit/>
          </a:bodyPr>
          <a:lstStyle/>
          <a:p>
            <a:r>
              <a:rPr lang="en-US" dirty="0"/>
              <a:t>HIV/AIDS </a:t>
            </a:r>
            <a:r>
              <a:rPr lang="en-US" sz="1800" dirty="0"/>
              <a:t>(1 of 3)</a:t>
            </a:r>
          </a:p>
        </p:txBody>
      </p:sp>
      <p:sp>
        <p:nvSpPr>
          <p:cNvPr id="3" name="Content Placeholder 2"/>
          <p:cNvSpPr>
            <a:spLocks noGrp="1"/>
          </p:cNvSpPr>
          <p:nvPr>
            <p:ph idx="1"/>
          </p:nvPr>
        </p:nvSpPr>
        <p:spPr>
          <a:xfrm>
            <a:off x="457200" y="1600200"/>
            <a:ext cx="8229600" cy="3834896"/>
          </a:xfrm>
        </p:spPr>
        <p:txBody>
          <a:bodyPr>
            <a:spAutoFit/>
          </a:bodyPr>
          <a:lstStyle/>
          <a:p>
            <a:r>
              <a:rPr lang="en-US" dirty="0"/>
              <a:t>Number of AIDS cases reported</a:t>
            </a:r>
          </a:p>
          <a:p>
            <a:pPr lvl="1"/>
            <a:r>
              <a:rPr lang="en-US" dirty="0"/>
              <a:t>Increased between 1987 and 1993</a:t>
            </a:r>
          </a:p>
          <a:p>
            <a:pPr lvl="1"/>
            <a:r>
              <a:rPr lang="en-US" dirty="0"/>
              <a:t>Decreased between 1994 and 1999</a:t>
            </a:r>
          </a:p>
          <a:p>
            <a:pPr lvl="1"/>
            <a:r>
              <a:rPr lang="en-US" dirty="0"/>
              <a:t>Increased between 2000 and 2004</a:t>
            </a:r>
          </a:p>
          <a:p>
            <a:pPr lvl="1"/>
            <a:r>
              <a:rPr lang="en-US" dirty="0"/>
              <a:t>Decreased since 2005 </a:t>
            </a:r>
          </a:p>
          <a:p>
            <a:r>
              <a:rPr lang="en-US" dirty="0"/>
              <a:t>HIV Infection in rural communities</a:t>
            </a:r>
          </a:p>
          <a:p>
            <a:r>
              <a:rPr lang="en-US" dirty="0"/>
              <a:t>HIV in children</a:t>
            </a:r>
          </a:p>
        </p:txBody>
      </p:sp>
    </p:spTree>
    <p:extLst>
      <p:ext uri="{BB962C8B-B14F-4D97-AF65-F5344CB8AC3E}">
        <p14:creationId xmlns:p14="http://schemas.microsoft.com/office/powerpoint/2010/main" val="539103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84473"/>
            <a:ext cx="2133600" cy="923330"/>
          </a:xfrm>
        </p:spPr>
        <p:txBody>
          <a:bodyPr wrap="square">
            <a:spAutoFit/>
          </a:bodyPr>
          <a:lstStyle/>
          <a:p>
            <a:r>
              <a:rPr lang="en-US" dirty="0"/>
              <a:t>HIV/AIDS </a:t>
            </a:r>
            <a:r>
              <a:rPr lang="en-US" sz="1800" dirty="0" smtClean="0"/>
              <a:t>(2 </a:t>
            </a:r>
            <a:r>
              <a:rPr lang="en-US" sz="1800" dirty="0"/>
              <a:t>of 3)</a:t>
            </a:r>
          </a:p>
        </p:txBody>
      </p:sp>
      <p:sp>
        <p:nvSpPr>
          <p:cNvPr id="3" name="Content Placeholder 2"/>
          <p:cNvSpPr>
            <a:spLocks noGrp="1"/>
          </p:cNvSpPr>
          <p:nvPr>
            <p:ph idx="1"/>
          </p:nvPr>
        </p:nvSpPr>
        <p:spPr>
          <a:xfrm>
            <a:off x="457200" y="1600200"/>
            <a:ext cx="8229600" cy="3243965"/>
          </a:xfrm>
        </p:spPr>
        <p:txBody>
          <a:bodyPr>
            <a:spAutoFit/>
          </a:bodyPr>
          <a:lstStyle/>
          <a:p>
            <a:r>
              <a:rPr lang="en-US" dirty="0"/>
              <a:t>HIV in women</a:t>
            </a:r>
          </a:p>
          <a:p>
            <a:r>
              <a:rPr lang="en-US" dirty="0"/>
              <a:t>HIV/AIDS-related issues</a:t>
            </a:r>
          </a:p>
          <a:p>
            <a:pPr lvl="1"/>
            <a:r>
              <a:rPr lang="en-US" dirty="0"/>
              <a:t>Need for research</a:t>
            </a:r>
          </a:p>
          <a:p>
            <a:pPr lvl="1"/>
            <a:r>
              <a:rPr lang="en-US" dirty="0"/>
              <a:t>Public health concerns</a:t>
            </a:r>
          </a:p>
          <a:p>
            <a:pPr lvl="1"/>
            <a:r>
              <a:rPr lang="en-US" dirty="0"/>
              <a:t>Discrimination</a:t>
            </a:r>
          </a:p>
          <a:p>
            <a:pPr lvl="1"/>
            <a:r>
              <a:rPr lang="en-US" dirty="0"/>
              <a:t>Provider training</a:t>
            </a:r>
          </a:p>
        </p:txBody>
      </p:sp>
    </p:spTree>
    <p:extLst>
      <p:ext uri="{BB962C8B-B14F-4D97-AF65-F5344CB8AC3E}">
        <p14:creationId xmlns:p14="http://schemas.microsoft.com/office/powerpoint/2010/main" val="3383673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84473"/>
            <a:ext cx="2133600" cy="923330"/>
          </a:xfrm>
        </p:spPr>
        <p:txBody>
          <a:bodyPr wrap="square">
            <a:spAutoFit/>
          </a:bodyPr>
          <a:lstStyle/>
          <a:p>
            <a:r>
              <a:rPr lang="en-US" dirty="0"/>
              <a:t>HIV/AIDS </a:t>
            </a:r>
            <a:r>
              <a:rPr lang="en-US" sz="1800" dirty="0" smtClean="0"/>
              <a:t>(3 </a:t>
            </a:r>
            <a:r>
              <a:rPr lang="en-US" sz="1800" dirty="0"/>
              <a:t>of 3)</a:t>
            </a:r>
          </a:p>
        </p:txBody>
      </p:sp>
      <p:sp>
        <p:nvSpPr>
          <p:cNvPr id="3" name="Content Placeholder 2"/>
          <p:cNvSpPr>
            <a:spLocks noGrp="1"/>
          </p:cNvSpPr>
          <p:nvPr>
            <p:ph idx="1"/>
          </p:nvPr>
        </p:nvSpPr>
        <p:spPr>
          <a:xfrm>
            <a:off x="457200" y="1600200"/>
            <a:ext cx="8229600" cy="3588675"/>
          </a:xfrm>
        </p:spPr>
        <p:txBody>
          <a:bodyPr>
            <a:spAutoFit/>
          </a:bodyPr>
          <a:lstStyle/>
          <a:p>
            <a:r>
              <a:rPr lang="en-US" dirty="0"/>
              <a:t>Cost of HIV/AIDs</a:t>
            </a:r>
          </a:p>
          <a:p>
            <a:pPr lvl="1"/>
            <a:r>
              <a:rPr lang="en-US" dirty="0"/>
              <a:t> See Figure 11-12</a:t>
            </a:r>
          </a:p>
          <a:p>
            <a:r>
              <a:rPr lang="en-US" dirty="0"/>
              <a:t>AIDS and the U.S. health care system</a:t>
            </a:r>
          </a:p>
          <a:p>
            <a:pPr lvl="1"/>
            <a:r>
              <a:rPr lang="en-US" dirty="0"/>
              <a:t>AIDS is characterized by a gradual decline in physical, cognitive, and emotional function. </a:t>
            </a:r>
          </a:p>
          <a:p>
            <a:pPr lvl="1"/>
            <a:r>
              <a:rPr lang="en-US" dirty="0"/>
              <a:t> As HIV disease progresses, many people become disabled and rely on public entitlements.</a:t>
            </a:r>
          </a:p>
        </p:txBody>
      </p:sp>
    </p:spTree>
    <p:extLst>
      <p:ext uri="{BB962C8B-B14F-4D97-AF65-F5344CB8AC3E}">
        <p14:creationId xmlns:p14="http://schemas.microsoft.com/office/powerpoint/2010/main" val="1975407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Summary</a:t>
            </a:r>
          </a:p>
        </p:txBody>
      </p:sp>
      <p:sp>
        <p:nvSpPr>
          <p:cNvPr id="3" name="Content Placeholder 2"/>
          <p:cNvSpPr>
            <a:spLocks noGrp="1"/>
          </p:cNvSpPr>
          <p:nvPr>
            <p:ph idx="1"/>
          </p:nvPr>
        </p:nvSpPr>
        <p:spPr>
          <a:xfrm>
            <a:off x="457200" y="1600200"/>
            <a:ext cx="8229600" cy="2751522"/>
          </a:xfrm>
        </p:spPr>
        <p:txBody>
          <a:bodyPr>
            <a:spAutoFit/>
          </a:bodyPr>
          <a:lstStyle/>
          <a:p>
            <a:r>
              <a:rPr lang="en-US" dirty="0"/>
              <a:t>Challenges and barriers in accessing health care services for certain population groups.</a:t>
            </a:r>
          </a:p>
          <a:p>
            <a:r>
              <a:rPr lang="en-US" dirty="0"/>
              <a:t>Health needs of these population groups vary.</a:t>
            </a:r>
          </a:p>
          <a:p>
            <a:r>
              <a:rPr lang="en-US" dirty="0"/>
              <a:t>Gaps exist between population groups and the rest of the population.</a:t>
            </a:r>
          </a:p>
        </p:txBody>
      </p:sp>
    </p:spTree>
    <p:extLst>
      <p:ext uri="{BB962C8B-B14F-4D97-AF65-F5344CB8AC3E}">
        <p14:creationId xmlns:p14="http://schemas.microsoft.com/office/powerpoint/2010/main" val="291740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76600" y="384473"/>
            <a:ext cx="2590800" cy="923330"/>
          </a:xfrm>
        </p:spPr>
        <p:txBody>
          <a:bodyPr wrap="square">
            <a:spAutoFit/>
          </a:bodyPr>
          <a:lstStyle/>
          <a:p>
            <a:r>
              <a:rPr lang="en-US" dirty="0"/>
              <a:t>Introduction </a:t>
            </a:r>
            <a:r>
              <a:rPr lang="en-US" sz="1800" dirty="0"/>
              <a:t>(1 of 2)</a:t>
            </a:r>
          </a:p>
        </p:txBody>
      </p:sp>
      <p:sp>
        <p:nvSpPr>
          <p:cNvPr id="269315" name="Rectangle 3"/>
          <p:cNvSpPr>
            <a:spLocks noGrp="1" noChangeArrowheads="1"/>
          </p:cNvSpPr>
          <p:nvPr>
            <p:ph idx="1"/>
          </p:nvPr>
        </p:nvSpPr>
        <p:spPr>
          <a:xfrm>
            <a:off x="457200" y="1600200"/>
            <a:ext cx="8229600" cy="4253472"/>
          </a:xfrm>
        </p:spPr>
        <p:txBody>
          <a:bodyPr>
            <a:spAutoFit/>
          </a:bodyPr>
          <a:lstStyle/>
          <a:p>
            <a:r>
              <a:rPr lang="en-US"/>
              <a:t>Certain groups at greater risk of poor physical, psychological, or social health</a:t>
            </a:r>
          </a:p>
          <a:p>
            <a:r>
              <a:rPr lang="en-US"/>
              <a:t> Terms used</a:t>
            </a:r>
          </a:p>
          <a:p>
            <a:pPr lvl="1"/>
            <a:r>
              <a:rPr lang="en-US"/>
              <a:t>Underserved</a:t>
            </a:r>
          </a:p>
          <a:p>
            <a:pPr lvl="1"/>
            <a:r>
              <a:rPr lang="en-US"/>
              <a:t>Medically underserved</a:t>
            </a:r>
          </a:p>
          <a:p>
            <a:pPr lvl="1"/>
            <a:r>
              <a:rPr lang="en-US"/>
              <a:t>Medically disadvantaged</a:t>
            </a:r>
          </a:p>
          <a:p>
            <a:pPr lvl="1"/>
            <a:r>
              <a:rPr lang="en-US"/>
              <a:t>Underprivileged</a:t>
            </a:r>
          </a:p>
          <a:p>
            <a:pPr lvl="1"/>
            <a:r>
              <a:rPr lang="en-US"/>
              <a:t>American underclasses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00400" y="384473"/>
            <a:ext cx="2743200" cy="923330"/>
          </a:xfrm>
        </p:spPr>
        <p:txBody>
          <a:bodyPr wrap="square">
            <a:spAutoFit/>
          </a:bodyPr>
          <a:lstStyle/>
          <a:p>
            <a:r>
              <a:rPr lang="en-US" dirty="0"/>
              <a:t>Introduction </a:t>
            </a:r>
            <a:r>
              <a:rPr lang="en-US" sz="1800" dirty="0"/>
              <a:t>(2 of 2)</a:t>
            </a:r>
          </a:p>
        </p:txBody>
      </p:sp>
      <p:sp>
        <p:nvSpPr>
          <p:cNvPr id="270339" name="Rectangle 3"/>
          <p:cNvSpPr>
            <a:spLocks noGrp="1" noChangeArrowheads="1"/>
          </p:cNvSpPr>
          <p:nvPr>
            <p:ph idx="1"/>
          </p:nvPr>
        </p:nvSpPr>
        <p:spPr>
          <a:xfrm>
            <a:off x="457200" y="1600200"/>
            <a:ext cx="8229600" cy="4327338"/>
          </a:xfrm>
          <a:noFill/>
        </p:spPr>
        <p:txBody>
          <a:bodyPr>
            <a:spAutoFit/>
          </a:bodyPr>
          <a:lstStyle/>
          <a:p>
            <a:pPr>
              <a:lnSpc>
                <a:spcPct val="90000"/>
              </a:lnSpc>
            </a:pPr>
            <a:r>
              <a:rPr lang="en-US" dirty="0"/>
              <a:t>Population groups</a:t>
            </a:r>
          </a:p>
          <a:p>
            <a:pPr lvl="1">
              <a:lnSpc>
                <a:spcPct val="90000"/>
              </a:lnSpc>
            </a:pPr>
            <a:r>
              <a:rPr lang="en-US" dirty="0"/>
              <a:t>Racial and ethnic minorities</a:t>
            </a:r>
          </a:p>
          <a:p>
            <a:pPr lvl="1">
              <a:lnSpc>
                <a:spcPct val="90000"/>
              </a:lnSpc>
            </a:pPr>
            <a:r>
              <a:rPr lang="en-US" dirty="0"/>
              <a:t>Uninsured children</a:t>
            </a:r>
          </a:p>
          <a:p>
            <a:pPr lvl="1">
              <a:lnSpc>
                <a:spcPct val="90000"/>
              </a:lnSpc>
            </a:pPr>
            <a:r>
              <a:rPr lang="en-US" dirty="0"/>
              <a:t>Women</a:t>
            </a:r>
          </a:p>
          <a:p>
            <a:pPr lvl="1">
              <a:lnSpc>
                <a:spcPct val="90000"/>
              </a:lnSpc>
            </a:pPr>
            <a:r>
              <a:rPr lang="en-US" dirty="0"/>
              <a:t>Rural area residents </a:t>
            </a:r>
          </a:p>
          <a:p>
            <a:pPr lvl="1">
              <a:lnSpc>
                <a:spcPct val="90000"/>
              </a:lnSpc>
            </a:pPr>
            <a:r>
              <a:rPr lang="en-US" dirty="0"/>
              <a:t>Homeless population</a:t>
            </a:r>
          </a:p>
          <a:p>
            <a:pPr lvl="1">
              <a:lnSpc>
                <a:spcPct val="90000"/>
              </a:lnSpc>
            </a:pPr>
            <a:r>
              <a:rPr lang="en-US" dirty="0"/>
              <a:t>Mentally and chronically ill</a:t>
            </a:r>
          </a:p>
          <a:p>
            <a:pPr lvl="1">
              <a:lnSpc>
                <a:spcPct val="90000"/>
              </a:lnSpc>
            </a:pPr>
            <a:r>
              <a:rPr lang="en-US" dirty="0"/>
              <a:t>Disabled</a:t>
            </a:r>
          </a:p>
          <a:p>
            <a:pPr lvl="1">
              <a:lnSpc>
                <a:spcPct val="90000"/>
              </a:lnSpc>
            </a:pPr>
            <a:r>
              <a:rPr lang="en-US" dirty="0"/>
              <a:t>HIV/AIDS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Framework to Study Vulnerable Populations</a:t>
            </a:r>
          </a:p>
        </p:txBody>
      </p:sp>
      <p:sp>
        <p:nvSpPr>
          <p:cNvPr id="3" name="Content Placeholder 2"/>
          <p:cNvSpPr>
            <a:spLocks noGrp="1"/>
          </p:cNvSpPr>
          <p:nvPr>
            <p:ph idx="1"/>
          </p:nvPr>
        </p:nvSpPr>
        <p:spPr>
          <a:xfrm>
            <a:off x="457200" y="1600200"/>
            <a:ext cx="8229600" cy="4278094"/>
          </a:xfrm>
        </p:spPr>
        <p:txBody>
          <a:bodyPr>
            <a:spAutoFit/>
          </a:bodyPr>
          <a:lstStyle/>
          <a:p>
            <a:r>
              <a:rPr lang="en-US" dirty="0"/>
              <a:t>Vulnerability </a:t>
            </a:r>
          </a:p>
          <a:p>
            <a:pPr lvl="1"/>
            <a:r>
              <a:rPr lang="en-US" dirty="0"/>
              <a:t>Predisposing</a:t>
            </a:r>
          </a:p>
          <a:p>
            <a:pPr lvl="1"/>
            <a:r>
              <a:rPr lang="en-US" dirty="0"/>
              <a:t>Enabling</a:t>
            </a:r>
          </a:p>
          <a:p>
            <a:pPr lvl="1"/>
            <a:r>
              <a:rPr lang="en-US" dirty="0"/>
              <a:t>Need characteristics</a:t>
            </a:r>
          </a:p>
          <a:p>
            <a:r>
              <a:rPr lang="en-US" dirty="0"/>
              <a:t>Three vulnerability model characteristics </a:t>
            </a:r>
          </a:p>
          <a:p>
            <a:pPr lvl="1"/>
            <a:r>
              <a:rPr lang="en-US" dirty="0"/>
              <a:t>Comprehensive </a:t>
            </a:r>
          </a:p>
          <a:p>
            <a:pPr lvl="1"/>
            <a:r>
              <a:rPr lang="en-US" dirty="0"/>
              <a:t>General </a:t>
            </a:r>
          </a:p>
          <a:p>
            <a:pPr lvl="1"/>
            <a:r>
              <a:rPr lang="en-US" dirty="0"/>
              <a:t>Convergence</a:t>
            </a:r>
          </a:p>
        </p:txBody>
      </p:sp>
    </p:spTree>
    <p:extLst>
      <p:ext uri="{BB962C8B-B14F-4D97-AF65-F5344CB8AC3E}">
        <p14:creationId xmlns:p14="http://schemas.microsoft.com/office/powerpoint/2010/main" val="354010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dirty="0"/>
              <a:t>Figure 11-5: U.S. life expectancy at birth, 1970–2014.</a:t>
            </a:r>
          </a:p>
        </p:txBody>
      </p:sp>
      <p:pic>
        <p:nvPicPr>
          <p:cNvPr id="5" name="Picture 4" descr="White male, White female, Black male, and Black female are marked on the horizontal axis. The vertical axis labeled &quot;Remaining life expectancy in years,&quot; ranges from 0 to 90, in increments of 10. The remaining life expectancy in years in 1970, 1980, 1990, 2000, 2010, and 2014 of White male, White female, Black male, and Black female are shown as follows: 68.0, 70.7, 72.7, 74.9, 76.5, 76.7; 75.6, 78.1, 79.4, 80.1, 81.3, 81.4; 60.0, 63.8, 64.5, 68.3, 71.8, 72.5; and 68.3, 72.5, 73.6, 75.2, 78.0, 7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05" y="1600200"/>
            <a:ext cx="7390590" cy="3190974"/>
          </a:xfrm>
          <a:prstGeom prst="rect">
            <a:avLst/>
          </a:prstGeom>
        </p:spPr>
      </p:pic>
      <p:sp>
        <p:nvSpPr>
          <p:cNvPr id="6" name="TextBox 5"/>
          <p:cNvSpPr txBox="1"/>
          <p:nvPr/>
        </p:nvSpPr>
        <p:spPr>
          <a:xfrm>
            <a:off x="3446531" y="4985520"/>
            <a:ext cx="2250937" cy="230832"/>
          </a:xfrm>
          <a:prstGeom prst="rect">
            <a:avLst/>
          </a:prstGeom>
          <a:noFill/>
        </p:spPr>
        <p:txBody>
          <a:bodyPr wrap="none" rtlCol="0">
            <a:spAutoFit/>
          </a:bodyPr>
          <a:lstStyle/>
          <a:p>
            <a:r>
              <a:rPr lang="en-IN" sz="900" dirty="0">
                <a:latin typeface="+mn-lt"/>
              </a:rPr>
              <a:t>Data from Health, United States, 2015, p. 93</a:t>
            </a:r>
          </a:p>
        </p:txBody>
      </p:sp>
    </p:spTree>
    <p:extLst>
      <p:ext uri="{BB962C8B-B14F-4D97-AF65-F5344CB8AC3E}">
        <p14:creationId xmlns:p14="http://schemas.microsoft.com/office/powerpoint/2010/main" val="340159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Figure 11-6: Age-adjusted maternal mortality rates.</a:t>
            </a:r>
          </a:p>
        </p:txBody>
      </p:sp>
      <p:pic>
        <p:nvPicPr>
          <p:cNvPr id="5" name="Picture 4" descr="1970, 1980, 1990, 2000, 2006, 2007, and 2011 are marked on the horizontal axis labeled &quot;Year.&quot; The vertical axis labeled &quot;Deaths per 100,000 live births,&quot; ranges from 0 to 70, in increments of 10. The deaths per 100,000 live births in 1970, 1980, 1990, 2000, 2006, 2007, and 2011 of all races, white, and black are shown as follows: 21.5, 14.4, 65.5; 9.4, 6.7, 24.9; 7.6, 5.1, 21.7; 8.2, 6.2, 20.1; 11.2, 8.1, 28.7; 10.2, 7.7, 23.8; and 14.0, 11.8, 4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643" y="1622956"/>
            <a:ext cx="6862714" cy="3482444"/>
          </a:xfrm>
          <a:prstGeom prst="rect">
            <a:avLst/>
          </a:prstGeom>
        </p:spPr>
      </p:pic>
      <p:sp>
        <p:nvSpPr>
          <p:cNvPr id="6" name="TextBox 5"/>
          <p:cNvSpPr txBox="1"/>
          <p:nvPr/>
        </p:nvSpPr>
        <p:spPr>
          <a:xfrm>
            <a:off x="1093323" y="5257800"/>
            <a:ext cx="6957354" cy="369332"/>
          </a:xfrm>
          <a:prstGeom prst="rect">
            <a:avLst/>
          </a:prstGeom>
          <a:noFill/>
        </p:spPr>
        <p:txBody>
          <a:bodyPr wrap="none" rtlCol="0">
            <a:spAutoFit/>
          </a:bodyPr>
          <a:lstStyle/>
          <a:p>
            <a:r>
              <a:rPr lang="en-IN" sz="900" dirty="0">
                <a:latin typeface="+mn-lt"/>
              </a:rPr>
              <a:t>Data from Health, United States, 2010, p. 231. </a:t>
            </a:r>
            <a:r>
              <a:rPr lang="en-IN" sz="900" dirty="0" err="1">
                <a:latin typeface="+mn-lt"/>
              </a:rPr>
              <a:t>Centers</a:t>
            </a:r>
            <a:r>
              <a:rPr lang="en-IN" sz="900" dirty="0">
                <a:latin typeface="+mn-lt"/>
              </a:rPr>
              <a:t> for Disease Control and Prevention (CDC). 2016. Pregnancy Mortality Surveillance System.</a:t>
            </a:r>
          </a:p>
          <a:p>
            <a:r>
              <a:rPr lang="en-IN" sz="900" dirty="0">
                <a:latin typeface="+mn-lt"/>
              </a:rPr>
              <a:t>https://www.cdc.gov/reproductivehealth/maternalinfanthealth/pmss.html.</a:t>
            </a:r>
          </a:p>
        </p:txBody>
      </p:sp>
    </p:spTree>
    <p:extLst>
      <p:ext uri="{BB962C8B-B14F-4D97-AF65-F5344CB8AC3E}">
        <p14:creationId xmlns:p14="http://schemas.microsoft.com/office/powerpoint/2010/main" val="212660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36"/>
            <a:ext cx="8229600" cy="1200329"/>
          </a:xfrm>
        </p:spPr>
        <p:txBody>
          <a:bodyPr>
            <a:spAutoFit/>
          </a:bodyPr>
          <a:lstStyle/>
          <a:p>
            <a:r>
              <a:rPr lang="en-US" sz="3600" dirty="0"/>
              <a:t>Figure 11-7: Respondent-assessed health status.</a:t>
            </a:r>
          </a:p>
        </p:txBody>
      </p:sp>
      <p:pic>
        <p:nvPicPr>
          <p:cNvPr id="5" name="Picture 4" descr="1990, 2000, 2011, and 2014 are marked on the horizontal axis labeled &quot;Year.&quot; The vertical axis labeled &quot;Percentage with fair or poor health,&quot; ranges from 0 to 18, in increments of 2. The percentage with fair or poor health in 1990, 2000, 2011, and 2014 of white and black are shown as follows: 8.1, 15.1; 8.2, 14.6; 9.0, 15.0; and 8.3, 1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614" y="1509588"/>
            <a:ext cx="3506772" cy="3672012"/>
          </a:xfrm>
          <a:prstGeom prst="rect">
            <a:avLst/>
          </a:prstGeom>
        </p:spPr>
      </p:pic>
      <p:sp>
        <p:nvSpPr>
          <p:cNvPr id="6" name="TextBox 5"/>
          <p:cNvSpPr txBox="1"/>
          <p:nvPr/>
        </p:nvSpPr>
        <p:spPr>
          <a:xfrm>
            <a:off x="1354612" y="5421868"/>
            <a:ext cx="6434775" cy="369332"/>
          </a:xfrm>
          <a:prstGeom prst="rect">
            <a:avLst/>
          </a:prstGeom>
          <a:noFill/>
        </p:spPr>
        <p:txBody>
          <a:bodyPr wrap="none" rtlCol="0">
            <a:spAutoFit/>
          </a:bodyPr>
          <a:lstStyle/>
          <a:p>
            <a:r>
              <a:rPr lang="en-IN" sz="900" dirty="0">
                <a:latin typeface="+mn-lt"/>
              </a:rPr>
              <a:t>Data from Health, United States, 1995, p. 172, </a:t>
            </a:r>
            <a:r>
              <a:rPr lang="en-IN" sz="900" dirty="0" err="1">
                <a:latin typeface="+mn-lt"/>
              </a:rPr>
              <a:t>Centers</a:t>
            </a:r>
            <a:r>
              <a:rPr lang="en-IN" sz="900" dirty="0">
                <a:latin typeface="+mn-lt"/>
              </a:rPr>
              <a:t> for Disease Control and Prevention, National </a:t>
            </a:r>
            <a:r>
              <a:rPr lang="en-IN" sz="900" dirty="0" err="1">
                <a:latin typeface="+mn-lt"/>
              </a:rPr>
              <a:t>Center</a:t>
            </a:r>
            <a:r>
              <a:rPr lang="en-IN" sz="900" dirty="0">
                <a:latin typeface="+mn-lt"/>
              </a:rPr>
              <a:t> for Health Statistics, 1996,</a:t>
            </a:r>
          </a:p>
          <a:p>
            <a:r>
              <a:rPr lang="en-IN" sz="900" dirty="0">
                <a:latin typeface="+mn-lt"/>
              </a:rPr>
              <a:t>Health, United States, 2012, p. 168, and Health, United States, 2015, p. </a:t>
            </a:r>
            <a:r>
              <a:rPr lang="en-IN" sz="900" dirty="0" smtClean="0">
                <a:latin typeface="+mn-lt"/>
              </a:rPr>
              <a:t>182</a:t>
            </a:r>
            <a:r>
              <a:rPr lang="en-IN" sz="900" dirty="0">
                <a:latin typeface="+mn-lt"/>
              </a:rPr>
              <a:t>.</a:t>
            </a:r>
          </a:p>
        </p:txBody>
      </p:sp>
    </p:spTree>
    <p:extLst>
      <p:ext uri="{BB962C8B-B14F-4D97-AF65-F5344CB8AC3E}">
        <p14:creationId xmlns:p14="http://schemas.microsoft.com/office/powerpoint/2010/main" val="242717846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4786</TotalTime>
  <Words>1216</Words>
  <Application>Microsoft Macintosh PowerPoint</Application>
  <PresentationFormat>On-screen Show (4:3)</PresentationFormat>
  <Paragraphs>191</Paragraphs>
  <Slides>35</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Custom Design</vt:lpstr>
      <vt:lpstr>Chapter 11</vt:lpstr>
      <vt:lpstr>Learning Objectives (1 of 2)</vt:lpstr>
      <vt:lpstr>Learning Objectives (2 of 2)</vt:lpstr>
      <vt:lpstr>Introduction (1 of 2)</vt:lpstr>
      <vt:lpstr>Introduction (2 of 2)</vt:lpstr>
      <vt:lpstr>Framework to Study Vulnerable Populations</vt:lpstr>
      <vt:lpstr>Figure 11-5: U.S. life expectancy at birth, 1970–2014.</vt:lpstr>
      <vt:lpstr>Figure 11-6: Age-adjusted maternal mortality rates.</vt:lpstr>
      <vt:lpstr>Figure 11-7: Respondent-assessed health status.</vt:lpstr>
      <vt:lpstr>Figure 11-8: Current cigarette smoking by persons 18 years of age and over, age adjusted, 2014.</vt:lpstr>
      <vt:lpstr>Table 11-2: Age-Adjusted Death Rates for Selected Causes of Death, 1970–2014</vt:lpstr>
      <vt:lpstr>PowerPoint Presentation</vt:lpstr>
      <vt:lpstr>PowerPoint Presentation</vt:lpstr>
      <vt:lpstr>Table 11-3: Infant, Neonatal, and Postneonatal Mortality Rates by Mother’s Race (per 1,000 Live Births)</vt:lpstr>
      <vt:lpstr>Table 11-4: Selected Health Risks Among Persons 20 Years and Older, 2011–2014</vt:lpstr>
      <vt:lpstr>Figure 11-3: Alcohol consumption by persons 18 years of age and older, selected years.</vt:lpstr>
      <vt:lpstr>Figure 11-4: Use of mammography by women 40 years of age and older, 2013.</vt:lpstr>
      <vt:lpstr>Table 11-1: Characteristics of U.S. Mothers by Race/Ethnicity</vt:lpstr>
      <vt:lpstr>PowerPoint Presentation</vt:lpstr>
      <vt:lpstr>Racial/Ethnic Minorities: Asian Americans</vt:lpstr>
      <vt:lpstr>Racial/Ethnic Minorities: American Indians and Alaska Natives</vt:lpstr>
      <vt:lpstr>Uninsured</vt:lpstr>
      <vt:lpstr>Children (1 of 2)</vt:lpstr>
      <vt:lpstr>Children (2 of 2)</vt:lpstr>
      <vt:lpstr>Women</vt:lpstr>
      <vt:lpstr>Rural Health (1 of 2)</vt:lpstr>
      <vt:lpstr>Rural Health (2 of 2)</vt:lpstr>
      <vt:lpstr>Migrant Workers</vt:lpstr>
      <vt:lpstr>Homeless</vt:lpstr>
      <vt:lpstr>Mental Health</vt:lpstr>
      <vt:lpstr>Chronically Ill</vt:lpstr>
      <vt:lpstr>HIV/AIDS (1 of 3)</vt:lpstr>
      <vt:lpstr>HIV/AIDS (2 of 3)</vt:lpstr>
      <vt:lpstr>HIV/AIDS (3 of 3)</vt:lpstr>
      <vt:lpstr>Summary</vt:lpstr>
    </vt:vector>
  </TitlesOfParts>
  <Company>Our Lady of the Lake RMC</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MANAGEMENT</dc:title>
  <dc:creator>EBerzas</dc:creator>
  <cp:lastModifiedBy>Rachel DiMaggio</cp:lastModifiedBy>
  <cp:revision>343</cp:revision>
  <dcterms:created xsi:type="dcterms:W3CDTF">2011-07-07T15:07:23Z</dcterms:created>
  <dcterms:modified xsi:type="dcterms:W3CDTF">2017-10-04T16:46:26Z</dcterms:modified>
</cp:coreProperties>
</file>