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22"/>
  </p:notesMasterIdLst>
  <p:sldIdLst>
    <p:sldId id="299" r:id="rId2"/>
    <p:sldId id="258" r:id="rId3"/>
    <p:sldId id="310" r:id="rId4"/>
    <p:sldId id="313" r:id="rId5"/>
    <p:sldId id="315" r:id="rId6"/>
    <p:sldId id="314" r:id="rId7"/>
    <p:sldId id="316" r:id="rId8"/>
    <p:sldId id="311" r:id="rId9"/>
    <p:sldId id="317" r:id="rId10"/>
    <p:sldId id="318" r:id="rId11"/>
    <p:sldId id="319" r:id="rId12"/>
    <p:sldId id="320" r:id="rId13"/>
    <p:sldId id="312" r:id="rId14"/>
    <p:sldId id="328" r:id="rId15"/>
    <p:sldId id="321" r:id="rId16"/>
    <p:sldId id="330" r:id="rId17"/>
    <p:sldId id="327" r:id="rId18"/>
    <p:sldId id="323" r:id="rId19"/>
    <p:sldId id="324" r:id="rId20"/>
    <p:sldId id="32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i Ackley" initials="T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3" autoAdjust="0"/>
    <p:restoredTop sz="90015" autoAdjust="0"/>
  </p:normalViewPr>
  <p:slideViewPr>
    <p:cSldViewPr>
      <p:cViewPr>
        <p:scale>
          <a:sx n="100" d="100"/>
          <a:sy n="100" d="100"/>
        </p:scale>
        <p:origin x="49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y Moczerniak" userId="482eff44a8730993" providerId="LiveId" clId="{77E416ED-9B54-4988-AE15-5A188A1DE796}"/>
    <pc:docChg chg="modSld">
      <pc:chgData name="Kathy Moczerniak" userId="482eff44a8730993" providerId="LiveId" clId="{77E416ED-9B54-4988-AE15-5A188A1DE796}" dt="2017-09-15T02:11:58.535" v="1" actId="20577"/>
      <pc:docMkLst>
        <pc:docMk/>
      </pc:docMkLst>
      <pc:sldChg chg="modSp">
        <pc:chgData name="Kathy Moczerniak" userId="482eff44a8730993" providerId="LiveId" clId="{77E416ED-9B54-4988-AE15-5A188A1DE796}" dt="2017-09-15T02:11:58.535" v="1" actId="20577"/>
        <pc:sldMkLst>
          <pc:docMk/>
          <pc:sldMk cId="1952089798" sldId="299"/>
        </pc:sldMkLst>
        <pc:spChg chg="mod">
          <ac:chgData name="Kathy Moczerniak" userId="482eff44a8730993" providerId="LiveId" clId="{77E416ED-9B54-4988-AE15-5A188A1DE796}" dt="2017-09-15T02:11:58.535" v="1" actId="20577"/>
          <ac:spMkLst>
            <pc:docMk/>
            <pc:sldMk cId="1952089798" sldId="29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3D073-37A0-CD4F-8E89-AA33AF89B83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662B6-C7B2-FE47-8113-68D14E2F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19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7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83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07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75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3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3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6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3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5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5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0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7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62B6-C7B2-FE47-8113-68D14E2FDE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0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7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0114" name="Picture 2" descr="\\fileservehq01\users\Public Health\5_In Production\Shi 2650-1\Ancillaries\Unprepped PPTs\26501_PPBG_text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asc-prd-fs03\users\Public Health\5_In Production\Shi Delivering 6e 03775-3\Ancillaries\PPTs\9781284037753_PPBG_text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7"/>
            <a:ext cx="9144000" cy="68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798092"/>
            <a:ext cx="3581400" cy="769441"/>
          </a:xfrm>
        </p:spPr>
        <p:txBody>
          <a:bodyPr>
            <a:spAutoFit/>
          </a:bodyPr>
          <a:lstStyle/>
          <a:p>
            <a:r>
              <a:rPr lang="en-US" b="1"/>
              <a:t>Chapter 13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1500" y="2743200"/>
            <a:ext cx="3352800" cy="646331"/>
          </a:xfr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D0D0D"/>
                </a:solidFill>
              </a:rPr>
              <a:t>Health Policy</a:t>
            </a:r>
          </a:p>
        </p:txBody>
      </p:sp>
    </p:spTree>
    <p:extLst>
      <p:ext uri="{BB962C8B-B14F-4D97-AF65-F5344CB8AC3E}">
        <p14:creationId xmlns:p14="http://schemas.microsoft.com/office/powerpoint/2010/main" val="195208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74"/>
            <a:ext cx="8229600" cy="1200329"/>
          </a:xfrm>
        </p:spPr>
        <p:txBody>
          <a:bodyPr>
            <a:spAutoFit/>
          </a:bodyPr>
          <a:lstStyle/>
          <a:p>
            <a:r>
              <a:rPr lang="en-US" dirty="0"/>
              <a:t>Legislative Committees and Subcommittees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5969"/>
          </a:xfrm>
        </p:spPr>
        <p:txBody>
          <a:bodyPr>
            <a:spAutoFit/>
          </a:bodyPr>
          <a:lstStyle/>
          <a:p>
            <a:r>
              <a:rPr lang="en-US" dirty="0"/>
              <a:t>Congress has three important powers</a:t>
            </a:r>
          </a:p>
          <a:p>
            <a:pPr lvl="1"/>
            <a:r>
              <a:rPr lang="en-US" dirty="0"/>
              <a:t>Power to enact laws</a:t>
            </a:r>
          </a:p>
          <a:p>
            <a:pPr lvl="1"/>
            <a:r>
              <a:rPr lang="en-US" dirty="0"/>
              <a:t>Power to tax</a:t>
            </a:r>
          </a:p>
          <a:p>
            <a:pPr lvl="1"/>
            <a:r>
              <a:rPr lang="en-US" dirty="0"/>
              <a:t>Power to spend (allocate resources)</a:t>
            </a:r>
          </a:p>
        </p:txBody>
      </p:sp>
    </p:spTree>
    <p:extLst>
      <p:ext uri="{BB962C8B-B14F-4D97-AF65-F5344CB8AC3E}">
        <p14:creationId xmlns:p14="http://schemas.microsoft.com/office/powerpoint/2010/main" val="326586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Most Influential Committees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61030"/>
          </a:xfrm>
        </p:spPr>
        <p:txBody>
          <a:bodyPr>
            <a:spAutoFit/>
          </a:bodyPr>
          <a:lstStyle/>
          <a:p>
            <a:r>
              <a:rPr lang="en-US" dirty="0"/>
              <a:t>Most influential House committees</a:t>
            </a:r>
          </a:p>
          <a:p>
            <a:pPr lvl="1"/>
            <a:r>
              <a:rPr lang="en-US" dirty="0"/>
              <a:t>Ways and Means Committee</a:t>
            </a:r>
          </a:p>
          <a:p>
            <a:pPr lvl="1"/>
            <a:r>
              <a:rPr lang="en-US" dirty="0"/>
              <a:t>Commerce Committee</a:t>
            </a:r>
          </a:p>
          <a:p>
            <a:pPr lvl="1"/>
            <a:r>
              <a:rPr lang="en-US" dirty="0"/>
              <a:t>Committee on Appropriations</a:t>
            </a:r>
          </a:p>
          <a:p>
            <a:r>
              <a:rPr lang="en-US" dirty="0"/>
              <a:t>Most influential Senate committees</a:t>
            </a:r>
          </a:p>
          <a:p>
            <a:pPr lvl="1"/>
            <a:r>
              <a:rPr lang="en-US" dirty="0"/>
              <a:t>Committee on Labor and Human Resources</a:t>
            </a:r>
          </a:p>
          <a:p>
            <a:pPr lvl="1"/>
            <a:r>
              <a:rPr lang="en-US" dirty="0"/>
              <a:t>Committee on Finance</a:t>
            </a:r>
          </a:p>
        </p:txBody>
      </p:sp>
    </p:spTree>
    <p:extLst>
      <p:ext uri="{BB962C8B-B14F-4D97-AF65-F5344CB8AC3E}">
        <p14:creationId xmlns:p14="http://schemas.microsoft.com/office/powerpoint/2010/main" val="224267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Legislative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3342453"/>
          </a:xfrm>
        </p:spPr>
        <p:txBody>
          <a:bodyPr>
            <a:spAutoFit/>
          </a:bodyPr>
          <a:lstStyle/>
          <a:p>
            <a:r>
              <a:rPr lang="en-US" dirty="0"/>
              <a:t>A bill is introduced in the House of Representatives.</a:t>
            </a:r>
          </a:p>
          <a:p>
            <a:r>
              <a:rPr lang="en-US" dirty="0"/>
              <a:t>If approved it is forwarded to the Senate.</a:t>
            </a:r>
          </a:p>
          <a:p>
            <a:r>
              <a:rPr lang="en-US" dirty="0"/>
              <a:t>Sent to President after passing the House and Senate</a:t>
            </a:r>
          </a:p>
          <a:p>
            <a:r>
              <a:rPr lang="en-US" dirty="0"/>
              <a:t>If signed it becomes law.</a:t>
            </a:r>
          </a:p>
        </p:txBody>
      </p:sp>
    </p:spTree>
    <p:extLst>
      <p:ext uri="{BB962C8B-B14F-4D97-AF65-F5344CB8AC3E}">
        <p14:creationId xmlns:p14="http://schemas.microsoft.com/office/powerpoint/2010/main" val="136212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84473"/>
            <a:ext cx="44196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Policy Implementation </a:t>
            </a:r>
            <a:r>
              <a:rPr lang="en-IN" sz="1800" dirty="0"/>
              <a:t>(1 of 2)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85652"/>
          </a:xfrm>
        </p:spPr>
        <p:txBody>
          <a:bodyPr>
            <a:spAutoFit/>
          </a:bodyPr>
          <a:lstStyle/>
          <a:p>
            <a:r>
              <a:rPr lang="en-US" dirty="0"/>
              <a:t>New law is forwarded to the appropriate agency of the executive branch</a:t>
            </a:r>
          </a:p>
          <a:p>
            <a:pPr lvl="1"/>
            <a:r>
              <a:rPr lang="en-US" dirty="0"/>
              <a:t>Multiple levels interpret and implement legislation</a:t>
            </a:r>
          </a:p>
          <a:p>
            <a:r>
              <a:rPr lang="en-US" dirty="0"/>
              <a:t>Proposed regulations published in the </a:t>
            </a:r>
            <a:r>
              <a:rPr lang="en-US" i="1" dirty="0"/>
              <a:t>Federal Register</a:t>
            </a:r>
          </a:p>
          <a:p>
            <a:pPr lvl="1"/>
            <a:r>
              <a:rPr lang="en-US" dirty="0"/>
              <a:t>Hearings on how law is to be implemented </a:t>
            </a:r>
          </a:p>
          <a:p>
            <a:r>
              <a:rPr lang="en-US" dirty="0"/>
              <a:t>Parties may adjourn to the </a:t>
            </a:r>
            <a:r>
              <a:rPr lang="en-US" dirty="0" smtClean="0"/>
              <a:t>courts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5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84473"/>
            <a:ext cx="44196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Policy Implementation </a:t>
            </a:r>
            <a:r>
              <a:rPr lang="en-IN" sz="1800" dirty="0"/>
              <a:t>(2 of 2)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45696"/>
          </a:xfrm>
        </p:spPr>
        <p:txBody>
          <a:bodyPr>
            <a:spAutoFit/>
          </a:bodyPr>
          <a:lstStyle/>
          <a:p>
            <a:r>
              <a:rPr lang="en-US" dirty="0"/>
              <a:t>Implementation of the ACA</a:t>
            </a:r>
          </a:p>
          <a:p>
            <a:pPr lvl="1"/>
            <a:r>
              <a:rPr lang="en-US" dirty="0"/>
              <a:t>Twelve states had decided to create state-based health insurance exchanges. </a:t>
            </a:r>
          </a:p>
          <a:p>
            <a:pPr lvl="1"/>
            <a:r>
              <a:rPr lang="en-US" dirty="0"/>
              <a:t>Five states opted for a state-based marketplace through the federal platform.</a:t>
            </a:r>
          </a:p>
          <a:p>
            <a:pPr lvl="1"/>
            <a:r>
              <a:rPr lang="en-US" dirty="0"/>
              <a:t>Six selected state-partnership marketplaces. </a:t>
            </a:r>
          </a:p>
          <a:p>
            <a:pPr lvl="1"/>
            <a:r>
              <a:rPr lang="en-US" dirty="0"/>
              <a:t>Twenty-eight states’ health insurance exchanges were created by the federal government.</a:t>
            </a:r>
          </a:p>
        </p:txBody>
      </p:sp>
    </p:spTree>
    <p:extLst>
      <p:ext uri="{BB962C8B-B14F-4D97-AF65-F5344CB8AC3E}">
        <p14:creationId xmlns:p14="http://schemas.microsoft.com/office/powerpoint/2010/main" val="371438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41148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Critical Policy Issues </a:t>
            </a:r>
            <a:r>
              <a:rPr lang="en-IN" sz="1800" dirty="0"/>
              <a:t>(1 of 5)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399"/>
            <a:ext cx="8229600" cy="5029069"/>
          </a:xfrm>
        </p:spPr>
        <p:txBody>
          <a:bodyPr>
            <a:spAutoFit/>
          </a:bodyPr>
          <a:lstStyle/>
          <a:p>
            <a:r>
              <a:rPr lang="en-US" sz="3000" dirty="0"/>
              <a:t>Most health initiatives focused on access, cost, and quality of care.</a:t>
            </a:r>
          </a:p>
          <a:p>
            <a:r>
              <a:rPr lang="en-US" sz="3000" dirty="0"/>
              <a:t>Access to care</a:t>
            </a:r>
          </a:p>
          <a:p>
            <a:pPr lvl="1"/>
            <a:r>
              <a:rPr lang="en-US" sz="2600" dirty="0"/>
              <a:t>Providers</a:t>
            </a:r>
          </a:p>
          <a:p>
            <a:pPr lvl="1"/>
            <a:r>
              <a:rPr lang="en-US" sz="2600" dirty="0"/>
              <a:t>Integrated access</a:t>
            </a:r>
          </a:p>
          <a:p>
            <a:pPr lvl="1"/>
            <a:r>
              <a:rPr lang="en-US" sz="2600" dirty="0"/>
              <a:t>Access and the elderly</a:t>
            </a:r>
          </a:p>
          <a:p>
            <a:pPr lvl="1"/>
            <a:r>
              <a:rPr lang="en-US" sz="2600" dirty="0"/>
              <a:t>Access and minorities</a:t>
            </a:r>
          </a:p>
          <a:p>
            <a:pPr lvl="1"/>
            <a:r>
              <a:rPr lang="en-US" sz="2600" dirty="0"/>
              <a:t>Access in rural areas</a:t>
            </a:r>
          </a:p>
          <a:p>
            <a:pPr lvl="1"/>
            <a:r>
              <a:rPr lang="en-US" sz="2600" dirty="0"/>
              <a:t>Access and low income</a:t>
            </a:r>
          </a:p>
          <a:p>
            <a:pPr lvl="1"/>
            <a:r>
              <a:rPr lang="en-US" sz="2600" dirty="0"/>
              <a:t>Access and persons with HIV/AIDS</a:t>
            </a:r>
          </a:p>
        </p:txBody>
      </p:sp>
    </p:spTree>
    <p:extLst>
      <p:ext uri="{BB962C8B-B14F-4D97-AF65-F5344CB8AC3E}">
        <p14:creationId xmlns:p14="http://schemas.microsoft.com/office/powerpoint/2010/main" val="197259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84473"/>
            <a:ext cx="39624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Critical Policy Issues </a:t>
            </a:r>
            <a:r>
              <a:rPr lang="en-IN" sz="1800" dirty="0"/>
              <a:t>(2 of 5)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97744"/>
          </a:xfrm>
        </p:spPr>
        <p:txBody>
          <a:bodyPr>
            <a:spAutoFit/>
          </a:bodyPr>
          <a:lstStyle/>
          <a:p>
            <a:r>
              <a:rPr lang="en-US" dirty="0"/>
              <a:t>Cost of care</a:t>
            </a:r>
          </a:p>
          <a:p>
            <a:pPr lvl="1"/>
            <a:r>
              <a:rPr lang="en-US" dirty="0"/>
              <a:t>Increasing drug prices have drawn public attention.</a:t>
            </a:r>
          </a:p>
          <a:p>
            <a:pPr lvl="1"/>
            <a:r>
              <a:rPr lang="en-US" dirty="0"/>
              <a:t>No government action taken to prevent  price hiking</a:t>
            </a:r>
          </a:p>
          <a:p>
            <a:pPr lvl="1"/>
            <a:r>
              <a:rPr lang="en-US" dirty="0"/>
              <a:t>Prices of prescription drugs may continue to rise. </a:t>
            </a:r>
          </a:p>
        </p:txBody>
      </p:sp>
    </p:spTree>
    <p:extLst>
      <p:ext uri="{BB962C8B-B14F-4D97-AF65-F5344CB8AC3E}">
        <p14:creationId xmlns:p14="http://schemas.microsoft.com/office/powerpoint/2010/main" val="198163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4473"/>
            <a:ext cx="41148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Critical Policy Issues </a:t>
            </a:r>
            <a:r>
              <a:rPr lang="en-IN" sz="1800" dirty="0"/>
              <a:t>(3 of 5)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4228"/>
          </a:xfrm>
        </p:spPr>
        <p:txBody>
          <a:bodyPr>
            <a:spAutoFit/>
          </a:bodyPr>
          <a:lstStyle/>
          <a:p>
            <a:r>
              <a:rPr lang="en-US" dirty="0"/>
              <a:t>Quality of care</a:t>
            </a:r>
          </a:p>
          <a:p>
            <a:pPr lvl="1"/>
            <a:r>
              <a:rPr lang="en-US" dirty="0"/>
              <a:t>Six areas of quality improvement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/>
              <a:t>Safety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/>
              <a:t>Effectiveness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/>
              <a:t>Patient centeredness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/>
              <a:t>Timeliness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/>
              <a:t>Efficiency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 smtClean="0"/>
              <a:t>Equity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84473"/>
            <a:ext cx="39624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Critical Policy Issues </a:t>
            </a:r>
            <a:r>
              <a:rPr lang="en-IN" sz="1800" dirty="0"/>
              <a:t>(4 of 5)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61030"/>
          </a:xfrm>
        </p:spPr>
        <p:txBody>
          <a:bodyPr>
            <a:spAutoFit/>
          </a:bodyPr>
          <a:lstStyle/>
          <a:p>
            <a:r>
              <a:rPr lang="en-US" dirty="0"/>
              <a:t>Quality of care </a:t>
            </a:r>
            <a:r>
              <a:rPr lang="en-US" i="1" dirty="0"/>
              <a:t>(continued)</a:t>
            </a:r>
          </a:p>
          <a:p>
            <a:pPr lvl="1"/>
            <a:r>
              <a:rPr lang="en-US" dirty="0"/>
              <a:t>Research on quality</a:t>
            </a:r>
          </a:p>
          <a:p>
            <a:pPr lvl="1"/>
            <a:r>
              <a:rPr lang="en-US" dirty="0"/>
              <a:t>Malpractice reform</a:t>
            </a:r>
          </a:p>
          <a:p>
            <a:r>
              <a:rPr lang="en-US" dirty="0"/>
              <a:t>Role of research in policy development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Prescription</a:t>
            </a:r>
          </a:p>
        </p:txBody>
      </p:sp>
    </p:spTree>
    <p:extLst>
      <p:ext uri="{BB962C8B-B14F-4D97-AF65-F5344CB8AC3E}">
        <p14:creationId xmlns:p14="http://schemas.microsoft.com/office/powerpoint/2010/main" val="2396366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4473"/>
            <a:ext cx="41148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Critical Policy Issues </a:t>
            </a:r>
            <a:r>
              <a:rPr lang="en-IN" sz="1800" dirty="0"/>
              <a:t>(5 of 5)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14808"/>
          </a:xfrm>
        </p:spPr>
        <p:txBody>
          <a:bodyPr>
            <a:spAutoFit/>
          </a:bodyPr>
          <a:lstStyle/>
          <a:p>
            <a:r>
              <a:rPr lang="en-US" dirty="0"/>
              <a:t>Future considerations in health policy</a:t>
            </a:r>
          </a:p>
          <a:p>
            <a:pPr lvl="1"/>
            <a:r>
              <a:rPr lang="en-US" dirty="0"/>
              <a:t>Domestic health policy</a:t>
            </a:r>
          </a:p>
          <a:p>
            <a:pPr lvl="2"/>
            <a:r>
              <a:rPr lang="en-US" sz="2800" dirty="0"/>
              <a:t>Initiatives to expand and evaluate primary care delivery models</a:t>
            </a:r>
          </a:p>
          <a:p>
            <a:pPr lvl="1"/>
            <a:r>
              <a:rPr lang="en-US" dirty="0"/>
              <a:t>International health policy</a:t>
            </a:r>
          </a:p>
          <a:p>
            <a:pPr lvl="2"/>
            <a:r>
              <a:rPr lang="en-US" sz="2800" dirty="0"/>
              <a:t>Government spending on global health initiatives is stable</a:t>
            </a:r>
            <a:r>
              <a:rPr lang="en-US" sz="28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2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933384"/>
          </a:xfrm>
        </p:spPr>
        <p:txBody>
          <a:bodyPr>
            <a:spAutoFit/>
          </a:bodyPr>
          <a:lstStyle/>
          <a:p>
            <a:r>
              <a:rPr lang="en-US" dirty="0"/>
              <a:t>Definition, scope, and role of U.S. health policy </a:t>
            </a:r>
          </a:p>
          <a:p>
            <a:r>
              <a:rPr lang="en-US" dirty="0"/>
              <a:t>Principal features of U.S. health policy</a:t>
            </a:r>
          </a:p>
          <a:p>
            <a:r>
              <a:rPr lang="en-US" dirty="0"/>
              <a:t>Describe the legislative health policy process</a:t>
            </a:r>
          </a:p>
          <a:p>
            <a:r>
              <a:rPr lang="en-US" dirty="0"/>
              <a:t>Identify critical health policy issues in the U.S.</a:t>
            </a:r>
          </a:p>
          <a:p>
            <a:r>
              <a:rPr lang="en-US" dirty="0"/>
              <a:t>Passage, implementation, and repeal of the ACA from a political </a:t>
            </a:r>
            <a:r>
              <a:rPr lang="en-US" dirty="0" smtClean="0"/>
              <a:t>perspective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7338"/>
          </a:xfrm>
        </p:spPr>
        <p:txBody>
          <a:bodyPr>
            <a:spAutoFit/>
          </a:bodyPr>
          <a:lstStyle/>
          <a:p>
            <a:r>
              <a:rPr lang="en-US" dirty="0"/>
              <a:t>Health policies are developed to serve the public’s interests.</a:t>
            </a:r>
          </a:p>
          <a:p>
            <a:r>
              <a:rPr lang="en-US" dirty="0"/>
              <a:t>Interest group politics have an influence on policy.</a:t>
            </a:r>
          </a:p>
          <a:p>
            <a:r>
              <a:rPr lang="en-US" dirty="0"/>
              <a:t>Presidential leadership and party politics played a major role in the ACA passage. </a:t>
            </a:r>
          </a:p>
          <a:p>
            <a:r>
              <a:rPr lang="en-US" dirty="0"/>
              <a:t>Critical policy issues pertaining to access, cost, and quality remain unresolved.</a:t>
            </a:r>
          </a:p>
        </p:txBody>
      </p:sp>
    </p:spTree>
    <p:extLst>
      <p:ext uri="{BB962C8B-B14F-4D97-AF65-F5344CB8AC3E}">
        <p14:creationId xmlns:p14="http://schemas.microsoft.com/office/powerpoint/2010/main" val="21703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587"/>
          </a:xfrm>
        </p:spPr>
        <p:txBody>
          <a:bodyPr>
            <a:spAutoFit/>
          </a:bodyPr>
          <a:lstStyle/>
          <a:p>
            <a:r>
              <a:rPr lang="en-US" dirty="0"/>
              <a:t>Government involvement in social welfare.</a:t>
            </a:r>
          </a:p>
          <a:p>
            <a:pPr lvl="1"/>
            <a:r>
              <a:rPr lang="en-US" dirty="0"/>
              <a:t>Traced to almshouses and </a:t>
            </a:r>
            <a:r>
              <a:rPr lang="en-US" dirty="0" err="1"/>
              <a:t>pesthouses</a:t>
            </a:r>
            <a:endParaRPr lang="en-US" dirty="0"/>
          </a:p>
          <a:p>
            <a:r>
              <a:rPr lang="en-US" dirty="0"/>
              <a:t>Social programs created under the Social Security legislation in the 1940s.</a:t>
            </a:r>
          </a:p>
          <a:p>
            <a:r>
              <a:rPr lang="en-US" dirty="0"/>
              <a:t>Government has had success bringing about social change through health policy. </a:t>
            </a:r>
          </a:p>
        </p:txBody>
      </p:sp>
    </p:spTree>
    <p:extLst>
      <p:ext uri="{BB962C8B-B14F-4D97-AF65-F5344CB8AC3E}">
        <p14:creationId xmlns:p14="http://schemas.microsoft.com/office/powerpoint/2010/main" val="235287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84473"/>
            <a:ext cx="45720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What Is Health Policy? </a:t>
            </a:r>
            <a:r>
              <a:rPr lang="en-IN" sz="1800" dirty="0"/>
              <a:t>(1 of 2)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5739"/>
          </a:xfrm>
        </p:spPr>
        <p:txBody>
          <a:bodyPr>
            <a:spAutoFit/>
          </a:bodyPr>
          <a:lstStyle/>
          <a:p>
            <a:r>
              <a:rPr lang="en-US" dirty="0"/>
              <a:t>Public policies</a:t>
            </a:r>
          </a:p>
          <a:p>
            <a:pPr lvl="1"/>
            <a:r>
              <a:rPr lang="en-US" dirty="0"/>
              <a:t>Decisions made in the legislative, executive, or judicial branches of government</a:t>
            </a:r>
          </a:p>
          <a:p>
            <a:pPr lvl="1"/>
            <a:r>
              <a:rPr lang="en-US" dirty="0"/>
              <a:t>Direct actions, behaviors, or decisions of others</a:t>
            </a:r>
          </a:p>
          <a:p>
            <a:r>
              <a:rPr lang="en-US" dirty="0"/>
              <a:t>Health policy</a:t>
            </a:r>
          </a:p>
          <a:p>
            <a:pPr lvl="1"/>
            <a:r>
              <a:rPr lang="en-US" dirty="0"/>
              <a:t>Aggregate of principles, stated or unstated</a:t>
            </a:r>
          </a:p>
          <a:p>
            <a:pPr lvl="1"/>
            <a:r>
              <a:rPr lang="en-US" dirty="0"/>
              <a:t>Characterize distribution of resources, services, and political influences impacting the </a:t>
            </a:r>
            <a:r>
              <a:rPr lang="en-US" dirty="0" smtClean="0"/>
              <a:t>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84473"/>
            <a:ext cx="44196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What Is Health Policy? </a:t>
            </a:r>
            <a:r>
              <a:rPr lang="en-IN" sz="1800" dirty="0"/>
              <a:t>(2 of 2)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43965"/>
          </a:xfrm>
        </p:spPr>
        <p:txBody>
          <a:bodyPr>
            <a:spAutoFit/>
          </a:bodyPr>
          <a:lstStyle/>
          <a:p>
            <a:r>
              <a:rPr lang="en-US" dirty="0"/>
              <a:t>Uses of policy</a:t>
            </a:r>
          </a:p>
          <a:p>
            <a:pPr lvl="1"/>
            <a:r>
              <a:rPr lang="en-US" dirty="0"/>
              <a:t>Regulatory tools</a:t>
            </a:r>
          </a:p>
          <a:p>
            <a:pPr lvl="1"/>
            <a:r>
              <a:rPr lang="en-US" dirty="0"/>
              <a:t>Allocative tools</a:t>
            </a:r>
          </a:p>
          <a:p>
            <a:r>
              <a:rPr lang="en-US" dirty="0"/>
              <a:t>Different forms of health policies</a:t>
            </a:r>
          </a:p>
          <a:p>
            <a:pPr lvl="1"/>
            <a:r>
              <a:rPr lang="en-US" dirty="0"/>
              <a:t>Affect groups or classes of individuals</a:t>
            </a:r>
          </a:p>
          <a:p>
            <a:pPr lvl="1"/>
            <a:r>
              <a:rPr lang="en-US" dirty="0"/>
              <a:t>Physicians, the poor, the elderly, and children</a:t>
            </a:r>
          </a:p>
        </p:txBody>
      </p:sp>
    </p:spTree>
    <p:extLst>
      <p:ext uri="{BB962C8B-B14F-4D97-AF65-F5344CB8AC3E}">
        <p14:creationId xmlns:p14="http://schemas.microsoft.com/office/powerpoint/2010/main" val="25931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474"/>
            <a:ext cx="74676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Principal Features of U.S. Health Policy </a:t>
            </a:r>
            <a:r>
              <a:rPr lang="en-IN" sz="1800" dirty="0"/>
              <a:t>(1 of 2)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2804"/>
          </a:xfrm>
        </p:spPr>
        <p:txBody>
          <a:bodyPr>
            <a:spAutoFit/>
          </a:bodyPr>
          <a:lstStyle/>
          <a:p>
            <a:r>
              <a:rPr lang="en-US" dirty="0"/>
              <a:t>Government as subsidiary to the private sector</a:t>
            </a:r>
          </a:p>
          <a:p>
            <a:r>
              <a:rPr lang="en-US" dirty="0"/>
              <a:t>Fragmented policies</a:t>
            </a:r>
          </a:p>
          <a:p>
            <a:r>
              <a:rPr lang="en-US" dirty="0"/>
              <a:t>Incremental and piecemeal policies</a:t>
            </a:r>
          </a:p>
          <a:p>
            <a:r>
              <a:rPr lang="en-US" dirty="0"/>
              <a:t>Interest groups as demanders of policy</a:t>
            </a:r>
          </a:p>
          <a:p>
            <a:r>
              <a:rPr lang="en-US" dirty="0"/>
              <a:t>Pluralistic suppliers of policy</a:t>
            </a:r>
          </a:p>
          <a:p>
            <a:r>
              <a:rPr lang="en-US" dirty="0"/>
              <a:t>Decentralized role of the states</a:t>
            </a:r>
          </a:p>
          <a:p>
            <a:r>
              <a:rPr lang="en-US" dirty="0"/>
              <a:t>Impact of presidential leadership</a:t>
            </a:r>
          </a:p>
        </p:txBody>
      </p:sp>
    </p:spTree>
    <p:extLst>
      <p:ext uri="{BB962C8B-B14F-4D97-AF65-F5344CB8AC3E}">
        <p14:creationId xmlns:p14="http://schemas.microsoft.com/office/powerpoint/2010/main" val="363111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474"/>
            <a:ext cx="73152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Principal Features of U.S. Health Policy </a:t>
            </a:r>
            <a:r>
              <a:rPr lang="en-IN" sz="1800" dirty="0"/>
              <a:t>(2 of 2)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376583"/>
          </a:xfrm>
        </p:spPr>
        <p:txBody>
          <a:bodyPr>
            <a:spAutoFit/>
          </a:bodyPr>
          <a:lstStyle/>
          <a:p>
            <a:r>
              <a:rPr lang="en-US" dirty="0"/>
              <a:t>Politics of the ACA</a:t>
            </a:r>
          </a:p>
          <a:p>
            <a:pPr lvl="1"/>
            <a:r>
              <a:rPr lang="en-US" dirty="0"/>
              <a:t>Obama stated everyone would have health insurance.</a:t>
            </a:r>
          </a:p>
          <a:p>
            <a:pPr lvl="1"/>
            <a:r>
              <a:rPr lang="en-US" dirty="0"/>
              <a:t>ACA became reality following a unique set of political circumstances</a:t>
            </a:r>
          </a:p>
          <a:p>
            <a:pPr lvl="1"/>
            <a:r>
              <a:rPr lang="en-US" dirty="0"/>
              <a:t>Speed with which the reform was pushed through the legislative process</a:t>
            </a:r>
          </a:p>
          <a:p>
            <a:pPr lvl="1"/>
            <a:r>
              <a:rPr lang="en-US" dirty="0"/>
              <a:t>General public was confused and not supportive about the </a:t>
            </a:r>
            <a:r>
              <a:rPr lang="en-US" dirty="0" smtClean="0"/>
              <a:t>legislation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7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/>
              <a:t>Development of Legislative Health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62760"/>
          </a:xfrm>
        </p:spPr>
        <p:txBody>
          <a:bodyPr>
            <a:spAutoFit/>
          </a:bodyPr>
          <a:lstStyle/>
          <a:p>
            <a:r>
              <a:rPr lang="en-US" dirty="0"/>
              <a:t>Aspects of the U.S. government and populace</a:t>
            </a:r>
          </a:p>
          <a:p>
            <a:pPr lvl="1"/>
            <a:r>
              <a:rPr lang="en-US" dirty="0"/>
              <a:t>Relationship of the government to the private sector</a:t>
            </a:r>
          </a:p>
          <a:p>
            <a:pPr lvl="1"/>
            <a:r>
              <a:rPr lang="en-US" dirty="0"/>
              <a:t>Distribution of authority and responsibility within a federal system of government</a:t>
            </a:r>
          </a:p>
          <a:p>
            <a:pPr lvl="1"/>
            <a:r>
              <a:rPr lang="en-US" dirty="0"/>
              <a:t>Relationship between policy formulation and implementation</a:t>
            </a:r>
          </a:p>
          <a:p>
            <a:pPr lvl="1"/>
            <a:r>
              <a:rPr lang="en-US" dirty="0"/>
              <a:t>A pluralistic ideology as the basis of politics</a:t>
            </a:r>
          </a:p>
          <a:p>
            <a:pPr lvl="1"/>
            <a:r>
              <a:rPr lang="en-US" dirty="0" err="1"/>
              <a:t>Incrementalism</a:t>
            </a:r>
            <a:r>
              <a:rPr lang="en-US" dirty="0"/>
              <a:t> as the strategy for </a:t>
            </a:r>
            <a:r>
              <a:rPr lang="en-US" dirty="0" smtClean="0"/>
              <a:t>reform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8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Policy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031873"/>
          </a:xfrm>
        </p:spPr>
        <p:txBody>
          <a:bodyPr>
            <a:spAutoFit/>
          </a:bodyPr>
          <a:lstStyle/>
          <a:p>
            <a:r>
              <a:rPr lang="en-US" dirty="0"/>
              <a:t>Comprising five components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Issue raising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Policy design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Public support building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Legislative decision making and policy support building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Legislative decision making and policy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068668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Words>784</Words>
  <Application>Microsoft Macintosh PowerPoint</Application>
  <PresentationFormat>On-screen Show (4:3)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Custom Design</vt:lpstr>
      <vt:lpstr>Chapter 13</vt:lpstr>
      <vt:lpstr>Learning Objectives</vt:lpstr>
      <vt:lpstr>Introduction</vt:lpstr>
      <vt:lpstr>What Is Health Policy? (1 of 2)</vt:lpstr>
      <vt:lpstr>What Is Health Policy? (2 of 2)</vt:lpstr>
      <vt:lpstr>Principal Features of U.S. Health Policy (1 of 2)</vt:lpstr>
      <vt:lpstr>Principal Features of U.S. Health Policy (2 of 2)</vt:lpstr>
      <vt:lpstr>Development of Legislative Health Policy</vt:lpstr>
      <vt:lpstr>Policy Cycle</vt:lpstr>
      <vt:lpstr>Legislative Committees and Subcommittees</vt:lpstr>
      <vt:lpstr>Most Influential Committees</vt:lpstr>
      <vt:lpstr>Legislative Process</vt:lpstr>
      <vt:lpstr>Policy Implementation (1 of 2)</vt:lpstr>
      <vt:lpstr>Policy Implementation (2 of 2)</vt:lpstr>
      <vt:lpstr>Critical Policy Issues (1 of 5)</vt:lpstr>
      <vt:lpstr>Critical Policy Issues (2 of 5)</vt:lpstr>
      <vt:lpstr>Critical Policy Issues (3 of 5)</vt:lpstr>
      <vt:lpstr>Critical Policy Issues (4 of 5)</vt:lpstr>
      <vt:lpstr>Critical Policy Issues (5 of 5)</vt:lpstr>
      <vt:lpstr>Summary</vt:lpstr>
    </vt:vector>
  </TitlesOfParts>
  <Company>OLOLRMC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Policy</dc:title>
  <dc:creator>EBerzas</dc:creator>
  <cp:lastModifiedBy>Rachel DiMaggio</cp:lastModifiedBy>
  <cp:revision>117</cp:revision>
  <dcterms:created xsi:type="dcterms:W3CDTF">2004-10-18T17:46:24Z</dcterms:created>
  <dcterms:modified xsi:type="dcterms:W3CDTF">2017-10-04T16:48:13Z</dcterms:modified>
</cp:coreProperties>
</file>