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9"/>
  </p:notesMasterIdLst>
  <p:handoutMasterIdLst>
    <p:handoutMasterId r:id="rId30"/>
  </p:handoutMasterIdLst>
  <p:sldIdLst>
    <p:sldId id="314" r:id="rId2"/>
    <p:sldId id="318" r:id="rId3"/>
    <p:sldId id="322" r:id="rId4"/>
    <p:sldId id="319" r:id="rId5"/>
    <p:sldId id="320" r:id="rId6"/>
    <p:sldId id="323" r:id="rId7"/>
    <p:sldId id="339" r:id="rId8"/>
    <p:sldId id="324" r:id="rId9"/>
    <p:sldId id="321" r:id="rId10"/>
    <p:sldId id="340" r:id="rId11"/>
    <p:sldId id="338" r:id="rId12"/>
    <p:sldId id="325" r:id="rId13"/>
    <p:sldId id="326" r:id="rId14"/>
    <p:sldId id="327" r:id="rId15"/>
    <p:sldId id="341" r:id="rId16"/>
    <p:sldId id="328" r:id="rId17"/>
    <p:sldId id="330" r:id="rId18"/>
    <p:sldId id="342" r:id="rId19"/>
    <p:sldId id="331" r:id="rId20"/>
    <p:sldId id="343" r:id="rId21"/>
    <p:sldId id="336" r:id="rId22"/>
    <p:sldId id="337" r:id="rId23"/>
    <p:sldId id="332" r:id="rId24"/>
    <p:sldId id="333" r:id="rId25"/>
    <p:sldId id="344" r:id="rId26"/>
    <p:sldId id="334" r:id="rId27"/>
    <p:sldId id="33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y Moczerniak" initials="KM"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0093"/>
    <a:srgbClr val="3399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9" autoAdjust="0"/>
    <p:restoredTop sz="92725" autoAdjust="0"/>
  </p:normalViewPr>
  <p:slideViewPr>
    <p:cSldViewPr>
      <p:cViewPr>
        <p:scale>
          <a:sx n="100" d="100"/>
          <a:sy n="100" d="100"/>
        </p:scale>
        <p:origin x="640" y="4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14"/>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7B10C628-23C5-4FC7-9E00-440A024D8284}"/>
    <pc:docChg chg="modSld">
      <pc:chgData name="Kathy Moczerniak" userId="482eff44a8730993" providerId="LiveId" clId="{7B10C628-23C5-4FC7-9E00-440A024D8284}" dt="2017-09-15T02:06:48.484" v="1" actId="20577"/>
      <pc:docMkLst>
        <pc:docMk/>
      </pc:docMkLst>
      <pc:sldChg chg="modSp">
        <pc:chgData name="Kathy Moczerniak" userId="482eff44a8730993" providerId="LiveId" clId="{7B10C628-23C5-4FC7-9E00-440A024D8284}" dt="2017-09-15T02:06:48.484" v="1" actId="20577"/>
        <pc:sldMkLst>
          <pc:docMk/>
          <pc:sldMk cId="1776012669" sldId="314"/>
        </pc:sldMkLst>
        <pc:spChg chg="mod">
          <ac:chgData name="Kathy Moczerniak" userId="482eff44a8730993" providerId="LiveId" clId="{7B10C628-23C5-4FC7-9E00-440A024D8284}" dt="2017-09-15T02:06:48.484" v="1" actId="20577"/>
          <ac:spMkLst>
            <pc:docMk/>
            <pc:sldMk cId="1776012669" sldId="314"/>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050"/>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37891" name="Rectangle 2051"/>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Arial" charset="0"/>
              </a:defRPr>
            </a:lvl1pPr>
          </a:lstStyle>
          <a:p>
            <a:pPr>
              <a:defRPr/>
            </a:pPr>
            <a:endParaRPr lang="en-US"/>
          </a:p>
        </p:txBody>
      </p:sp>
      <p:sp>
        <p:nvSpPr>
          <p:cNvPr id="37892" name="Rectangle 2052"/>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37893" name="Rectangle 2053"/>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6513306D-2FAC-4EC3-AC70-1530B0877143}" type="slidenum">
              <a:rPr lang="en-US"/>
              <a:pPr/>
              <a:t>‹#›</a:t>
            </a:fld>
            <a:endParaRPr lang="en-US"/>
          </a:p>
        </p:txBody>
      </p:sp>
    </p:spTree>
    <p:extLst>
      <p:ext uri="{BB962C8B-B14F-4D97-AF65-F5344CB8AC3E}">
        <p14:creationId xmlns:p14="http://schemas.microsoft.com/office/powerpoint/2010/main" val="608417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4403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Arial" charset="0"/>
              </a:defRPr>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Arial" charset="0"/>
              </a:defRPr>
            </a:lvl1pPr>
          </a:lstStyle>
          <a:p>
            <a:pPr>
              <a:defRPr/>
            </a:pPr>
            <a:endParaRPr lang="en-US"/>
          </a:p>
        </p:txBody>
      </p:sp>
      <p:sp>
        <p:nvSpPr>
          <p:cNvPr id="4403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1654E2C6-8A30-4779-AFEC-026C498CCA23}" type="slidenum">
              <a:rPr lang="en-US"/>
              <a:pPr/>
              <a:t>‹#›</a:t>
            </a:fld>
            <a:endParaRPr lang="en-US"/>
          </a:p>
        </p:txBody>
      </p:sp>
    </p:spTree>
    <p:extLst>
      <p:ext uri="{BB962C8B-B14F-4D97-AF65-F5344CB8AC3E}">
        <p14:creationId xmlns:p14="http://schemas.microsoft.com/office/powerpoint/2010/main" val="2910839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4E2C6-8A30-4779-AFEC-026C498CCA23}" type="slidenum">
              <a:rPr lang="en-US" smtClean="0"/>
              <a:pPr/>
              <a:t>1</a:t>
            </a:fld>
            <a:endParaRPr lang="en-US" dirty="0"/>
          </a:p>
        </p:txBody>
      </p:sp>
    </p:spTree>
    <p:extLst>
      <p:ext uri="{BB962C8B-B14F-4D97-AF65-F5344CB8AC3E}">
        <p14:creationId xmlns:p14="http://schemas.microsoft.com/office/powerpoint/2010/main" val="2721912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10</a:t>
            </a:fld>
            <a:endParaRPr lang="en-US"/>
          </a:p>
        </p:txBody>
      </p:sp>
    </p:spTree>
    <p:extLst>
      <p:ext uri="{BB962C8B-B14F-4D97-AF65-F5344CB8AC3E}">
        <p14:creationId xmlns:p14="http://schemas.microsoft.com/office/powerpoint/2010/main" val="247972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11</a:t>
            </a:fld>
            <a:endParaRPr lang="en-US"/>
          </a:p>
        </p:txBody>
      </p:sp>
    </p:spTree>
    <p:extLst>
      <p:ext uri="{BB962C8B-B14F-4D97-AF65-F5344CB8AC3E}">
        <p14:creationId xmlns:p14="http://schemas.microsoft.com/office/powerpoint/2010/main" val="3687669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12</a:t>
            </a:fld>
            <a:endParaRPr lang="en-US"/>
          </a:p>
        </p:txBody>
      </p:sp>
    </p:spTree>
    <p:extLst>
      <p:ext uri="{BB962C8B-B14F-4D97-AF65-F5344CB8AC3E}">
        <p14:creationId xmlns:p14="http://schemas.microsoft.com/office/powerpoint/2010/main" val="1117419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13</a:t>
            </a:fld>
            <a:endParaRPr lang="en-US"/>
          </a:p>
        </p:txBody>
      </p:sp>
    </p:spTree>
    <p:extLst>
      <p:ext uri="{BB962C8B-B14F-4D97-AF65-F5344CB8AC3E}">
        <p14:creationId xmlns:p14="http://schemas.microsoft.com/office/powerpoint/2010/main" val="1180125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14</a:t>
            </a:fld>
            <a:endParaRPr lang="en-US"/>
          </a:p>
        </p:txBody>
      </p:sp>
    </p:spTree>
    <p:extLst>
      <p:ext uri="{BB962C8B-B14F-4D97-AF65-F5344CB8AC3E}">
        <p14:creationId xmlns:p14="http://schemas.microsoft.com/office/powerpoint/2010/main" val="3782278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15</a:t>
            </a:fld>
            <a:endParaRPr lang="en-US"/>
          </a:p>
        </p:txBody>
      </p:sp>
    </p:spTree>
    <p:extLst>
      <p:ext uri="{BB962C8B-B14F-4D97-AF65-F5344CB8AC3E}">
        <p14:creationId xmlns:p14="http://schemas.microsoft.com/office/powerpoint/2010/main" val="1082850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16</a:t>
            </a:fld>
            <a:endParaRPr lang="en-US"/>
          </a:p>
        </p:txBody>
      </p:sp>
    </p:spTree>
    <p:extLst>
      <p:ext uri="{BB962C8B-B14F-4D97-AF65-F5344CB8AC3E}">
        <p14:creationId xmlns:p14="http://schemas.microsoft.com/office/powerpoint/2010/main" val="540617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17</a:t>
            </a:fld>
            <a:endParaRPr lang="en-US"/>
          </a:p>
        </p:txBody>
      </p:sp>
    </p:spTree>
    <p:extLst>
      <p:ext uri="{BB962C8B-B14F-4D97-AF65-F5344CB8AC3E}">
        <p14:creationId xmlns:p14="http://schemas.microsoft.com/office/powerpoint/2010/main" val="210535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18</a:t>
            </a:fld>
            <a:endParaRPr lang="en-US"/>
          </a:p>
        </p:txBody>
      </p:sp>
    </p:spTree>
    <p:extLst>
      <p:ext uri="{BB962C8B-B14F-4D97-AF65-F5344CB8AC3E}">
        <p14:creationId xmlns:p14="http://schemas.microsoft.com/office/powerpoint/2010/main" val="1213388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19</a:t>
            </a:fld>
            <a:endParaRPr lang="en-US"/>
          </a:p>
        </p:txBody>
      </p:sp>
    </p:spTree>
    <p:extLst>
      <p:ext uri="{BB962C8B-B14F-4D97-AF65-F5344CB8AC3E}">
        <p14:creationId xmlns:p14="http://schemas.microsoft.com/office/powerpoint/2010/main" val="200701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4E2C6-8A30-4779-AFEC-026C498CCA23}" type="slidenum">
              <a:rPr lang="en-US" smtClean="0"/>
              <a:pPr/>
              <a:t>2</a:t>
            </a:fld>
            <a:endParaRPr lang="en-US" dirty="0"/>
          </a:p>
        </p:txBody>
      </p:sp>
    </p:spTree>
    <p:extLst>
      <p:ext uri="{BB962C8B-B14F-4D97-AF65-F5344CB8AC3E}">
        <p14:creationId xmlns:p14="http://schemas.microsoft.com/office/powerpoint/2010/main" val="2225798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20</a:t>
            </a:fld>
            <a:endParaRPr lang="en-US"/>
          </a:p>
        </p:txBody>
      </p:sp>
    </p:spTree>
    <p:extLst>
      <p:ext uri="{BB962C8B-B14F-4D97-AF65-F5344CB8AC3E}">
        <p14:creationId xmlns:p14="http://schemas.microsoft.com/office/powerpoint/2010/main" val="242130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21</a:t>
            </a:fld>
            <a:endParaRPr lang="en-US"/>
          </a:p>
        </p:txBody>
      </p:sp>
    </p:spTree>
    <p:extLst>
      <p:ext uri="{BB962C8B-B14F-4D97-AF65-F5344CB8AC3E}">
        <p14:creationId xmlns:p14="http://schemas.microsoft.com/office/powerpoint/2010/main" val="159941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22</a:t>
            </a:fld>
            <a:endParaRPr lang="en-US"/>
          </a:p>
        </p:txBody>
      </p:sp>
    </p:spTree>
    <p:extLst>
      <p:ext uri="{BB962C8B-B14F-4D97-AF65-F5344CB8AC3E}">
        <p14:creationId xmlns:p14="http://schemas.microsoft.com/office/powerpoint/2010/main" val="3963111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23</a:t>
            </a:fld>
            <a:endParaRPr lang="en-US"/>
          </a:p>
        </p:txBody>
      </p:sp>
    </p:spTree>
    <p:extLst>
      <p:ext uri="{BB962C8B-B14F-4D97-AF65-F5344CB8AC3E}">
        <p14:creationId xmlns:p14="http://schemas.microsoft.com/office/powerpoint/2010/main" val="2965921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24</a:t>
            </a:fld>
            <a:endParaRPr lang="en-US"/>
          </a:p>
        </p:txBody>
      </p:sp>
    </p:spTree>
    <p:extLst>
      <p:ext uri="{BB962C8B-B14F-4D97-AF65-F5344CB8AC3E}">
        <p14:creationId xmlns:p14="http://schemas.microsoft.com/office/powerpoint/2010/main" val="517592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25</a:t>
            </a:fld>
            <a:endParaRPr lang="en-US"/>
          </a:p>
        </p:txBody>
      </p:sp>
    </p:spTree>
    <p:extLst>
      <p:ext uri="{BB962C8B-B14F-4D97-AF65-F5344CB8AC3E}">
        <p14:creationId xmlns:p14="http://schemas.microsoft.com/office/powerpoint/2010/main" val="721420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26</a:t>
            </a:fld>
            <a:endParaRPr lang="en-US"/>
          </a:p>
        </p:txBody>
      </p:sp>
    </p:spTree>
    <p:extLst>
      <p:ext uri="{BB962C8B-B14F-4D97-AF65-F5344CB8AC3E}">
        <p14:creationId xmlns:p14="http://schemas.microsoft.com/office/powerpoint/2010/main" val="1053170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27</a:t>
            </a:fld>
            <a:endParaRPr lang="en-US"/>
          </a:p>
        </p:txBody>
      </p:sp>
    </p:spTree>
    <p:extLst>
      <p:ext uri="{BB962C8B-B14F-4D97-AF65-F5344CB8AC3E}">
        <p14:creationId xmlns:p14="http://schemas.microsoft.com/office/powerpoint/2010/main" val="70276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3</a:t>
            </a:fld>
            <a:endParaRPr lang="en-US"/>
          </a:p>
        </p:txBody>
      </p:sp>
    </p:spTree>
    <p:extLst>
      <p:ext uri="{BB962C8B-B14F-4D97-AF65-F5344CB8AC3E}">
        <p14:creationId xmlns:p14="http://schemas.microsoft.com/office/powerpoint/2010/main" val="405916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4</a:t>
            </a:fld>
            <a:endParaRPr lang="en-US"/>
          </a:p>
        </p:txBody>
      </p:sp>
    </p:spTree>
    <p:extLst>
      <p:ext uri="{BB962C8B-B14F-4D97-AF65-F5344CB8AC3E}">
        <p14:creationId xmlns:p14="http://schemas.microsoft.com/office/powerpoint/2010/main" val="18782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5</a:t>
            </a:fld>
            <a:endParaRPr lang="en-US"/>
          </a:p>
        </p:txBody>
      </p:sp>
    </p:spTree>
    <p:extLst>
      <p:ext uri="{BB962C8B-B14F-4D97-AF65-F5344CB8AC3E}">
        <p14:creationId xmlns:p14="http://schemas.microsoft.com/office/powerpoint/2010/main" val="191988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6</a:t>
            </a:fld>
            <a:endParaRPr lang="en-US"/>
          </a:p>
        </p:txBody>
      </p:sp>
    </p:spTree>
    <p:extLst>
      <p:ext uri="{BB962C8B-B14F-4D97-AF65-F5344CB8AC3E}">
        <p14:creationId xmlns:p14="http://schemas.microsoft.com/office/powerpoint/2010/main" val="90874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7</a:t>
            </a:fld>
            <a:endParaRPr lang="en-US"/>
          </a:p>
        </p:txBody>
      </p:sp>
    </p:spTree>
    <p:extLst>
      <p:ext uri="{BB962C8B-B14F-4D97-AF65-F5344CB8AC3E}">
        <p14:creationId xmlns:p14="http://schemas.microsoft.com/office/powerpoint/2010/main" val="409030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8</a:t>
            </a:fld>
            <a:endParaRPr lang="en-US"/>
          </a:p>
        </p:txBody>
      </p:sp>
    </p:spTree>
    <p:extLst>
      <p:ext uri="{BB962C8B-B14F-4D97-AF65-F5344CB8AC3E}">
        <p14:creationId xmlns:p14="http://schemas.microsoft.com/office/powerpoint/2010/main" val="2156818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54E2C6-8A30-4779-AFEC-026C498CCA23}" type="slidenum">
              <a:rPr lang="en-US" smtClean="0"/>
              <a:pPr/>
              <a:t>9</a:t>
            </a:fld>
            <a:endParaRPr lang="en-US"/>
          </a:p>
        </p:txBody>
      </p:sp>
    </p:spTree>
    <p:extLst>
      <p:ext uri="{BB962C8B-B14F-4D97-AF65-F5344CB8AC3E}">
        <p14:creationId xmlns:p14="http://schemas.microsoft.com/office/powerpoint/2010/main" val="3300775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94CA1C6-3FF4-432C-B9C2-AFC666768655}" type="slidenum">
              <a:rPr lang="en-US"/>
              <a:pPr/>
              <a:t>‹#›</a:t>
            </a:fld>
            <a:endParaRPr lang="en-US"/>
          </a:p>
        </p:txBody>
      </p:sp>
    </p:spTree>
    <p:extLst>
      <p:ext uri="{BB962C8B-B14F-4D97-AF65-F5344CB8AC3E}">
        <p14:creationId xmlns:p14="http://schemas.microsoft.com/office/powerpoint/2010/main" val="191905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8B8A956-7D47-46FF-BA28-C893443BD6A2}" type="slidenum">
              <a:rPr lang="en-US"/>
              <a:pPr/>
              <a:t>‹#›</a:t>
            </a:fld>
            <a:endParaRPr lang="en-US"/>
          </a:p>
        </p:txBody>
      </p:sp>
    </p:spTree>
    <p:extLst>
      <p:ext uri="{BB962C8B-B14F-4D97-AF65-F5344CB8AC3E}">
        <p14:creationId xmlns:p14="http://schemas.microsoft.com/office/powerpoint/2010/main" val="424134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084DE3A-56EA-49F6-8A74-2EC696BC3819}" type="slidenum">
              <a:rPr lang="en-US"/>
              <a:pPr/>
              <a:t>‹#›</a:t>
            </a:fld>
            <a:endParaRPr lang="en-US"/>
          </a:p>
        </p:txBody>
      </p:sp>
    </p:spTree>
    <p:extLst>
      <p:ext uri="{BB962C8B-B14F-4D97-AF65-F5344CB8AC3E}">
        <p14:creationId xmlns:p14="http://schemas.microsoft.com/office/powerpoint/2010/main" val="316772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F2B551-165E-460B-BFC3-5AB1F8C99CEA}" type="slidenum">
              <a:rPr lang="en-US"/>
              <a:pPr/>
              <a:t>‹#›</a:t>
            </a:fld>
            <a:endParaRPr lang="en-US"/>
          </a:p>
        </p:txBody>
      </p:sp>
    </p:spTree>
    <p:extLst>
      <p:ext uri="{BB962C8B-B14F-4D97-AF65-F5344CB8AC3E}">
        <p14:creationId xmlns:p14="http://schemas.microsoft.com/office/powerpoint/2010/main" val="155400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C6A36F9-2FF8-42E9-B22C-3AB935AE5EB5}" type="slidenum">
              <a:rPr lang="en-US"/>
              <a:pPr/>
              <a:t>‹#›</a:t>
            </a:fld>
            <a:endParaRPr lang="en-US"/>
          </a:p>
        </p:txBody>
      </p:sp>
    </p:spTree>
    <p:extLst>
      <p:ext uri="{BB962C8B-B14F-4D97-AF65-F5344CB8AC3E}">
        <p14:creationId xmlns:p14="http://schemas.microsoft.com/office/powerpoint/2010/main" val="18563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444FD23-2324-4362-9A6A-29EF0DDE358D}" type="slidenum">
              <a:rPr lang="en-US"/>
              <a:pPr/>
              <a:t>‹#›</a:t>
            </a:fld>
            <a:endParaRPr lang="en-US"/>
          </a:p>
        </p:txBody>
      </p:sp>
    </p:spTree>
    <p:extLst>
      <p:ext uri="{BB962C8B-B14F-4D97-AF65-F5344CB8AC3E}">
        <p14:creationId xmlns:p14="http://schemas.microsoft.com/office/powerpoint/2010/main" val="227054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FA5673E-DCCF-432D-B74D-59C226F30331}" type="slidenum">
              <a:rPr lang="en-US"/>
              <a:pPr/>
              <a:t>‹#›</a:t>
            </a:fld>
            <a:endParaRPr lang="en-US"/>
          </a:p>
        </p:txBody>
      </p:sp>
    </p:spTree>
    <p:extLst>
      <p:ext uri="{BB962C8B-B14F-4D97-AF65-F5344CB8AC3E}">
        <p14:creationId xmlns:p14="http://schemas.microsoft.com/office/powerpoint/2010/main" val="390701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145FA4-CE04-4779-882C-747E13EF9477}" type="slidenum">
              <a:rPr lang="en-US"/>
              <a:pPr/>
              <a:t>‹#›</a:t>
            </a:fld>
            <a:endParaRPr lang="en-US"/>
          </a:p>
        </p:txBody>
      </p:sp>
    </p:spTree>
    <p:extLst>
      <p:ext uri="{BB962C8B-B14F-4D97-AF65-F5344CB8AC3E}">
        <p14:creationId xmlns:p14="http://schemas.microsoft.com/office/powerpoint/2010/main" val="187984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7016E8D-56DB-469B-8D9B-631BA8ED153D}" type="slidenum">
              <a:rPr lang="en-US"/>
              <a:pPr/>
              <a:t>‹#›</a:t>
            </a:fld>
            <a:endParaRPr lang="en-US"/>
          </a:p>
        </p:txBody>
      </p:sp>
    </p:spTree>
    <p:extLst>
      <p:ext uri="{BB962C8B-B14F-4D97-AF65-F5344CB8AC3E}">
        <p14:creationId xmlns:p14="http://schemas.microsoft.com/office/powerpoint/2010/main" val="121767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D113634-F9C9-41F6-B33B-094E4E21ED7D}" type="slidenum">
              <a:rPr lang="en-US"/>
              <a:pPr/>
              <a:t>‹#›</a:t>
            </a:fld>
            <a:endParaRPr lang="en-US"/>
          </a:p>
        </p:txBody>
      </p:sp>
    </p:spTree>
    <p:extLst>
      <p:ext uri="{BB962C8B-B14F-4D97-AF65-F5344CB8AC3E}">
        <p14:creationId xmlns:p14="http://schemas.microsoft.com/office/powerpoint/2010/main" val="275412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24A80A9-7E2E-4946-A3E9-80693768F23E}" type="slidenum">
              <a:rPr lang="en-US"/>
              <a:pPr/>
              <a:t>‹#›</a:t>
            </a:fld>
            <a:endParaRPr lang="en-US"/>
          </a:p>
        </p:txBody>
      </p:sp>
    </p:spTree>
    <p:extLst>
      <p:ext uri="{BB962C8B-B14F-4D97-AF65-F5344CB8AC3E}">
        <p14:creationId xmlns:p14="http://schemas.microsoft.com/office/powerpoint/2010/main" val="2598762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08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08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08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CB1273F-1EE8-4D71-9117-23E6EBD4D12E}" type="slidenum">
              <a:rPr lang="en-US"/>
              <a:pPr/>
              <a:t>‹#›</a:t>
            </a:fld>
            <a:endParaRPr lang="en-US"/>
          </a:p>
        </p:txBody>
      </p:sp>
      <p:pic>
        <p:nvPicPr>
          <p:cNvPr id="1031" name="Picture 7" descr="\\fileservehq01\users\Public Health\5_In Production\Shi 2650-1\Ancillaries\Unprepped PPTs\26501_PPBG_text.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2" descr="\\asc-prd-fs03\users\Public Health\5_In Production\Shi Delivering 6e 03775-3\Ancillaries\PPTs\9781284037753_PPBG_text.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 y="1683792"/>
            <a:ext cx="4038600" cy="769441"/>
          </a:xfrm>
        </p:spPr>
        <p:txBody>
          <a:bodyPr>
            <a:spAutoFit/>
          </a:bodyPr>
          <a:lstStyle/>
          <a:p>
            <a:r>
              <a:rPr lang="en-US" b="1" dirty="0"/>
              <a:t>Chapter 2</a:t>
            </a:r>
          </a:p>
        </p:txBody>
      </p:sp>
      <p:sp>
        <p:nvSpPr>
          <p:cNvPr id="5" name="Subtitle 4"/>
          <p:cNvSpPr>
            <a:spLocks noGrp="1"/>
          </p:cNvSpPr>
          <p:nvPr>
            <p:ph type="subTitle" idx="1"/>
          </p:nvPr>
        </p:nvSpPr>
        <p:spPr>
          <a:xfrm>
            <a:off x="685800" y="2765425"/>
            <a:ext cx="2971800" cy="1752600"/>
          </a:xfrm>
        </p:spPr>
        <p:txBody>
          <a:bodyPr>
            <a:spAutoFit/>
          </a:bodyPr>
          <a:lstStyle/>
          <a:p>
            <a:r>
              <a:rPr lang="en-US" sz="3600" b="1" dirty="0"/>
              <a:t>Beliefs, Values, and Health</a:t>
            </a:r>
          </a:p>
        </p:txBody>
      </p:sp>
    </p:spTree>
    <p:extLst>
      <p:ext uri="{BB962C8B-B14F-4D97-AF65-F5344CB8AC3E}">
        <p14:creationId xmlns:p14="http://schemas.microsoft.com/office/powerpoint/2010/main" val="177601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28600"/>
            <a:ext cx="4724400" cy="923330"/>
          </a:xfrm>
        </p:spPr>
        <p:txBody>
          <a:bodyPr wrap="square">
            <a:spAutoFit/>
          </a:bodyPr>
          <a:lstStyle/>
          <a:p>
            <a:r>
              <a:rPr lang="en-IN" sz="3600" dirty="0"/>
              <a:t>Risk Factors and Disease </a:t>
            </a:r>
            <a:r>
              <a:rPr lang="en-IN" sz="1800" dirty="0"/>
              <a:t>(2 of 3)</a:t>
            </a:r>
            <a:endParaRPr lang="en-US" sz="1800" dirty="0"/>
          </a:p>
        </p:txBody>
      </p:sp>
      <p:sp>
        <p:nvSpPr>
          <p:cNvPr id="5" name="Content Placeholder 4"/>
          <p:cNvSpPr>
            <a:spLocks noGrp="1"/>
          </p:cNvSpPr>
          <p:nvPr>
            <p:ph sz="half" idx="1"/>
          </p:nvPr>
        </p:nvSpPr>
        <p:spPr>
          <a:xfrm>
            <a:off x="457200" y="1295400"/>
            <a:ext cx="4038600" cy="533400"/>
          </a:xfrm>
        </p:spPr>
        <p:txBody>
          <a:bodyPr>
            <a:spAutoFit/>
          </a:bodyPr>
          <a:lstStyle/>
          <a:p>
            <a:r>
              <a:rPr lang="en-US"/>
              <a:t>Behavioral risk factors</a:t>
            </a:r>
          </a:p>
        </p:txBody>
      </p:sp>
      <p:pic>
        <p:nvPicPr>
          <p:cNvPr id="3" name="Picture 2" descr="The rows from top to bottom read: Alcohol (12 years and older), 52.7, 2014; Marijuana (12 years and older), 8.4, 2014; Cocaine use (12th graders), 1.0, 2014; Cocaine use (10th graders), 0.6, 2014; Cocaine use (8th graders), 0.5, 2014; Cigarette smoking (18 years and older), 16.8, 2014; Hypertension (20 years and older), 30.4, 2011 to 2014; Overweight and obese (20 years and older), 69.5, 2011 to 2014; Serum cholesterol (20 years and older), 12.1, 2011 to 2014."/>
          <p:cNvPicPr>
            <a:picLocks noChangeAspect="1"/>
          </p:cNvPicPr>
          <p:nvPr/>
        </p:nvPicPr>
        <p:blipFill>
          <a:blip r:embed="rId3"/>
          <a:stretch>
            <a:fillRect/>
          </a:stretch>
        </p:blipFill>
        <p:spPr>
          <a:xfrm>
            <a:off x="1916767" y="1922179"/>
            <a:ext cx="5398390" cy="3544810"/>
          </a:xfrm>
          <a:prstGeom prst="rect">
            <a:avLst/>
          </a:prstGeom>
        </p:spPr>
      </p:pic>
      <p:sp>
        <p:nvSpPr>
          <p:cNvPr id="6" name="Content Placeholder 4"/>
          <p:cNvSpPr>
            <a:spLocks noGrp="1"/>
          </p:cNvSpPr>
          <p:nvPr>
            <p:ph sz="half" idx="1"/>
          </p:nvPr>
        </p:nvSpPr>
        <p:spPr>
          <a:xfrm>
            <a:off x="729772" y="5588913"/>
            <a:ext cx="7772379" cy="430887"/>
          </a:xfrm>
        </p:spPr>
        <p:txBody>
          <a:bodyPr>
            <a:spAutoFit/>
          </a:bodyPr>
          <a:lstStyle/>
          <a:p>
            <a:pPr marL="0" indent="0">
              <a:buNone/>
            </a:pPr>
            <a:r>
              <a:rPr lang="en-IN" sz="2200" dirty="0" smtClean="0"/>
              <a:t>Table 2-1 Percentage </a:t>
            </a:r>
            <a:r>
              <a:rPr lang="en-IN" sz="2200" dirty="0"/>
              <a:t>of U.S. Population with Behavioral Risks</a:t>
            </a:r>
            <a:endParaRPr lang="en-US" sz="2200" dirty="0"/>
          </a:p>
        </p:txBody>
      </p:sp>
      <p:sp>
        <p:nvSpPr>
          <p:cNvPr id="7" name="TextBox 6"/>
          <p:cNvSpPr txBox="1"/>
          <p:nvPr/>
        </p:nvSpPr>
        <p:spPr>
          <a:xfrm>
            <a:off x="294169" y="6121822"/>
            <a:ext cx="8403262" cy="2308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(NCHS). 2016. Health, United States, 2015. Hyattsville, MD: Department of Health and Human Services. pp. 2, 192, 194, 202, 216.</a:t>
            </a:r>
          </a:p>
        </p:txBody>
      </p:sp>
    </p:spTree>
    <p:extLst>
      <p:ext uri="{BB962C8B-B14F-4D97-AF65-F5344CB8AC3E}">
        <p14:creationId xmlns:p14="http://schemas.microsoft.com/office/powerpoint/2010/main" val="357458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4473"/>
            <a:ext cx="4876800" cy="923330"/>
          </a:xfrm>
        </p:spPr>
        <p:txBody>
          <a:bodyPr wrap="square">
            <a:spAutoFit/>
          </a:bodyPr>
          <a:lstStyle/>
          <a:p>
            <a:r>
              <a:rPr lang="en-IN" dirty="0"/>
              <a:t>Risk Factors and Disease </a:t>
            </a:r>
            <a:r>
              <a:rPr lang="en-IN" sz="1800" dirty="0"/>
              <a:t>(3 of 3)</a:t>
            </a:r>
            <a:endParaRPr lang="en-US" sz="1800" dirty="0"/>
          </a:p>
        </p:txBody>
      </p:sp>
      <p:sp>
        <p:nvSpPr>
          <p:cNvPr id="3" name="Content Placeholder 2"/>
          <p:cNvSpPr>
            <a:spLocks noGrp="1"/>
          </p:cNvSpPr>
          <p:nvPr>
            <p:ph idx="1"/>
          </p:nvPr>
        </p:nvSpPr>
        <p:spPr>
          <a:xfrm>
            <a:off x="457200" y="1600200"/>
            <a:ext cx="8229600" cy="2739211"/>
          </a:xfrm>
        </p:spPr>
        <p:txBody>
          <a:bodyPr>
            <a:spAutoFit/>
          </a:bodyPr>
          <a:lstStyle/>
          <a:p>
            <a:r>
              <a:rPr lang="en-US" dirty="0"/>
              <a:t>Acute, </a:t>
            </a:r>
            <a:r>
              <a:rPr lang="en-US" dirty="0" err="1"/>
              <a:t>subacute</a:t>
            </a:r>
            <a:r>
              <a:rPr lang="en-US" dirty="0"/>
              <a:t>, and chronic conditions</a:t>
            </a:r>
          </a:p>
          <a:p>
            <a:pPr lvl="1"/>
            <a:r>
              <a:rPr lang="en-US" dirty="0"/>
              <a:t>Three reasons for the rise of chronic conditions </a:t>
            </a:r>
          </a:p>
          <a:p>
            <a:pPr marL="1371600" lvl="2" indent="-514350">
              <a:buFont typeface="+mj-lt"/>
              <a:buAutoNum type="arabicPeriod"/>
            </a:pPr>
            <a:r>
              <a:rPr lang="en-US" dirty="0"/>
              <a:t>New diagnostic methods, medical procedures, and pharmaceuticals </a:t>
            </a:r>
          </a:p>
          <a:p>
            <a:pPr marL="1371600" lvl="2" indent="-514350">
              <a:buFont typeface="+mj-lt"/>
              <a:buAutoNum type="arabicPeriod"/>
            </a:pPr>
            <a:r>
              <a:rPr lang="en-US" dirty="0"/>
              <a:t>Screening and diagnosis </a:t>
            </a:r>
          </a:p>
          <a:p>
            <a:pPr marL="1371600" lvl="2" indent="-514350">
              <a:buFont typeface="+mj-lt"/>
              <a:buAutoNum type="arabicPeriod"/>
            </a:pPr>
            <a:r>
              <a:rPr lang="en-US" dirty="0"/>
              <a:t>Lifestyle </a:t>
            </a:r>
            <a:r>
              <a:rPr lang="en-US" dirty="0" smtClean="0"/>
              <a:t>choices</a:t>
            </a:r>
            <a:endParaRPr lang="en-US" dirty="0"/>
          </a:p>
        </p:txBody>
      </p:sp>
    </p:spTree>
    <p:extLst>
      <p:ext uri="{BB962C8B-B14F-4D97-AF65-F5344CB8AC3E}">
        <p14:creationId xmlns:p14="http://schemas.microsoft.com/office/powerpoint/2010/main" val="83898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a:t>Health Promotion and Disease Prevention</a:t>
            </a:r>
          </a:p>
        </p:txBody>
      </p:sp>
      <p:sp>
        <p:nvSpPr>
          <p:cNvPr id="3" name="Content Placeholder 2"/>
          <p:cNvSpPr>
            <a:spLocks noGrp="1"/>
          </p:cNvSpPr>
          <p:nvPr>
            <p:ph idx="1"/>
          </p:nvPr>
        </p:nvSpPr>
        <p:spPr>
          <a:xfrm>
            <a:off x="457200" y="1600200"/>
            <a:ext cx="8229600" cy="2936188"/>
          </a:xfrm>
        </p:spPr>
        <p:txBody>
          <a:bodyPr>
            <a:spAutoFit/>
          </a:bodyPr>
          <a:lstStyle/>
          <a:p>
            <a:r>
              <a:rPr lang="en-US"/>
              <a:t>Three principles of a health promotion and disease prevention program </a:t>
            </a:r>
          </a:p>
          <a:p>
            <a:pPr marL="971550" lvl="1" indent="-514350">
              <a:buFont typeface="+mj-lt"/>
              <a:buAutoNum type="arabicPeriod"/>
            </a:pPr>
            <a:r>
              <a:rPr lang="en-US"/>
              <a:t>Health risk appraisal   </a:t>
            </a:r>
          </a:p>
          <a:p>
            <a:pPr marL="971550" lvl="1" indent="-514350">
              <a:buFont typeface="+mj-lt"/>
              <a:buAutoNum type="arabicPeriod"/>
            </a:pPr>
            <a:r>
              <a:rPr lang="en-US"/>
              <a:t>Interventions for counteracting the key risk factors</a:t>
            </a:r>
          </a:p>
          <a:p>
            <a:pPr marL="971550" lvl="1" indent="-514350">
              <a:buFont typeface="+mj-lt"/>
              <a:buAutoNum type="arabicPeriod"/>
            </a:pPr>
            <a:r>
              <a:rPr lang="en-US"/>
              <a:t>Adequate public health and social services</a:t>
            </a:r>
          </a:p>
        </p:txBody>
      </p:sp>
    </p:spTree>
    <p:extLst>
      <p:ext uri="{BB962C8B-B14F-4D97-AF65-F5344CB8AC3E}">
        <p14:creationId xmlns:p14="http://schemas.microsoft.com/office/powerpoint/2010/main" val="107073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Disease Prevention Under the Affordable Care Act </a:t>
            </a:r>
          </a:p>
        </p:txBody>
      </p:sp>
      <p:sp>
        <p:nvSpPr>
          <p:cNvPr id="3" name="Content Placeholder 2"/>
          <p:cNvSpPr>
            <a:spLocks noGrp="1"/>
          </p:cNvSpPr>
          <p:nvPr>
            <p:ph idx="1"/>
          </p:nvPr>
        </p:nvSpPr>
        <p:spPr>
          <a:xfrm>
            <a:off x="457200" y="1752600"/>
            <a:ext cx="8229600" cy="3367076"/>
          </a:xfrm>
        </p:spPr>
        <p:txBody>
          <a:bodyPr>
            <a:spAutoFit/>
          </a:bodyPr>
          <a:lstStyle/>
          <a:p>
            <a:r>
              <a:rPr lang="en-US"/>
              <a:t>Prevention and Public Health Fund (PPHF) </a:t>
            </a:r>
          </a:p>
          <a:p>
            <a:r>
              <a:rPr lang="en-US"/>
              <a:t>CDC established the National Diabetes Prevention Program (NDPP)</a:t>
            </a:r>
          </a:p>
          <a:p>
            <a:pPr lvl="1"/>
            <a:r>
              <a:rPr lang="en-US"/>
              <a:t>Organizations nationwide offer diabetes prevention lifestyle programs</a:t>
            </a:r>
          </a:p>
          <a:p>
            <a:r>
              <a:rPr lang="en-US"/>
              <a:t>Funding to establish and evaluate comprehensive workplace wellness programs </a:t>
            </a:r>
          </a:p>
        </p:txBody>
      </p:sp>
    </p:spTree>
    <p:extLst>
      <p:ext uri="{BB962C8B-B14F-4D97-AF65-F5344CB8AC3E}">
        <p14:creationId xmlns:p14="http://schemas.microsoft.com/office/powerpoint/2010/main" val="287901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a:t>Public Health</a:t>
            </a:r>
          </a:p>
        </p:txBody>
      </p:sp>
      <p:sp>
        <p:nvSpPr>
          <p:cNvPr id="3" name="Content Placeholder 2"/>
          <p:cNvSpPr>
            <a:spLocks noGrp="1"/>
          </p:cNvSpPr>
          <p:nvPr>
            <p:ph idx="1"/>
          </p:nvPr>
        </p:nvSpPr>
        <p:spPr>
          <a:xfrm>
            <a:off x="457200" y="1600200"/>
            <a:ext cx="8229600" cy="2936188"/>
          </a:xfrm>
        </p:spPr>
        <p:txBody>
          <a:bodyPr>
            <a:spAutoFit/>
          </a:bodyPr>
          <a:lstStyle/>
          <a:p>
            <a:r>
              <a:rPr lang="en-US" dirty="0"/>
              <a:t>Public health deals with promoting optimal health for the society as a whole.</a:t>
            </a:r>
          </a:p>
          <a:p>
            <a:r>
              <a:rPr lang="en-US" dirty="0"/>
              <a:t>Health protection and environmental health.</a:t>
            </a:r>
          </a:p>
          <a:p>
            <a:r>
              <a:rPr lang="en-US" dirty="0"/>
              <a:t>Health protection during global pandemics.</a:t>
            </a:r>
          </a:p>
          <a:p>
            <a:pPr lvl="1"/>
            <a:r>
              <a:rPr lang="en-US" dirty="0"/>
              <a:t>Protecting populations from a variety of old and new threats through global </a:t>
            </a:r>
            <a:r>
              <a:rPr lang="en-US" dirty="0" smtClean="0"/>
              <a:t>cooperation</a:t>
            </a:r>
            <a:endParaRPr lang="en-US" dirty="0"/>
          </a:p>
        </p:txBody>
      </p:sp>
    </p:spTree>
    <p:extLst>
      <p:ext uri="{BB962C8B-B14F-4D97-AF65-F5344CB8AC3E}">
        <p14:creationId xmlns:p14="http://schemas.microsoft.com/office/powerpoint/2010/main" val="13223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4534"/>
            <a:ext cx="8229600" cy="646331"/>
          </a:xfrm>
        </p:spPr>
        <p:txBody>
          <a:bodyPr>
            <a:spAutoFit/>
          </a:bodyPr>
          <a:lstStyle/>
          <a:p>
            <a:r>
              <a:rPr lang="en-US" sz="3600"/>
              <a:t>Table 2-3: Leading Cause of Death, 2014</a:t>
            </a:r>
          </a:p>
        </p:txBody>
      </p:sp>
      <p:pic>
        <p:nvPicPr>
          <p:cNvPr id="8" name="Picture 7" descr="The rows from top to bottom read: All causes, 2,626,418, 100.0; Diseases of the heart, 614,348, 23.4; Malignant neoplasms, 591,699, 22.5; Chronic lower respiratory diseases, 147,101, 5.6; Unintentional injuries, 136,053, 5.2; Cerebrovascular diseases, 133,103, 5.1; Alzheimer’s disease, 93,541, 3.6; Diabetes mellitus, 76,488, 2.9; Influenza and pneumonia, 55,227, 2.1; Nephritis, nephrotic syndrome, and nephrosis, 48,146, 1.8; Suicide, 42,773, 1.6."/>
          <p:cNvPicPr>
            <a:picLocks noChangeAspect="1"/>
          </p:cNvPicPr>
          <p:nvPr/>
        </p:nvPicPr>
        <p:blipFill>
          <a:blip r:embed="rId3"/>
          <a:stretch>
            <a:fillRect/>
          </a:stretch>
        </p:blipFill>
        <p:spPr>
          <a:xfrm>
            <a:off x="1600817" y="1143000"/>
            <a:ext cx="5942366" cy="4624294"/>
          </a:xfrm>
          <a:prstGeom prst="rect">
            <a:avLst/>
          </a:prstGeom>
        </p:spPr>
      </p:pic>
      <p:sp>
        <p:nvSpPr>
          <p:cNvPr id="7" name="TextBox 6"/>
          <p:cNvSpPr txBox="1"/>
          <p:nvPr/>
        </p:nvSpPr>
        <p:spPr>
          <a:xfrm>
            <a:off x="607044" y="6019800"/>
            <a:ext cx="7547259" cy="230832"/>
          </a:xfrm>
          <a:prstGeom prst="rect">
            <a:avLst/>
          </a:prstGeom>
          <a:noFill/>
        </p:spPr>
        <p:txBody>
          <a:bodyPr wrap="none" rtlCol="0">
            <a:spAutoFit/>
          </a:bodyPr>
          <a:lstStyle/>
          <a:p>
            <a:r>
              <a:rPr lang="en-IN" sz="900">
                <a:latin typeface="+mn-lt"/>
              </a:rPr>
              <a:t>Data from National </a:t>
            </a:r>
            <a:r>
              <a:rPr lang="en-IN" sz="900" err="1">
                <a:latin typeface="+mn-lt"/>
              </a:rPr>
              <a:t>Center</a:t>
            </a:r>
            <a:r>
              <a:rPr lang="en-IN" sz="900">
                <a:latin typeface="+mn-lt"/>
              </a:rPr>
              <a:t> for Health Statistics (NCHS). 2016. Health, United States, 2015. Hyattsville, MD: Department of Health and Human Services. p. 107.</a:t>
            </a:r>
          </a:p>
        </p:txBody>
      </p:sp>
    </p:spTree>
    <p:extLst>
      <p:ext uri="{BB962C8B-B14F-4D97-AF65-F5344CB8AC3E}">
        <p14:creationId xmlns:p14="http://schemas.microsoft.com/office/powerpoint/2010/main" val="2759698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45974"/>
            <a:ext cx="7162800" cy="1200329"/>
          </a:xfrm>
        </p:spPr>
        <p:txBody>
          <a:bodyPr wrap="square">
            <a:spAutoFit/>
          </a:bodyPr>
          <a:lstStyle/>
          <a:p>
            <a:r>
              <a:rPr lang="en-IN" dirty="0"/>
              <a:t>Health Protection and Preparedness in the U.S.</a:t>
            </a:r>
            <a:endParaRPr lang="en-US" sz="3600" dirty="0"/>
          </a:p>
        </p:txBody>
      </p:sp>
      <p:sp>
        <p:nvSpPr>
          <p:cNvPr id="3" name="Content Placeholder 2"/>
          <p:cNvSpPr>
            <a:spLocks noGrp="1"/>
          </p:cNvSpPr>
          <p:nvPr>
            <p:ph idx="1"/>
          </p:nvPr>
        </p:nvSpPr>
        <p:spPr>
          <a:xfrm>
            <a:off x="457200" y="1752600"/>
            <a:ext cx="8229600" cy="3453253"/>
          </a:xfrm>
        </p:spPr>
        <p:txBody>
          <a:bodyPr>
            <a:spAutoFit/>
          </a:bodyPr>
          <a:lstStyle/>
          <a:p>
            <a:r>
              <a:rPr lang="en-US"/>
              <a:t>Dealing with threats requires large-scale preparations.</a:t>
            </a:r>
          </a:p>
          <a:p>
            <a:pPr lvl="1"/>
            <a:r>
              <a:rPr lang="en-US"/>
              <a:t>Tools and training for workers in medical care</a:t>
            </a:r>
          </a:p>
          <a:p>
            <a:pPr lvl="1"/>
            <a:r>
              <a:rPr lang="en-US"/>
              <a:t>Public health</a:t>
            </a:r>
          </a:p>
          <a:p>
            <a:pPr lvl="1"/>
            <a:r>
              <a:rPr lang="en-US"/>
              <a:t>Emergency care</a:t>
            </a:r>
          </a:p>
          <a:p>
            <a:pPr lvl="1"/>
            <a:r>
              <a:rPr lang="en-US"/>
              <a:t>Civil defense agencies at the federal, state, and local levels</a:t>
            </a:r>
          </a:p>
        </p:txBody>
      </p:sp>
    </p:spTree>
    <p:extLst>
      <p:ext uri="{BB962C8B-B14F-4D97-AF65-F5344CB8AC3E}">
        <p14:creationId xmlns:p14="http://schemas.microsoft.com/office/powerpoint/2010/main" val="294421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4572000" cy="923330"/>
          </a:xfrm>
        </p:spPr>
        <p:txBody>
          <a:bodyPr wrap="square">
            <a:spAutoFit/>
          </a:bodyPr>
          <a:lstStyle/>
          <a:p>
            <a:r>
              <a:rPr lang="en-IN" sz="3600" dirty="0"/>
              <a:t>Determinants of Health </a:t>
            </a:r>
            <a:r>
              <a:rPr lang="en-IN" sz="1800" dirty="0"/>
              <a:t>(1 of 2)</a:t>
            </a:r>
            <a:endParaRPr lang="en-US" sz="1800" dirty="0"/>
          </a:p>
        </p:txBody>
      </p:sp>
      <p:sp>
        <p:nvSpPr>
          <p:cNvPr id="3" name="Content Placeholder 2"/>
          <p:cNvSpPr>
            <a:spLocks noGrp="1"/>
          </p:cNvSpPr>
          <p:nvPr>
            <p:ph sz="half" idx="1"/>
          </p:nvPr>
        </p:nvSpPr>
        <p:spPr>
          <a:xfrm>
            <a:off x="237392" y="1618204"/>
            <a:ext cx="4038600" cy="3022366"/>
          </a:xfrm>
        </p:spPr>
        <p:txBody>
          <a:bodyPr>
            <a:spAutoFit/>
          </a:bodyPr>
          <a:lstStyle/>
          <a:p>
            <a:r>
              <a:rPr lang="en-US"/>
              <a:t>Blum’s model of health determinants</a:t>
            </a:r>
          </a:p>
          <a:p>
            <a:pPr lvl="1"/>
            <a:r>
              <a:rPr lang="en-US" sz="2800"/>
              <a:t>Environment</a:t>
            </a:r>
          </a:p>
          <a:p>
            <a:pPr lvl="1"/>
            <a:r>
              <a:rPr lang="en-US" sz="2800"/>
              <a:t>Lifestyle</a:t>
            </a:r>
          </a:p>
          <a:p>
            <a:pPr lvl="1"/>
            <a:r>
              <a:rPr lang="en-US" sz="2800"/>
              <a:t>Heredity</a:t>
            </a:r>
          </a:p>
          <a:p>
            <a:pPr lvl="1"/>
            <a:r>
              <a:rPr lang="en-US" sz="2800"/>
              <a:t>Medical care</a:t>
            </a:r>
          </a:p>
        </p:txBody>
      </p:sp>
      <p:sp>
        <p:nvSpPr>
          <p:cNvPr id="4" name="Rectangle 3"/>
          <p:cNvSpPr/>
          <p:nvPr/>
        </p:nvSpPr>
        <p:spPr>
          <a:xfrm>
            <a:off x="4495800" y="1643986"/>
            <a:ext cx="4572000" cy="1200329"/>
          </a:xfrm>
          <a:prstGeom prst="rect">
            <a:avLst/>
          </a:prstGeom>
        </p:spPr>
        <p:txBody>
          <a:bodyPr>
            <a:spAutoFit/>
          </a:bodyPr>
          <a:lstStyle/>
          <a:p>
            <a:r>
              <a:rPr lang="en-IN" sz="2400" smtClean="0">
                <a:latin typeface="+mj-lt"/>
              </a:rPr>
              <a:t>Figure 2-3 WHO </a:t>
            </a:r>
            <a:r>
              <a:rPr lang="en-IN" sz="2400">
                <a:latin typeface="+mj-lt"/>
              </a:rPr>
              <a:t>Commission on Social Determinants of Health conceptual framework.</a:t>
            </a:r>
          </a:p>
        </p:txBody>
      </p:sp>
      <p:pic>
        <p:nvPicPr>
          <p:cNvPr id="7" name="Picture 6" descr="A text box is shown at the extreme left, two text boxes are shown to its right. Text box at the left reads: Socioeconomics and political context, Governance, Policy (Macroeconomic, Social, Health), and Cultural and societal norms and values. To its right, a text box reads: Social position. Below it, a text box reads: Education, Occupation, Income, Gender, Ethnicity/Race. To its right, another text box reads: Material circumstances, Social cohesion, Psychosocial factors, Behaviors, Biological factors that leads to a text box at the bottom that reads: Health Care System. To its right, yet another text box reads: Distribution of health and well-being. Health Care System leads to Distribution of health and well-being and the text box above it. Distribution of health and well-being further leads to the text box at the extreme left and Social posi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856" y="2971800"/>
            <a:ext cx="4253836" cy="1885846"/>
          </a:xfrm>
          <a:prstGeom prst="rect">
            <a:avLst/>
          </a:prstGeom>
        </p:spPr>
      </p:pic>
      <p:sp>
        <p:nvSpPr>
          <p:cNvPr id="8" name="TextBox 7"/>
          <p:cNvSpPr txBox="1"/>
          <p:nvPr/>
        </p:nvSpPr>
        <p:spPr>
          <a:xfrm>
            <a:off x="367221" y="5040868"/>
            <a:ext cx="8395780" cy="646331"/>
          </a:xfrm>
          <a:prstGeom prst="rect">
            <a:avLst/>
          </a:prstGeom>
          <a:noFill/>
        </p:spPr>
        <p:txBody>
          <a:bodyPr wrap="square" rtlCol="0">
            <a:spAutoFit/>
          </a:bodyPr>
          <a:lstStyle/>
          <a:p>
            <a:r>
              <a:rPr lang="en-IN" sz="900">
                <a:latin typeface="+mn-lt"/>
              </a:rPr>
              <a:t>Reproduced from </a:t>
            </a:r>
            <a:r>
              <a:rPr lang="en-IN" sz="900" err="1">
                <a:latin typeface="+mn-lt"/>
              </a:rPr>
              <a:t>Centers</a:t>
            </a:r>
            <a:r>
              <a:rPr lang="en-IN" sz="900">
                <a:latin typeface="+mn-lt"/>
              </a:rPr>
              <a:t> for Disease Control and Prevention (CDC). 2010a. Establishing a holistic framework to reduce inequities in HIV, viral hepatitis, STDs, and tuberculosis in the United States. Available at: https://www.cdc.gov/socialdeterminants/docs/SDH-White-Paper-2010.pdf. Accessed April 2017. Modified from Solar O., and A. Irwin; World Health Organization (WHO). 2010. A conceptual framework for action on the social determinants of health. Social Determinants of Health Discussion Paper 2 (Policy and Practice). Geneva, Switzerland: WHO.</a:t>
            </a:r>
          </a:p>
        </p:txBody>
      </p:sp>
    </p:spTree>
    <p:extLst>
      <p:ext uri="{BB962C8B-B14F-4D97-AF65-F5344CB8AC3E}">
        <p14:creationId xmlns:p14="http://schemas.microsoft.com/office/powerpoint/2010/main" val="107170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72070"/>
            <a:ext cx="4724400" cy="923330"/>
          </a:xfrm>
        </p:spPr>
        <p:txBody>
          <a:bodyPr wrap="square">
            <a:spAutoFit/>
          </a:bodyPr>
          <a:lstStyle/>
          <a:p>
            <a:r>
              <a:rPr lang="en-IN" sz="3600" dirty="0"/>
              <a:t>Determinants of Health </a:t>
            </a:r>
            <a:r>
              <a:rPr lang="en-IN" sz="1800" dirty="0"/>
              <a:t>(2 of 2)</a:t>
            </a:r>
            <a:endParaRPr lang="en-US" sz="1800" dirty="0"/>
          </a:p>
        </p:txBody>
      </p:sp>
      <p:sp>
        <p:nvSpPr>
          <p:cNvPr id="3" name="Content Placeholder 2"/>
          <p:cNvSpPr>
            <a:spLocks noGrp="1"/>
          </p:cNvSpPr>
          <p:nvPr>
            <p:ph sz="half" idx="1"/>
          </p:nvPr>
        </p:nvSpPr>
        <p:spPr>
          <a:xfrm>
            <a:off x="457200" y="1756672"/>
            <a:ext cx="4038600" cy="1471172"/>
          </a:xfrm>
        </p:spPr>
        <p:txBody>
          <a:bodyPr>
            <a:spAutoFit/>
          </a:bodyPr>
          <a:lstStyle/>
          <a:p>
            <a:r>
              <a:rPr lang="en-US"/>
              <a:t>Contemporary models of health determinants</a:t>
            </a:r>
          </a:p>
          <a:p>
            <a:pPr marL="0" indent="0">
              <a:buNone/>
            </a:pPr>
            <a:endParaRPr lang="en-US"/>
          </a:p>
        </p:txBody>
      </p:sp>
      <p:pic>
        <p:nvPicPr>
          <p:cNvPr id="4" name="Picture 3" descr="The diamond shaped figure represents Community Health and its sides are labeled Medical care, Preventive services, Social policy, and Health promotion. Within the diamond shape, a pair of concentric circles are shown. The center is labeled Holistic health and the interval between the two concentric circles are labeled Mental, Physical, Social, and Spiritua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756672"/>
            <a:ext cx="2760784" cy="3348728"/>
          </a:xfrm>
          <a:prstGeom prst="rect">
            <a:avLst/>
          </a:prstGeom>
        </p:spPr>
      </p:pic>
      <p:sp>
        <p:nvSpPr>
          <p:cNvPr id="5" name="Rectangle 4"/>
          <p:cNvSpPr/>
          <p:nvPr/>
        </p:nvSpPr>
        <p:spPr>
          <a:xfrm>
            <a:off x="4661388" y="5364163"/>
            <a:ext cx="3953608" cy="830997"/>
          </a:xfrm>
          <a:prstGeom prst="rect">
            <a:avLst/>
          </a:prstGeom>
        </p:spPr>
        <p:txBody>
          <a:bodyPr wrap="square">
            <a:spAutoFit/>
          </a:bodyPr>
          <a:lstStyle/>
          <a:p>
            <a:pPr algn="ctr"/>
            <a:r>
              <a:rPr lang="en-IN" sz="2400">
                <a:latin typeface="+mj-lt"/>
              </a:rPr>
              <a:t>Figure 2-4 Integrated model for holistic health.</a:t>
            </a:r>
          </a:p>
        </p:txBody>
      </p:sp>
    </p:spTree>
    <p:extLst>
      <p:ext uri="{BB962C8B-B14F-4D97-AF65-F5344CB8AC3E}">
        <p14:creationId xmlns:p14="http://schemas.microsoft.com/office/powerpoint/2010/main" val="480866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4473"/>
            <a:ext cx="5486400" cy="923330"/>
          </a:xfrm>
        </p:spPr>
        <p:txBody>
          <a:bodyPr wrap="square">
            <a:spAutoFit/>
          </a:bodyPr>
          <a:lstStyle/>
          <a:p>
            <a:r>
              <a:rPr lang="en-IN" dirty="0"/>
              <a:t>Measures Related to Health </a:t>
            </a:r>
            <a:r>
              <a:rPr lang="en-IN" sz="1800" dirty="0"/>
              <a:t>(1 of 3)</a:t>
            </a:r>
            <a:endParaRPr lang="en-US" sz="1800" dirty="0"/>
          </a:p>
        </p:txBody>
      </p:sp>
      <p:sp>
        <p:nvSpPr>
          <p:cNvPr id="3" name="Content Placeholder 2"/>
          <p:cNvSpPr>
            <a:spLocks noGrp="1"/>
          </p:cNvSpPr>
          <p:nvPr>
            <p:ph idx="1"/>
          </p:nvPr>
        </p:nvSpPr>
        <p:spPr>
          <a:xfrm>
            <a:off x="457200" y="1600200"/>
            <a:ext cx="8229600" cy="3108543"/>
          </a:xfrm>
        </p:spPr>
        <p:txBody>
          <a:bodyPr>
            <a:spAutoFit/>
          </a:bodyPr>
          <a:lstStyle/>
          <a:p>
            <a:r>
              <a:rPr lang="en-US"/>
              <a:t>Measures of physical health</a:t>
            </a:r>
          </a:p>
          <a:p>
            <a:pPr lvl="1"/>
            <a:r>
              <a:rPr lang="en-US"/>
              <a:t>Morbidity</a:t>
            </a:r>
          </a:p>
          <a:p>
            <a:pPr lvl="1"/>
            <a:r>
              <a:rPr lang="en-US"/>
              <a:t>Mortality</a:t>
            </a:r>
          </a:p>
          <a:p>
            <a:r>
              <a:rPr lang="en-US"/>
              <a:t>Demographic change</a:t>
            </a:r>
          </a:p>
          <a:p>
            <a:pPr lvl="1"/>
            <a:r>
              <a:rPr lang="en-US"/>
              <a:t>Births</a:t>
            </a:r>
          </a:p>
          <a:p>
            <a:pPr lvl="1"/>
            <a:r>
              <a:rPr lang="en-US"/>
              <a:t>Migration</a:t>
            </a:r>
          </a:p>
        </p:txBody>
      </p:sp>
    </p:spTree>
    <p:extLst>
      <p:ext uri="{BB962C8B-B14F-4D97-AF65-F5344CB8AC3E}">
        <p14:creationId xmlns:p14="http://schemas.microsoft.com/office/powerpoint/2010/main" val="228458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84473"/>
            <a:ext cx="3962400" cy="923330"/>
          </a:xfrm>
        </p:spPr>
        <p:txBody>
          <a:bodyPr wrap="square">
            <a:spAutoFit/>
          </a:bodyPr>
          <a:lstStyle/>
          <a:p>
            <a:r>
              <a:rPr lang="en-IN" dirty="0"/>
              <a:t>Learning Objectives </a:t>
            </a:r>
            <a:r>
              <a:rPr lang="en-IN" sz="1800" dirty="0"/>
              <a:t>(1 of 2)</a:t>
            </a:r>
            <a:endParaRPr lang="en-US" sz="1800" dirty="0"/>
          </a:p>
        </p:txBody>
      </p:sp>
      <p:sp>
        <p:nvSpPr>
          <p:cNvPr id="3" name="Content Placeholder 2"/>
          <p:cNvSpPr>
            <a:spLocks noGrp="1"/>
          </p:cNvSpPr>
          <p:nvPr>
            <p:ph idx="1"/>
          </p:nvPr>
        </p:nvSpPr>
        <p:spPr>
          <a:xfrm>
            <a:off x="457200" y="1600200"/>
            <a:ext cx="8229600" cy="3367076"/>
          </a:xfrm>
        </p:spPr>
        <p:txBody>
          <a:bodyPr>
            <a:spAutoFit/>
          </a:bodyPr>
          <a:lstStyle/>
          <a:p>
            <a:r>
              <a:rPr lang="en-US" dirty="0"/>
              <a:t>Concepts of health and disease, risk factors, and role of health promotion and disease prevention</a:t>
            </a:r>
          </a:p>
          <a:p>
            <a:r>
              <a:rPr lang="en-US" dirty="0"/>
              <a:t>Disease prevention requisites under the ACA </a:t>
            </a:r>
          </a:p>
          <a:p>
            <a:r>
              <a:rPr lang="en-US" dirty="0"/>
              <a:t>Public health and its expanding role in health protection in the U.S. and globally</a:t>
            </a:r>
          </a:p>
          <a:p>
            <a:r>
              <a:rPr lang="en-US" dirty="0"/>
              <a:t>Determinants of health and measures related to health</a:t>
            </a:r>
          </a:p>
        </p:txBody>
      </p:sp>
    </p:spTree>
    <p:extLst>
      <p:ext uri="{BB962C8B-B14F-4D97-AF65-F5344CB8AC3E}">
        <p14:creationId xmlns:p14="http://schemas.microsoft.com/office/powerpoint/2010/main" val="1674466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36"/>
            <a:ext cx="8229600" cy="1200329"/>
          </a:xfrm>
        </p:spPr>
        <p:txBody>
          <a:bodyPr>
            <a:spAutoFit/>
          </a:bodyPr>
          <a:lstStyle/>
          <a:p>
            <a:r>
              <a:rPr lang="en-US" sz="3600" dirty="0"/>
              <a:t>Table 2-4 U.S. Life Expectancy at Birth—2002, 2007, and 2014</a:t>
            </a:r>
          </a:p>
        </p:txBody>
      </p:sp>
      <p:pic>
        <p:nvPicPr>
          <p:cNvPr id="7" name="Picture 6" descr="The rows from top to bottom read: 2002, 77.0, 74.4, 79.6; White, 77.5, 74.9, 80.1; Black, 72.2, 68.7, 75.4; 2007, 78.1, 75.5, 80.6; White, 78.5, 76.0, 80.9; Black, 73.8, 70.3, 77.0; 2014, 78.8, 76.4, 81.2; White, 79.0, 76.7, 81.4; Black, 75.6, 72.5, 78.4."/>
          <p:cNvPicPr>
            <a:picLocks noChangeAspect="1"/>
          </p:cNvPicPr>
          <p:nvPr/>
        </p:nvPicPr>
        <p:blipFill>
          <a:blip r:embed="rId3"/>
          <a:stretch>
            <a:fillRect/>
          </a:stretch>
        </p:blipFill>
        <p:spPr>
          <a:xfrm>
            <a:off x="2895600" y="1649509"/>
            <a:ext cx="2800062" cy="3666154"/>
          </a:xfrm>
          <a:prstGeom prst="rect">
            <a:avLst/>
          </a:prstGeom>
        </p:spPr>
      </p:pic>
      <p:sp>
        <p:nvSpPr>
          <p:cNvPr id="6" name="TextBox 5"/>
          <p:cNvSpPr txBox="1"/>
          <p:nvPr/>
        </p:nvSpPr>
        <p:spPr>
          <a:xfrm>
            <a:off x="700126" y="5669772"/>
            <a:ext cx="7489551" cy="230832"/>
          </a:xfrm>
          <a:prstGeom prst="rect">
            <a:avLst/>
          </a:prstGeom>
          <a:noFill/>
        </p:spPr>
        <p:txBody>
          <a:bodyPr wrap="none" rtlCol="0">
            <a:spAutoFit/>
          </a:bodyPr>
          <a:lstStyle/>
          <a:p>
            <a:r>
              <a:rPr lang="en-IN" sz="900">
                <a:latin typeface="+mn-lt"/>
              </a:rPr>
              <a:t>Data from National </a:t>
            </a:r>
            <a:r>
              <a:rPr lang="en-IN" sz="900" err="1">
                <a:latin typeface="+mn-lt"/>
              </a:rPr>
              <a:t>Center</a:t>
            </a:r>
            <a:r>
              <a:rPr lang="en-IN" sz="900">
                <a:latin typeface="+mn-lt"/>
              </a:rPr>
              <a:t> for Health Statistics (NCHS). 2016. Health, United States, 2015. Hyattsville, MD: Department of Health and Human Services. p. 95.</a:t>
            </a:r>
          </a:p>
        </p:txBody>
      </p:sp>
    </p:spTree>
    <p:extLst>
      <p:ext uri="{BB962C8B-B14F-4D97-AF65-F5344CB8AC3E}">
        <p14:creationId xmlns:p14="http://schemas.microsoft.com/office/powerpoint/2010/main" val="294937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4473"/>
            <a:ext cx="5486400" cy="923330"/>
          </a:xfrm>
        </p:spPr>
        <p:txBody>
          <a:bodyPr wrap="square">
            <a:spAutoFit/>
          </a:bodyPr>
          <a:lstStyle/>
          <a:p>
            <a:r>
              <a:rPr lang="en-IN" dirty="0"/>
              <a:t>Measures Related to Health </a:t>
            </a:r>
            <a:r>
              <a:rPr lang="en-IN" sz="1800" dirty="0"/>
              <a:t>(2 of 3)</a:t>
            </a:r>
            <a:endParaRPr lang="en-US" sz="1800" dirty="0"/>
          </a:p>
        </p:txBody>
      </p:sp>
      <p:sp>
        <p:nvSpPr>
          <p:cNvPr id="3" name="Content Placeholder 2"/>
          <p:cNvSpPr>
            <a:spLocks noGrp="1"/>
          </p:cNvSpPr>
          <p:nvPr>
            <p:ph idx="1"/>
          </p:nvPr>
        </p:nvSpPr>
        <p:spPr>
          <a:xfrm>
            <a:off x="457200" y="1905000"/>
            <a:ext cx="8229600" cy="2591479"/>
          </a:xfrm>
        </p:spPr>
        <p:txBody>
          <a:bodyPr>
            <a:spAutoFit/>
          </a:bodyPr>
          <a:lstStyle/>
          <a:p>
            <a:r>
              <a:rPr lang="en-US" dirty="0"/>
              <a:t>Measures of mental health</a:t>
            </a:r>
          </a:p>
          <a:p>
            <a:r>
              <a:rPr lang="en-US" dirty="0"/>
              <a:t>Measures of social health</a:t>
            </a:r>
          </a:p>
          <a:p>
            <a:pPr lvl="1"/>
            <a:r>
              <a:rPr lang="en-US" dirty="0" err="1"/>
              <a:t>Breslow’s</a:t>
            </a:r>
            <a:r>
              <a:rPr lang="en-US" dirty="0"/>
              <a:t> social health dimensions</a:t>
            </a:r>
          </a:p>
          <a:p>
            <a:pPr lvl="1"/>
            <a:r>
              <a:rPr lang="en-US" dirty="0"/>
              <a:t>Social contacts and social resources</a:t>
            </a:r>
          </a:p>
          <a:p>
            <a:r>
              <a:rPr lang="en-US" dirty="0"/>
              <a:t>Measures of spiritual </a:t>
            </a:r>
            <a:r>
              <a:rPr lang="en-US" dirty="0" smtClean="0"/>
              <a:t>health</a:t>
            </a:r>
            <a:endParaRPr lang="en-US" dirty="0"/>
          </a:p>
        </p:txBody>
      </p:sp>
    </p:spTree>
    <p:extLst>
      <p:ext uri="{BB962C8B-B14F-4D97-AF65-F5344CB8AC3E}">
        <p14:creationId xmlns:p14="http://schemas.microsoft.com/office/powerpoint/2010/main" val="165321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4473"/>
            <a:ext cx="5486400" cy="923330"/>
          </a:xfrm>
        </p:spPr>
        <p:txBody>
          <a:bodyPr wrap="square">
            <a:spAutoFit/>
          </a:bodyPr>
          <a:lstStyle/>
          <a:p>
            <a:r>
              <a:rPr lang="en-IN" dirty="0"/>
              <a:t>Measures Related to Health </a:t>
            </a:r>
            <a:r>
              <a:rPr lang="en-IN" sz="1800" dirty="0"/>
              <a:t>(3 of 3)</a:t>
            </a:r>
            <a:endParaRPr lang="en-US" sz="1800" dirty="0"/>
          </a:p>
        </p:txBody>
      </p:sp>
      <p:sp>
        <p:nvSpPr>
          <p:cNvPr id="3" name="Content Placeholder 2"/>
          <p:cNvSpPr>
            <a:spLocks noGrp="1"/>
          </p:cNvSpPr>
          <p:nvPr>
            <p:ph idx="1"/>
          </p:nvPr>
        </p:nvSpPr>
        <p:spPr>
          <a:xfrm>
            <a:off x="457200" y="1828800"/>
            <a:ext cx="8229600" cy="3625608"/>
          </a:xfrm>
        </p:spPr>
        <p:txBody>
          <a:bodyPr>
            <a:spAutoFit/>
          </a:bodyPr>
          <a:lstStyle/>
          <a:p>
            <a:r>
              <a:rPr lang="en-US" dirty="0"/>
              <a:t>Measures of health services utilization</a:t>
            </a:r>
          </a:p>
          <a:p>
            <a:pPr lvl="1"/>
            <a:r>
              <a:rPr lang="en-US" dirty="0"/>
              <a:t>Crude measures of utilization</a:t>
            </a:r>
          </a:p>
          <a:p>
            <a:pPr lvl="1"/>
            <a:r>
              <a:rPr lang="en-US" dirty="0"/>
              <a:t>Specific measures of utilization</a:t>
            </a:r>
          </a:p>
          <a:p>
            <a:pPr lvl="1"/>
            <a:r>
              <a:rPr lang="en-US" dirty="0"/>
              <a:t>Measures of institution-specific utilization</a:t>
            </a:r>
          </a:p>
          <a:p>
            <a:r>
              <a:rPr lang="en-US" dirty="0"/>
              <a:t>Measures of global health</a:t>
            </a:r>
          </a:p>
          <a:p>
            <a:pPr lvl="1"/>
            <a:r>
              <a:rPr lang="en-US" dirty="0"/>
              <a:t>Direct indicators of global health </a:t>
            </a:r>
          </a:p>
          <a:p>
            <a:pPr lvl="1"/>
            <a:r>
              <a:rPr lang="en-US" dirty="0"/>
              <a:t>Indirect indicators of global </a:t>
            </a:r>
            <a:r>
              <a:rPr lang="en-US" dirty="0" smtClean="0"/>
              <a:t>health</a:t>
            </a:r>
            <a:endParaRPr lang="en-US" dirty="0"/>
          </a:p>
        </p:txBody>
      </p:sp>
    </p:spTree>
    <p:extLst>
      <p:ext uri="{BB962C8B-B14F-4D97-AF65-F5344CB8AC3E}">
        <p14:creationId xmlns:p14="http://schemas.microsoft.com/office/powerpoint/2010/main" val="742563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4473"/>
            <a:ext cx="6705600" cy="923330"/>
          </a:xfrm>
        </p:spPr>
        <p:txBody>
          <a:bodyPr wrap="square">
            <a:spAutoFit/>
          </a:bodyPr>
          <a:lstStyle/>
          <a:p>
            <a:r>
              <a:rPr lang="en-IN" dirty="0" err="1"/>
              <a:t>Anthro</a:t>
            </a:r>
            <a:r>
              <a:rPr lang="en-IN" dirty="0"/>
              <a:t>-Cultural Beliefs and Values </a:t>
            </a:r>
            <a:r>
              <a:rPr lang="en-IN" sz="1800" dirty="0"/>
              <a:t>(1 of 2)</a:t>
            </a:r>
            <a:endParaRPr lang="en-US" sz="1800" dirty="0"/>
          </a:p>
        </p:txBody>
      </p:sp>
      <p:sp>
        <p:nvSpPr>
          <p:cNvPr id="3" name="Content Placeholder 2"/>
          <p:cNvSpPr>
            <a:spLocks noGrp="1"/>
          </p:cNvSpPr>
          <p:nvPr>
            <p:ph idx="1"/>
          </p:nvPr>
        </p:nvSpPr>
        <p:spPr>
          <a:xfrm>
            <a:off x="457200" y="1600200"/>
            <a:ext cx="8229600" cy="3884140"/>
          </a:xfrm>
        </p:spPr>
        <p:txBody>
          <a:bodyPr>
            <a:spAutoFit/>
          </a:bodyPr>
          <a:lstStyle/>
          <a:p>
            <a:r>
              <a:rPr lang="en-US"/>
              <a:t>Beliefs and values in the American culture</a:t>
            </a:r>
          </a:p>
          <a:p>
            <a:pPr marL="971550" lvl="1" indent="-514350">
              <a:buFont typeface="+mj-lt"/>
              <a:buAutoNum type="arabicPeriod"/>
            </a:pPr>
            <a:r>
              <a:rPr lang="en-US"/>
              <a:t>Belief in scientific advancement and the application of scientific methods to medicine  </a:t>
            </a:r>
          </a:p>
          <a:p>
            <a:pPr marL="971550" lvl="1" indent="-514350">
              <a:buFont typeface="+mj-lt"/>
              <a:buAutoNum type="arabicPeriod"/>
            </a:pPr>
            <a:r>
              <a:rPr lang="en-US"/>
              <a:t>Champion of capitalism</a:t>
            </a:r>
          </a:p>
          <a:p>
            <a:pPr marL="971550" lvl="1" indent="-514350">
              <a:buFont typeface="+mj-lt"/>
              <a:buAutoNum type="arabicPeriod"/>
            </a:pPr>
            <a:r>
              <a:rPr lang="en-US"/>
              <a:t>Culture of capitalism promotes entrepreneurial spirit and self-determination</a:t>
            </a:r>
          </a:p>
          <a:p>
            <a:pPr marL="971550" lvl="1" indent="-514350">
              <a:buFont typeface="+mj-lt"/>
              <a:buAutoNum type="arabicPeriod"/>
            </a:pPr>
            <a:r>
              <a:rPr lang="en-US"/>
              <a:t>Principles of free enterprise and a general distrust of big government </a:t>
            </a:r>
          </a:p>
        </p:txBody>
      </p:sp>
    </p:spTree>
    <p:extLst>
      <p:ext uri="{BB962C8B-B14F-4D97-AF65-F5344CB8AC3E}">
        <p14:creationId xmlns:p14="http://schemas.microsoft.com/office/powerpoint/2010/main" val="2767652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4473"/>
            <a:ext cx="6705600" cy="923330"/>
          </a:xfrm>
        </p:spPr>
        <p:txBody>
          <a:bodyPr wrap="square">
            <a:spAutoFit/>
          </a:bodyPr>
          <a:lstStyle/>
          <a:p>
            <a:r>
              <a:rPr lang="en-IN" dirty="0" err="1"/>
              <a:t>Anthro</a:t>
            </a:r>
            <a:r>
              <a:rPr lang="en-IN" dirty="0"/>
              <a:t>-Cultural Beliefs and Values </a:t>
            </a:r>
            <a:r>
              <a:rPr lang="en-IN" sz="1800" dirty="0"/>
              <a:t>(2 of 2)</a:t>
            </a:r>
            <a:endParaRPr lang="en-US" sz="1800" dirty="0"/>
          </a:p>
        </p:txBody>
      </p:sp>
      <p:sp>
        <p:nvSpPr>
          <p:cNvPr id="3" name="Content Placeholder 2"/>
          <p:cNvSpPr>
            <a:spLocks noGrp="1"/>
          </p:cNvSpPr>
          <p:nvPr>
            <p:ph idx="1"/>
          </p:nvPr>
        </p:nvSpPr>
        <p:spPr>
          <a:xfrm>
            <a:off x="457200" y="1752600"/>
            <a:ext cx="8229600" cy="2591479"/>
          </a:xfrm>
        </p:spPr>
        <p:txBody>
          <a:bodyPr>
            <a:spAutoFit/>
          </a:bodyPr>
          <a:lstStyle/>
          <a:p>
            <a:r>
              <a:rPr lang="en-US"/>
              <a:t>Equitable distribution of health care</a:t>
            </a:r>
          </a:p>
          <a:p>
            <a:pPr lvl="1"/>
            <a:r>
              <a:rPr lang="en-US"/>
              <a:t>Market justice</a:t>
            </a:r>
          </a:p>
          <a:p>
            <a:pPr lvl="1"/>
            <a:r>
              <a:rPr lang="en-US"/>
              <a:t>Social justice</a:t>
            </a:r>
          </a:p>
          <a:p>
            <a:r>
              <a:rPr lang="en-US"/>
              <a:t>Justice in the U.S. health care delivery system</a:t>
            </a:r>
          </a:p>
          <a:p>
            <a:r>
              <a:rPr lang="en-US"/>
              <a:t>Limitations of market justice</a:t>
            </a:r>
          </a:p>
        </p:txBody>
      </p:sp>
    </p:spTree>
    <p:extLst>
      <p:ext uri="{BB962C8B-B14F-4D97-AF65-F5344CB8AC3E}">
        <p14:creationId xmlns:p14="http://schemas.microsoft.com/office/powerpoint/2010/main" val="2376859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6762" y="53265"/>
            <a:ext cx="8744260" cy="1200329"/>
          </a:xfrm>
        </p:spPr>
        <p:txBody>
          <a:bodyPr>
            <a:spAutoFit/>
          </a:bodyPr>
          <a:lstStyle/>
          <a:p>
            <a:r>
              <a:rPr lang="en-US" sz="3600"/>
              <a:t>Table 2-5 Comparison of Market Justice and Social Justice</a:t>
            </a:r>
          </a:p>
        </p:txBody>
      </p:sp>
      <p:pic>
        <p:nvPicPr>
          <p:cNvPr id="5" name="Picture 4" descr="From top to bottom, the characteristics of market justice read: Views health care as an economic good, Assumes free-market conditions for health services delivery, Assumes that markets are more efficient in allocating health resources equitably, Production and distribution of health care determined by market-based demand, Medical care distribution based on people’s ability to pay, and Access to medical care viewed as an economic reward of personal effort and achievement. The characteristics of social justice read: Views health care as a social resource, Requires active government involvement in health services delivery, Assumes that the government is more efficient in allocating health resources equitably, Medical resource allocation determined by central planning, Ability to pay is inconsequential for receiving medical care, and Equal access to medical services viewed as a basic right. From top to bottom, the implications of market justice read: Individual responsibility for health, Benefits based on individual purchasing power, Limited obligation to the collective good, Emphasis on individual well-being, Private solutions to social problems, and Rationing based on ability to pay. The implications of social justice read: Collective responsibility for health, Everyone is entitled to a basic package of benefits, Strong obligation to the collective good: Community well-being supersedes that of the individual, Public solutions to social problems, and  Planned rationing of health care."/>
          <p:cNvPicPr>
            <a:picLocks noChangeAspect="1"/>
          </p:cNvPicPr>
          <p:nvPr/>
        </p:nvPicPr>
        <p:blipFill>
          <a:blip r:embed="rId3"/>
          <a:stretch>
            <a:fillRect/>
          </a:stretch>
        </p:blipFill>
        <p:spPr>
          <a:xfrm>
            <a:off x="2529253" y="1392916"/>
            <a:ext cx="4179278" cy="5007884"/>
          </a:xfrm>
          <a:prstGeom prst="rect">
            <a:avLst/>
          </a:prstGeom>
        </p:spPr>
      </p:pic>
    </p:spTree>
    <p:extLst>
      <p:ext uri="{BB962C8B-B14F-4D97-AF65-F5344CB8AC3E}">
        <p14:creationId xmlns:p14="http://schemas.microsoft.com/office/powerpoint/2010/main" val="3833591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974"/>
            <a:ext cx="7467600" cy="1200329"/>
          </a:xfrm>
        </p:spPr>
        <p:txBody>
          <a:bodyPr wrap="square">
            <a:spAutoFit/>
          </a:bodyPr>
          <a:lstStyle/>
          <a:p>
            <a:r>
              <a:rPr lang="en-IN" dirty="0"/>
              <a:t>Integration of Individual and Population Health</a:t>
            </a:r>
            <a:endParaRPr lang="en-US" sz="3600" dirty="0"/>
          </a:p>
        </p:txBody>
      </p:sp>
      <p:sp>
        <p:nvSpPr>
          <p:cNvPr id="3" name="Content Placeholder 2"/>
          <p:cNvSpPr>
            <a:spLocks noGrp="1"/>
          </p:cNvSpPr>
          <p:nvPr>
            <p:ph idx="1"/>
          </p:nvPr>
        </p:nvSpPr>
        <p:spPr>
          <a:xfrm>
            <a:off x="457200" y="1828800"/>
            <a:ext cx="8229600" cy="2591479"/>
          </a:xfrm>
        </p:spPr>
        <p:txBody>
          <a:bodyPr>
            <a:spAutoFit/>
          </a:bodyPr>
          <a:lstStyle/>
          <a:p>
            <a:r>
              <a:rPr lang="en-US"/>
              <a:t>Healthy People initiatives</a:t>
            </a:r>
          </a:p>
          <a:p>
            <a:pPr lvl="1"/>
            <a:r>
              <a:rPr lang="en-US"/>
              <a:t>See Figures 2-5 and 2-6</a:t>
            </a:r>
          </a:p>
          <a:p>
            <a:r>
              <a:rPr lang="en-US" i="1"/>
              <a:t>Healthy People 2020</a:t>
            </a:r>
          </a:p>
          <a:p>
            <a:pPr lvl="1"/>
            <a:r>
              <a:rPr lang="en-US"/>
              <a:t>Measurement of </a:t>
            </a:r>
            <a:r>
              <a:rPr lang="en-US" i="1"/>
              <a:t>Healthy People 2020</a:t>
            </a:r>
          </a:p>
          <a:p>
            <a:pPr lvl="1"/>
            <a:r>
              <a:rPr lang="en-US"/>
              <a:t>Achievement of </a:t>
            </a:r>
            <a:r>
              <a:rPr lang="en-US" i="1"/>
              <a:t>Healthy People 2020</a:t>
            </a:r>
          </a:p>
        </p:txBody>
      </p:sp>
    </p:spTree>
    <p:extLst>
      <p:ext uri="{BB962C8B-B14F-4D97-AF65-F5344CB8AC3E}">
        <p14:creationId xmlns:p14="http://schemas.microsoft.com/office/powerpoint/2010/main" val="82735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a:t>Summary</a:t>
            </a:r>
          </a:p>
        </p:txBody>
      </p:sp>
      <p:sp>
        <p:nvSpPr>
          <p:cNvPr id="3" name="Content Placeholder 2"/>
          <p:cNvSpPr>
            <a:spLocks noGrp="1"/>
          </p:cNvSpPr>
          <p:nvPr>
            <p:ph idx="1"/>
          </p:nvPr>
        </p:nvSpPr>
        <p:spPr>
          <a:xfrm>
            <a:off x="457200" y="1600200"/>
            <a:ext cx="8229600" cy="2936188"/>
          </a:xfrm>
        </p:spPr>
        <p:txBody>
          <a:bodyPr>
            <a:spAutoFit/>
          </a:bodyPr>
          <a:lstStyle/>
          <a:p>
            <a:r>
              <a:rPr lang="en-US" dirty="0"/>
              <a:t>Medical model of health care delivery emphasizes illness rather than wellness.</a:t>
            </a:r>
          </a:p>
          <a:p>
            <a:r>
              <a:rPr lang="en-US" dirty="0"/>
              <a:t>Understanding health determinants.</a:t>
            </a:r>
          </a:p>
          <a:p>
            <a:r>
              <a:rPr lang="en-US" i="1" dirty="0"/>
              <a:t>Healthy People 2020</a:t>
            </a:r>
            <a:r>
              <a:rPr lang="en-US" dirty="0"/>
              <a:t> continues its goals.</a:t>
            </a:r>
          </a:p>
          <a:p>
            <a:r>
              <a:rPr lang="en-US" dirty="0"/>
              <a:t>Contrasting theories of market justice and social justice</a:t>
            </a:r>
            <a:r>
              <a:rPr lang="en-US" dirty="0" smtClean="0"/>
              <a:t>.</a:t>
            </a:r>
            <a:endParaRPr lang="en-US" dirty="0"/>
          </a:p>
        </p:txBody>
      </p:sp>
    </p:spTree>
    <p:extLst>
      <p:ext uri="{BB962C8B-B14F-4D97-AF65-F5344CB8AC3E}">
        <p14:creationId xmlns:p14="http://schemas.microsoft.com/office/powerpoint/2010/main" val="361635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84473"/>
            <a:ext cx="3962400" cy="923330"/>
          </a:xfrm>
        </p:spPr>
        <p:txBody>
          <a:bodyPr wrap="square">
            <a:spAutoFit/>
          </a:bodyPr>
          <a:lstStyle/>
          <a:p>
            <a:r>
              <a:rPr lang="en-IN" dirty="0"/>
              <a:t>Learning Objectives </a:t>
            </a:r>
            <a:r>
              <a:rPr lang="en-IN" sz="1800" dirty="0"/>
              <a:t>(2 of 2)</a:t>
            </a:r>
            <a:endParaRPr lang="en-US" sz="1800" dirty="0"/>
          </a:p>
        </p:txBody>
      </p:sp>
      <p:sp>
        <p:nvSpPr>
          <p:cNvPr id="3" name="Content Placeholder 2"/>
          <p:cNvSpPr>
            <a:spLocks noGrp="1"/>
          </p:cNvSpPr>
          <p:nvPr>
            <p:ph idx="1"/>
          </p:nvPr>
        </p:nvSpPr>
        <p:spPr>
          <a:xfrm>
            <a:off x="457200" y="1600200"/>
            <a:ext cx="8229600" cy="2419124"/>
          </a:xfrm>
        </p:spPr>
        <p:txBody>
          <a:bodyPr>
            <a:spAutoFit/>
          </a:bodyPr>
          <a:lstStyle/>
          <a:p>
            <a:r>
              <a:rPr lang="en-US" dirty="0"/>
              <a:t>American </a:t>
            </a:r>
            <a:r>
              <a:rPr lang="en-US" dirty="0" err="1"/>
              <a:t>anthro</a:t>
            </a:r>
            <a:r>
              <a:rPr lang="en-US" dirty="0"/>
              <a:t>-cultural values and their implications for health care delivery</a:t>
            </a:r>
          </a:p>
          <a:p>
            <a:r>
              <a:rPr lang="en-US" dirty="0"/>
              <a:t>Justice and equity in health care according to contrasting theories</a:t>
            </a:r>
          </a:p>
          <a:p>
            <a:r>
              <a:rPr lang="en-US" dirty="0"/>
              <a:t>Integration of individual and population </a:t>
            </a:r>
            <a:r>
              <a:rPr lang="en-US" dirty="0" smtClean="0"/>
              <a:t>health</a:t>
            </a:r>
            <a:endParaRPr lang="en-US" dirty="0"/>
          </a:p>
        </p:txBody>
      </p:sp>
    </p:spTree>
    <p:extLst>
      <p:ext uri="{BB962C8B-B14F-4D97-AF65-F5344CB8AC3E}">
        <p14:creationId xmlns:p14="http://schemas.microsoft.com/office/powerpoint/2010/main" val="80538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a:t>Introduction</a:t>
            </a:r>
          </a:p>
        </p:txBody>
      </p:sp>
      <p:sp>
        <p:nvSpPr>
          <p:cNvPr id="3" name="Content Placeholder 2"/>
          <p:cNvSpPr>
            <a:spLocks noGrp="1"/>
          </p:cNvSpPr>
          <p:nvPr>
            <p:ph idx="1"/>
          </p:nvPr>
        </p:nvSpPr>
        <p:spPr>
          <a:xfrm>
            <a:off x="457200" y="1600200"/>
            <a:ext cx="8229600" cy="2074414"/>
          </a:xfrm>
        </p:spPr>
        <p:txBody>
          <a:bodyPr>
            <a:spAutoFit/>
          </a:bodyPr>
          <a:lstStyle/>
          <a:p>
            <a:r>
              <a:rPr lang="en-US"/>
              <a:t>10-year Healthy People initiatives</a:t>
            </a:r>
          </a:p>
          <a:p>
            <a:r>
              <a:rPr lang="en-US"/>
              <a:t>Influence of anthro-cultural factors </a:t>
            </a:r>
          </a:p>
          <a:p>
            <a:r>
              <a:rPr lang="en-US"/>
              <a:t>Evolution of health services</a:t>
            </a:r>
          </a:p>
          <a:p>
            <a:r>
              <a:rPr lang="en-US"/>
              <a:t>Equity in the distribution of health services</a:t>
            </a:r>
          </a:p>
        </p:txBody>
      </p:sp>
    </p:spTree>
    <p:extLst>
      <p:ext uri="{BB962C8B-B14F-4D97-AF65-F5344CB8AC3E}">
        <p14:creationId xmlns:p14="http://schemas.microsoft.com/office/powerpoint/2010/main" val="92114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dirty="0"/>
              <a:t>Significance for Managers and Policymakers</a:t>
            </a:r>
          </a:p>
        </p:txBody>
      </p:sp>
      <p:sp>
        <p:nvSpPr>
          <p:cNvPr id="3" name="Content Placeholder 2"/>
          <p:cNvSpPr>
            <a:spLocks noGrp="1"/>
          </p:cNvSpPr>
          <p:nvPr>
            <p:ph idx="1"/>
          </p:nvPr>
        </p:nvSpPr>
        <p:spPr>
          <a:xfrm>
            <a:off x="457200" y="1600200"/>
            <a:ext cx="8229600" cy="3367076"/>
          </a:xfrm>
        </p:spPr>
        <p:txBody>
          <a:bodyPr>
            <a:spAutoFit/>
          </a:bodyPr>
          <a:lstStyle/>
          <a:p>
            <a:r>
              <a:rPr lang="en-US"/>
              <a:t>Health of a population determines health care utilization.</a:t>
            </a:r>
          </a:p>
          <a:p>
            <a:r>
              <a:rPr lang="en-US"/>
              <a:t>Design appropriate educational, preventive, and therapeutic initiatives.</a:t>
            </a:r>
          </a:p>
          <a:p>
            <a:r>
              <a:rPr lang="en-US"/>
              <a:t>Evaluating the effectiveness of health care organizations.</a:t>
            </a:r>
          </a:p>
          <a:p>
            <a:r>
              <a:rPr lang="en-US"/>
              <a:t>Measures of health status and utilization.</a:t>
            </a:r>
          </a:p>
        </p:txBody>
      </p:sp>
    </p:spTree>
    <p:extLst>
      <p:ext uri="{BB962C8B-B14F-4D97-AF65-F5344CB8AC3E}">
        <p14:creationId xmlns:p14="http://schemas.microsoft.com/office/powerpoint/2010/main" val="38274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a:t>Basic Concepts of Health</a:t>
            </a:r>
          </a:p>
        </p:txBody>
      </p:sp>
      <p:sp>
        <p:nvSpPr>
          <p:cNvPr id="3" name="Content Placeholder 2"/>
          <p:cNvSpPr>
            <a:spLocks noGrp="1"/>
          </p:cNvSpPr>
          <p:nvPr>
            <p:ph idx="1"/>
          </p:nvPr>
        </p:nvSpPr>
        <p:spPr>
          <a:xfrm>
            <a:off x="457200" y="1600200"/>
            <a:ext cx="8229600" cy="3453253"/>
          </a:xfrm>
        </p:spPr>
        <p:txBody>
          <a:bodyPr>
            <a:spAutoFit/>
          </a:bodyPr>
          <a:lstStyle/>
          <a:p>
            <a:r>
              <a:rPr lang="en-US" dirty="0"/>
              <a:t>Health</a:t>
            </a:r>
          </a:p>
          <a:p>
            <a:pPr lvl="1"/>
            <a:r>
              <a:rPr lang="en-US" dirty="0"/>
              <a:t>The medical model defines health as the absence of illness or disease.</a:t>
            </a:r>
          </a:p>
          <a:p>
            <a:pPr lvl="1"/>
            <a:r>
              <a:rPr lang="en-US" dirty="0"/>
              <a:t>Sociologists define health as the state of optimal capacity.</a:t>
            </a:r>
          </a:p>
          <a:p>
            <a:pPr lvl="1"/>
            <a:r>
              <a:rPr lang="en-US" dirty="0" err="1"/>
              <a:t>Biopsychosocial</a:t>
            </a:r>
            <a:r>
              <a:rPr lang="en-US" dirty="0"/>
              <a:t> model.</a:t>
            </a:r>
          </a:p>
          <a:p>
            <a:pPr lvl="1"/>
            <a:r>
              <a:rPr lang="en-US" dirty="0"/>
              <a:t>Holistic view</a:t>
            </a:r>
            <a:r>
              <a:rPr lang="en-US" dirty="0" smtClean="0"/>
              <a:t>.</a:t>
            </a:r>
            <a:endParaRPr lang="en-US" dirty="0"/>
          </a:p>
        </p:txBody>
      </p:sp>
    </p:spTree>
    <p:extLst>
      <p:ext uri="{BB962C8B-B14F-4D97-AF65-F5344CB8AC3E}">
        <p14:creationId xmlns:p14="http://schemas.microsoft.com/office/powerpoint/2010/main" val="3345860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sz="3600"/>
              <a:t>Figure 2-1: The Four Dimensions of Holistic Health. </a:t>
            </a:r>
          </a:p>
        </p:txBody>
      </p:sp>
      <p:pic>
        <p:nvPicPr>
          <p:cNvPr id="5" name="Picture 4" descr="The four dimensions of holistic health are shown as four arrows from the four vertices of a diamond shaped figure labeled Physical, Social, Spiritual, and Mental pointing to an oval at the center that reads: Holistic healt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577" y="2084570"/>
            <a:ext cx="3604846" cy="2688860"/>
          </a:xfrm>
          <a:prstGeom prst="rect">
            <a:avLst/>
          </a:prstGeom>
        </p:spPr>
      </p:pic>
    </p:spTree>
    <p:extLst>
      <p:ext uri="{BB962C8B-B14F-4D97-AF65-F5344CB8AC3E}">
        <p14:creationId xmlns:p14="http://schemas.microsoft.com/office/powerpoint/2010/main" val="337598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a:t>Quality of Life</a:t>
            </a:r>
          </a:p>
        </p:txBody>
      </p:sp>
      <p:sp>
        <p:nvSpPr>
          <p:cNvPr id="3" name="Content Placeholder 2"/>
          <p:cNvSpPr>
            <a:spLocks noGrp="1"/>
          </p:cNvSpPr>
          <p:nvPr>
            <p:ph idx="1"/>
          </p:nvPr>
        </p:nvSpPr>
        <p:spPr>
          <a:xfrm>
            <a:off x="457200" y="1600200"/>
            <a:ext cx="8229600" cy="2850011"/>
          </a:xfrm>
        </p:spPr>
        <p:txBody>
          <a:bodyPr>
            <a:spAutoFit/>
          </a:bodyPr>
          <a:lstStyle/>
          <a:p>
            <a:r>
              <a:rPr lang="en-US"/>
              <a:t>Overall life satisfaction during and following health care delivery system encounter </a:t>
            </a:r>
          </a:p>
          <a:p>
            <a:r>
              <a:rPr lang="en-US"/>
              <a:t>Indicator of how satisfied a person is with their health care experience</a:t>
            </a:r>
          </a:p>
          <a:p>
            <a:r>
              <a:rPr lang="en-US"/>
              <a:t>Overall satisfaction with life and self-perceptions of health after intervention</a:t>
            </a:r>
          </a:p>
        </p:txBody>
      </p:sp>
    </p:spTree>
    <p:extLst>
      <p:ext uri="{BB962C8B-B14F-4D97-AF65-F5344CB8AC3E}">
        <p14:creationId xmlns:p14="http://schemas.microsoft.com/office/powerpoint/2010/main" val="82881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84473"/>
            <a:ext cx="4876800" cy="923330"/>
          </a:xfrm>
        </p:spPr>
        <p:txBody>
          <a:bodyPr wrap="square">
            <a:spAutoFit/>
          </a:bodyPr>
          <a:lstStyle/>
          <a:p>
            <a:r>
              <a:rPr lang="en-IN" sz="3600" dirty="0"/>
              <a:t>Risk Factors and Disease </a:t>
            </a:r>
            <a:r>
              <a:rPr lang="en-IN" sz="1800" dirty="0"/>
              <a:t>(1 of 3)</a:t>
            </a:r>
            <a:endParaRPr lang="en-US" sz="1800" dirty="0"/>
          </a:p>
        </p:txBody>
      </p:sp>
      <p:sp>
        <p:nvSpPr>
          <p:cNvPr id="3" name="Content Placeholder 2"/>
          <p:cNvSpPr>
            <a:spLocks noGrp="1"/>
          </p:cNvSpPr>
          <p:nvPr>
            <p:ph sz="half" idx="1"/>
          </p:nvPr>
        </p:nvSpPr>
        <p:spPr>
          <a:xfrm>
            <a:off x="381000" y="1600200"/>
            <a:ext cx="4038600" cy="3502497"/>
          </a:xfrm>
        </p:spPr>
        <p:txBody>
          <a:bodyPr>
            <a:spAutoFit/>
          </a:bodyPr>
          <a:lstStyle/>
          <a:p>
            <a:r>
              <a:rPr lang="en-US" sz="3200" dirty="0"/>
              <a:t>Risk factors increase the likelihood of developing a particular disease or health condition.   </a:t>
            </a:r>
          </a:p>
          <a:p>
            <a:pPr lvl="1"/>
            <a:r>
              <a:rPr lang="en-US" sz="2800" dirty="0"/>
              <a:t>Epidemiology </a:t>
            </a:r>
            <a:r>
              <a:rPr lang="en-US" sz="2800" dirty="0" smtClean="0"/>
              <a:t>Triangle</a:t>
            </a:r>
            <a:endParaRPr lang="en-US" dirty="0"/>
          </a:p>
        </p:txBody>
      </p:sp>
      <p:pic>
        <p:nvPicPr>
          <p:cNvPr id="6" name="Picture 5" descr="The Epidemiology Triangle shows three arrows from the three vertices of a triangle labeled Host, Agent, and Environment pointing to a circle at the center of the triangle that reads: Dise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133600"/>
            <a:ext cx="3468858" cy="2154344"/>
          </a:xfrm>
          <a:prstGeom prst="rect">
            <a:avLst/>
          </a:prstGeom>
        </p:spPr>
      </p:pic>
      <p:sp>
        <p:nvSpPr>
          <p:cNvPr id="4" name="Rectangle 3"/>
          <p:cNvSpPr/>
          <p:nvPr/>
        </p:nvSpPr>
        <p:spPr>
          <a:xfrm>
            <a:off x="4495800" y="4573019"/>
            <a:ext cx="4473917" cy="430887"/>
          </a:xfrm>
          <a:prstGeom prst="rect">
            <a:avLst/>
          </a:prstGeom>
        </p:spPr>
        <p:txBody>
          <a:bodyPr wrap="none">
            <a:spAutoFit/>
          </a:bodyPr>
          <a:lstStyle/>
          <a:p>
            <a:r>
              <a:rPr lang="en-IN" sz="2200" dirty="0">
                <a:latin typeface="+mj-lt"/>
              </a:rPr>
              <a:t>Figure 2-2 The Epidemiology Triangle.</a:t>
            </a:r>
          </a:p>
        </p:txBody>
      </p:sp>
    </p:spTree>
    <p:extLst>
      <p:ext uri="{BB962C8B-B14F-4D97-AF65-F5344CB8AC3E}">
        <p14:creationId xmlns:p14="http://schemas.microsoft.com/office/powerpoint/2010/main" val="979650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2104</TotalTime>
  <Words>1019</Words>
  <Application>Microsoft Macintosh PowerPoint</Application>
  <PresentationFormat>On-screen Show (4:3)</PresentationFormat>
  <Paragraphs>154</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ＭＳ Ｐゴシック</vt:lpstr>
      <vt:lpstr>Times New Roman</vt:lpstr>
      <vt:lpstr>Default Design</vt:lpstr>
      <vt:lpstr>Chapter 2</vt:lpstr>
      <vt:lpstr>Learning Objectives (1 of 2)</vt:lpstr>
      <vt:lpstr>Learning Objectives (2 of 2)</vt:lpstr>
      <vt:lpstr>Introduction</vt:lpstr>
      <vt:lpstr>Significance for Managers and Policymakers</vt:lpstr>
      <vt:lpstr>Basic Concepts of Health</vt:lpstr>
      <vt:lpstr>Figure 2-1: The Four Dimensions of Holistic Health. </vt:lpstr>
      <vt:lpstr>Quality of Life</vt:lpstr>
      <vt:lpstr>Risk Factors and Disease (1 of 3)</vt:lpstr>
      <vt:lpstr>Risk Factors and Disease (2 of 3)</vt:lpstr>
      <vt:lpstr>Risk Factors and Disease (3 of 3)</vt:lpstr>
      <vt:lpstr>Health Promotion and Disease Prevention</vt:lpstr>
      <vt:lpstr>Disease Prevention Under the Affordable Care Act </vt:lpstr>
      <vt:lpstr>Public Health</vt:lpstr>
      <vt:lpstr>Table 2-3: Leading Cause of Death, 2014</vt:lpstr>
      <vt:lpstr>Health Protection and Preparedness in the U.S.</vt:lpstr>
      <vt:lpstr>Determinants of Health (1 of 2)</vt:lpstr>
      <vt:lpstr>Determinants of Health (2 of 2)</vt:lpstr>
      <vt:lpstr>Measures Related to Health (1 of 3)</vt:lpstr>
      <vt:lpstr>Table 2-4 U.S. Life Expectancy at Birth—2002, 2007, and 2014</vt:lpstr>
      <vt:lpstr>Measures Related to Health (2 of 3)</vt:lpstr>
      <vt:lpstr>Measures Related to Health (3 of 3)</vt:lpstr>
      <vt:lpstr>Anthro-Cultural Beliefs and Values (1 of 2)</vt:lpstr>
      <vt:lpstr>Anthro-Cultural Beliefs and Values (2 of 2)</vt:lpstr>
      <vt:lpstr>Table 2-5 Comparison of Market Justice and Social Justice</vt:lpstr>
      <vt:lpstr>Integration of Individual and Population Health</vt:lpstr>
      <vt:lpstr>Summary</vt:lpstr>
    </vt:vector>
  </TitlesOfParts>
  <Company>OUR LADY OF THE LAKE</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1</dc:title>
  <dc:creator>MCorne01</dc:creator>
  <cp:lastModifiedBy>Rachel DiMaggio</cp:lastModifiedBy>
  <cp:revision>220</cp:revision>
  <dcterms:created xsi:type="dcterms:W3CDTF">2000-05-30T21:06:29Z</dcterms:created>
  <dcterms:modified xsi:type="dcterms:W3CDTF">2017-10-04T16:34:21Z</dcterms:modified>
</cp:coreProperties>
</file>