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9"/>
  </p:notesMasterIdLst>
  <p:handoutMasterIdLst>
    <p:handoutMasterId r:id="rId40"/>
  </p:handoutMasterIdLst>
  <p:sldIdLst>
    <p:sldId id="363" r:id="rId2"/>
    <p:sldId id="390" r:id="rId3"/>
    <p:sldId id="292" r:id="rId4"/>
    <p:sldId id="293" r:id="rId5"/>
    <p:sldId id="257" r:id="rId6"/>
    <p:sldId id="343" r:id="rId7"/>
    <p:sldId id="391" r:id="rId8"/>
    <p:sldId id="425" r:id="rId9"/>
    <p:sldId id="392" r:id="rId10"/>
    <p:sldId id="426" r:id="rId11"/>
    <p:sldId id="393" r:id="rId12"/>
    <p:sldId id="394" r:id="rId13"/>
    <p:sldId id="395" r:id="rId14"/>
    <p:sldId id="397" r:id="rId15"/>
    <p:sldId id="396" r:id="rId16"/>
    <p:sldId id="427" r:id="rId17"/>
    <p:sldId id="399" r:id="rId18"/>
    <p:sldId id="400" r:id="rId19"/>
    <p:sldId id="401" r:id="rId20"/>
    <p:sldId id="260" r:id="rId21"/>
    <p:sldId id="402" r:id="rId22"/>
    <p:sldId id="312" r:id="rId23"/>
    <p:sldId id="404" r:id="rId24"/>
    <p:sldId id="317" r:id="rId25"/>
    <p:sldId id="318" r:id="rId26"/>
    <p:sldId id="320" r:id="rId27"/>
    <p:sldId id="321" r:id="rId28"/>
    <p:sldId id="262" r:id="rId29"/>
    <p:sldId id="419" r:id="rId30"/>
    <p:sldId id="420" r:id="rId31"/>
    <p:sldId id="421" r:id="rId32"/>
    <p:sldId id="428" r:id="rId33"/>
    <p:sldId id="422" r:id="rId34"/>
    <p:sldId id="429" r:id="rId35"/>
    <p:sldId id="430" r:id="rId36"/>
    <p:sldId id="424" r:id="rId37"/>
    <p:sldId id="423"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le Bessette" initials="DB" lastIdx="1" clrIdx="0">
    <p:extLst/>
  </p:cmAuthor>
  <p:cmAuthor id="2" name="Rachel DiMaggio" initials="RD" lastIdx="5" clrIdx="1">
    <p:extLst/>
  </p:cmAuthor>
  <p:cmAuthor id="3" name="Rachel DiMaggio" initials="RD [2]" lastIdx="1" clrIdx="2">
    <p:extLst/>
  </p:cmAuthor>
  <p:cmAuthor id="4" name="RANJANIR" initials="R" lastIdx="1" clrIdx="3">
    <p:extLst/>
  </p:cmAuthor>
  <p:cmAuthor id="5" name="Kathy Moczerniak" initials="KM" lastIdx="5"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6" autoAdjust="0"/>
    <p:restoredTop sz="95100" autoAdjust="0"/>
  </p:normalViewPr>
  <p:slideViewPr>
    <p:cSldViewPr>
      <p:cViewPr>
        <p:scale>
          <a:sx n="100" d="100"/>
          <a:sy n="100" d="100"/>
        </p:scale>
        <p:origin x="512"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microsoft.com/office/2016/11/relationships/changesInfo" Target="changesInfos/changesInfo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75214376-A07A-40B3-9D73-17D476B11CA2}"/>
    <pc:docChg chg="modSld">
      <pc:chgData name="Kathy Moczerniak" userId="482eff44a8730993" providerId="LiveId" clId="{75214376-A07A-40B3-9D73-17D476B11CA2}" dt="2017-09-15T02:09:13.011" v="1" actId="20577"/>
      <pc:docMkLst>
        <pc:docMk/>
      </pc:docMkLst>
      <pc:sldChg chg="modSp">
        <pc:chgData name="Kathy Moczerniak" userId="482eff44a8730993" providerId="LiveId" clId="{75214376-A07A-40B3-9D73-17D476B11CA2}" dt="2017-09-15T02:09:13.011" v="1" actId="20577"/>
        <pc:sldMkLst>
          <pc:docMk/>
          <pc:sldMk cId="579033497" sldId="363"/>
        </pc:sldMkLst>
        <pc:spChg chg="mod">
          <ac:chgData name="Kathy Moczerniak" userId="482eff44a8730993" providerId="LiveId" clId="{75214376-A07A-40B3-9D73-17D476B11CA2}" dt="2017-09-15T02:09:13.011" v="1" actId="20577"/>
          <ac:spMkLst>
            <pc:docMk/>
            <pc:sldMk cId="579033497" sldId="36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2252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2252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2252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93D0647B-B1BF-4F4A-B309-92E63369BB5B}" type="slidenum">
              <a:rPr lang="en-US"/>
              <a:pPr/>
              <a:t>‹#›</a:t>
            </a:fld>
            <a:endParaRPr lang="en-US"/>
          </a:p>
        </p:txBody>
      </p:sp>
    </p:spTree>
    <p:extLst>
      <p:ext uri="{BB962C8B-B14F-4D97-AF65-F5344CB8AC3E}">
        <p14:creationId xmlns:p14="http://schemas.microsoft.com/office/powerpoint/2010/main" val="1897544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1ADB9237-209D-4FA1-BAAC-098E930F9CD8}" type="slidenum">
              <a:rPr lang="en-US"/>
              <a:pPr/>
              <a:t>‹#›</a:t>
            </a:fld>
            <a:endParaRPr lang="en-US"/>
          </a:p>
        </p:txBody>
      </p:sp>
    </p:spTree>
    <p:extLst>
      <p:ext uri="{BB962C8B-B14F-4D97-AF65-F5344CB8AC3E}">
        <p14:creationId xmlns:p14="http://schemas.microsoft.com/office/powerpoint/2010/main" val="179744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a:t>
            </a:fld>
            <a:endParaRPr lang="en-US"/>
          </a:p>
        </p:txBody>
      </p:sp>
    </p:spTree>
    <p:extLst>
      <p:ext uri="{BB962C8B-B14F-4D97-AF65-F5344CB8AC3E}">
        <p14:creationId xmlns:p14="http://schemas.microsoft.com/office/powerpoint/2010/main" val="1683889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10</a:t>
            </a:fld>
            <a:endParaRPr lang="en-US"/>
          </a:p>
        </p:txBody>
      </p:sp>
    </p:spTree>
    <p:extLst>
      <p:ext uri="{BB962C8B-B14F-4D97-AF65-F5344CB8AC3E}">
        <p14:creationId xmlns:p14="http://schemas.microsoft.com/office/powerpoint/2010/main" val="208033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11</a:t>
            </a:fld>
            <a:endParaRPr lang="en-US"/>
          </a:p>
        </p:txBody>
      </p:sp>
    </p:spTree>
    <p:extLst>
      <p:ext uri="{BB962C8B-B14F-4D97-AF65-F5344CB8AC3E}">
        <p14:creationId xmlns:p14="http://schemas.microsoft.com/office/powerpoint/2010/main" val="4022159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12</a:t>
            </a:fld>
            <a:endParaRPr lang="en-US"/>
          </a:p>
        </p:txBody>
      </p:sp>
    </p:spTree>
    <p:extLst>
      <p:ext uri="{BB962C8B-B14F-4D97-AF65-F5344CB8AC3E}">
        <p14:creationId xmlns:p14="http://schemas.microsoft.com/office/powerpoint/2010/main" val="3222742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13</a:t>
            </a:fld>
            <a:endParaRPr lang="en-US"/>
          </a:p>
        </p:txBody>
      </p:sp>
    </p:spTree>
    <p:extLst>
      <p:ext uri="{BB962C8B-B14F-4D97-AF65-F5344CB8AC3E}">
        <p14:creationId xmlns:p14="http://schemas.microsoft.com/office/powerpoint/2010/main" val="111379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14</a:t>
            </a:fld>
            <a:endParaRPr lang="en-US"/>
          </a:p>
        </p:txBody>
      </p:sp>
    </p:spTree>
    <p:extLst>
      <p:ext uri="{BB962C8B-B14F-4D97-AF65-F5344CB8AC3E}">
        <p14:creationId xmlns:p14="http://schemas.microsoft.com/office/powerpoint/2010/main" val="1879692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15</a:t>
            </a:fld>
            <a:endParaRPr lang="en-US"/>
          </a:p>
        </p:txBody>
      </p:sp>
    </p:spTree>
    <p:extLst>
      <p:ext uri="{BB962C8B-B14F-4D97-AF65-F5344CB8AC3E}">
        <p14:creationId xmlns:p14="http://schemas.microsoft.com/office/powerpoint/2010/main" val="2293354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16</a:t>
            </a:fld>
            <a:endParaRPr lang="en-US"/>
          </a:p>
        </p:txBody>
      </p:sp>
    </p:spTree>
    <p:extLst>
      <p:ext uri="{BB962C8B-B14F-4D97-AF65-F5344CB8AC3E}">
        <p14:creationId xmlns:p14="http://schemas.microsoft.com/office/powerpoint/2010/main" val="320385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17</a:t>
            </a:fld>
            <a:endParaRPr lang="en-US"/>
          </a:p>
        </p:txBody>
      </p:sp>
    </p:spTree>
    <p:extLst>
      <p:ext uri="{BB962C8B-B14F-4D97-AF65-F5344CB8AC3E}">
        <p14:creationId xmlns:p14="http://schemas.microsoft.com/office/powerpoint/2010/main" val="210192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18</a:t>
            </a:fld>
            <a:endParaRPr lang="en-US"/>
          </a:p>
        </p:txBody>
      </p:sp>
    </p:spTree>
    <p:extLst>
      <p:ext uri="{BB962C8B-B14F-4D97-AF65-F5344CB8AC3E}">
        <p14:creationId xmlns:p14="http://schemas.microsoft.com/office/powerpoint/2010/main" val="2466537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19</a:t>
            </a:fld>
            <a:endParaRPr lang="en-US"/>
          </a:p>
        </p:txBody>
      </p:sp>
    </p:spTree>
    <p:extLst>
      <p:ext uri="{BB962C8B-B14F-4D97-AF65-F5344CB8AC3E}">
        <p14:creationId xmlns:p14="http://schemas.microsoft.com/office/powerpoint/2010/main" val="269817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2</a:t>
            </a:fld>
            <a:endParaRPr lang="en-US"/>
          </a:p>
        </p:txBody>
      </p:sp>
    </p:spTree>
    <p:extLst>
      <p:ext uri="{BB962C8B-B14F-4D97-AF65-F5344CB8AC3E}">
        <p14:creationId xmlns:p14="http://schemas.microsoft.com/office/powerpoint/2010/main" val="3876876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8D64F-D70A-4807-B24A-CA8CBA5ABFED}" type="slidenum">
              <a:rPr lang="en-US"/>
              <a:pPr/>
              <a:t>20</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241400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8D64F-D70A-4807-B24A-CA8CBA5ABFED}" type="slidenum">
              <a:rPr lang="en-US"/>
              <a:pPr/>
              <a:t>21</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371336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37F79-9D8B-414E-8D0F-0DE941E90CD3}" type="slidenum">
              <a:rPr lang="en-US"/>
              <a:pPr/>
              <a:t>22</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21211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23</a:t>
            </a:fld>
            <a:endParaRPr lang="en-US"/>
          </a:p>
        </p:txBody>
      </p:sp>
    </p:spTree>
    <p:extLst>
      <p:ext uri="{BB962C8B-B14F-4D97-AF65-F5344CB8AC3E}">
        <p14:creationId xmlns:p14="http://schemas.microsoft.com/office/powerpoint/2010/main" val="4074157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5F6A7-8C30-408C-B88D-7C24907D0621}" type="slidenum">
              <a:rPr lang="en-US"/>
              <a:pPr/>
              <a:t>24</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91312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25</a:t>
            </a:fld>
            <a:endParaRPr lang="en-US"/>
          </a:p>
        </p:txBody>
      </p:sp>
    </p:spTree>
    <p:extLst>
      <p:ext uri="{BB962C8B-B14F-4D97-AF65-F5344CB8AC3E}">
        <p14:creationId xmlns:p14="http://schemas.microsoft.com/office/powerpoint/2010/main" val="1369795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26</a:t>
            </a:fld>
            <a:endParaRPr lang="en-US"/>
          </a:p>
        </p:txBody>
      </p:sp>
    </p:spTree>
    <p:extLst>
      <p:ext uri="{BB962C8B-B14F-4D97-AF65-F5344CB8AC3E}">
        <p14:creationId xmlns:p14="http://schemas.microsoft.com/office/powerpoint/2010/main" val="2292079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27</a:t>
            </a:fld>
            <a:endParaRPr lang="en-US"/>
          </a:p>
        </p:txBody>
      </p:sp>
    </p:spTree>
    <p:extLst>
      <p:ext uri="{BB962C8B-B14F-4D97-AF65-F5344CB8AC3E}">
        <p14:creationId xmlns:p14="http://schemas.microsoft.com/office/powerpoint/2010/main" val="2338981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92E34-E7A4-4455-96E0-403D8C2E15A9}" type="slidenum">
              <a:rPr lang="en-US"/>
              <a:pPr/>
              <a:t>28</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2597705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92E34-E7A4-4455-96E0-403D8C2E15A9}" type="slidenum">
              <a:rPr lang="en-US"/>
              <a:pPr/>
              <a:t>29</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199547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a:t>
            </a:fld>
            <a:endParaRPr lang="en-US"/>
          </a:p>
        </p:txBody>
      </p:sp>
    </p:spTree>
    <p:extLst>
      <p:ext uri="{BB962C8B-B14F-4D97-AF65-F5344CB8AC3E}">
        <p14:creationId xmlns:p14="http://schemas.microsoft.com/office/powerpoint/2010/main" val="2163134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92E34-E7A4-4455-96E0-403D8C2E15A9}" type="slidenum">
              <a:rPr lang="en-US"/>
              <a:pPr/>
              <a:t>30</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3875162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31</a:t>
            </a:fld>
            <a:endParaRPr lang="en-US"/>
          </a:p>
        </p:txBody>
      </p:sp>
    </p:spTree>
    <p:extLst>
      <p:ext uri="{BB962C8B-B14F-4D97-AF65-F5344CB8AC3E}">
        <p14:creationId xmlns:p14="http://schemas.microsoft.com/office/powerpoint/2010/main" val="554527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32</a:t>
            </a:fld>
            <a:endParaRPr lang="en-US"/>
          </a:p>
        </p:txBody>
      </p:sp>
    </p:spTree>
    <p:extLst>
      <p:ext uri="{BB962C8B-B14F-4D97-AF65-F5344CB8AC3E}">
        <p14:creationId xmlns:p14="http://schemas.microsoft.com/office/powerpoint/2010/main" val="156192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33</a:t>
            </a:fld>
            <a:endParaRPr lang="en-US"/>
          </a:p>
        </p:txBody>
      </p:sp>
    </p:spTree>
    <p:extLst>
      <p:ext uri="{BB962C8B-B14F-4D97-AF65-F5344CB8AC3E}">
        <p14:creationId xmlns:p14="http://schemas.microsoft.com/office/powerpoint/2010/main" val="4282814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34</a:t>
            </a:fld>
            <a:endParaRPr lang="en-US"/>
          </a:p>
        </p:txBody>
      </p:sp>
    </p:spTree>
    <p:extLst>
      <p:ext uri="{BB962C8B-B14F-4D97-AF65-F5344CB8AC3E}">
        <p14:creationId xmlns:p14="http://schemas.microsoft.com/office/powerpoint/2010/main" val="2672649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35</a:t>
            </a:fld>
            <a:endParaRPr lang="en-US"/>
          </a:p>
        </p:txBody>
      </p:sp>
    </p:spTree>
    <p:extLst>
      <p:ext uri="{BB962C8B-B14F-4D97-AF65-F5344CB8AC3E}">
        <p14:creationId xmlns:p14="http://schemas.microsoft.com/office/powerpoint/2010/main" val="3360250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36</a:t>
            </a:fld>
            <a:endParaRPr lang="en-US"/>
          </a:p>
        </p:txBody>
      </p:sp>
    </p:spTree>
    <p:extLst>
      <p:ext uri="{BB962C8B-B14F-4D97-AF65-F5344CB8AC3E}">
        <p14:creationId xmlns:p14="http://schemas.microsoft.com/office/powerpoint/2010/main" val="4780600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37</a:t>
            </a:fld>
            <a:endParaRPr lang="en-US"/>
          </a:p>
        </p:txBody>
      </p:sp>
    </p:spTree>
    <p:extLst>
      <p:ext uri="{BB962C8B-B14F-4D97-AF65-F5344CB8AC3E}">
        <p14:creationId xmlns:p14="http://schemas.microsoft.com/office/powerpoint/2010/main" val="225326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4</a:t>
            </a:fld>
            <a:endParaRPr lang="en-US"/>
          </a:p>
        </p:txBody>
      </p:sp>
    </p:spTree>
    <p:extLst>
      <p:ext uri="{BB962C8B-B14F-4D97-AF65-F5344CB8AC3E}">
        <p14:creationId xmlns:p14="http://schemas.microsoft.com/office/powerpoint/2010/main" val="206316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A2C2D-463B-4680-9B03-689FF2DD8C07}" type="slidenum">
              <a:rPr lang="en-US"/>
              <a:pPr/>
              <a:t>5</a:t>
            </a:fld>
            <a:endParaRPr lang="en-US"/>
          </a:p>
        </p:txBody>
      </p:sp>
      <p:sp>
        <p:nvSpPr>
          <p:cNvPr id="63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3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3085748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742B3-CAB4-4D6E-A00F-FECDD7225920}" type="slidenum">
              <a:rPr lang="en-US"/>
              <a:pPr/>
              <a:t>6</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3428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7</a:t>
            </a:fld>
            <a:endParaRPr lang="en-US"/>
          </a:p>
        </p:txBody>
      </p:sp>
    </p:spTree>
    <p:extLst>
      <p:ext uri="{BB962C8B-B14F-4D97-AF65-F5344CB8AC3E}">
        <p14:creationId xmlns:p14="http://schemas.microsoft.com/office/powerpoint/2010/main" val="206494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8</a:t>
            </a:fld>
            <a:endParaRPr lang="en-US"/>
          </a:p>
        </p:txBody>
      </p:sp>
    </p:spTree>
    <p:extLst>
      <p:ext uri="{BB962C8B-B14F-4D97-AF65-F5344CB8AC3E}">
        <p14:creationId xmlns:p14="http://schemas.microsoft.com/office/powerpoint/2010/main" val="397691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B9237-209D-4FA1-BAAC-098E930F9CD8}" type="slidenum">
              <a:rPr lang="en-US" smtClean="0"/>
              <a:pPr/>
              <a:t>9</a:t>
            </a:fld>
            <a:endParaRPr lang="en-US"/>
          </a:p>
        </p:txBody>
      </p:sp>
    </p:spTree>
    <p:extLst>
      <p:ext uri="{BB962C8B-B14F-4D97-AF65-F5344CB8AC3E}">
        <p14:creationId xmlns:p14="http://schemas.microsoft.com/office/powerpoint/2010/main" val="151590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DE0373-F0D7-4FE8-8B8A-CAFCD37DB86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1B9208-0BC8-4539-8A72-38D6E4BF69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E3133F-D774-44B0-BD15-8CA13F1E5A7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C2AF0D-23FA-4B3E-9CF2-0AA9AFF006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12B200-7996-4B8B-B4EC-5639FB5D60E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F7C62D3-C5DF-4B68-A6E6-04557609D3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21006F0-0F2A-4D82-B4DC-09CB619662F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2E0630-9B74-4267-BD65-AF671DBEDCB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5F009C7-C786-4AFD-B96C-5527C746F4F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A8D57D-7EB2-485E-B8D2-32B8D6C4294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E0AC323-8488-4B8C-9B64-28C8EB09F1A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9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9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59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59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2C9D9A-3AA2-48C0-AF6A-813F8F8AF06B}" type="slidenum">
              <a:rPr lang="en-US"/>
              <a:pPr/>
              <a:t>‹#›</a:t>
            </a:fld>
            <a:endParaRPr lang="en-US"/>
          </a:p>
        </p:txBody>
      </p:sp>
      <p:pic>
        <p:nvPicPr>
          <p:cNvPr id="1026" name="Picture 2" descr="\\fileservehq01\users\Public Health\5_In Production\Shi 2650-1\Ancillaries\Unprepped PPTs\26501_PPBG_text.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asc-prd-fs03\users\Public Health\5_In Production\Shi Delivering 6e 03775-3\Ancillaries\PPTs\9781284037753_PPBG_text.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877467"/>
            <a:ext cx="3733800" cy="769441"/>
          </a:xfrm>
        </p:spPr>
        <p:txBody>
          <a:bodyPr>
            <a:spAutoFit/>
          </a:bodyPr>
          <a:lstStyle/>
          <a:p>
            <a:r>
              <a:rPr lang="en-US" b="1"/>
              <a:t>Chapter 6</a:t>
            </a:r>
            <a:endParaRPr lang="en-US" b="1" dirty="0"/>
          </a:p>
        </p:txBody>
      </p:sp>
      <p:sp>
        <p:nvSpPr>
          <p:cNvPr id="5" name="Subtitle 4"/>
          <p:cNvSpPr>
            <a:spLocks noGrp="1"/>
          </p:cNvSpPr>
          <p:nvPr>
            <p:ph type="subTitle" idx="1"/>
          </p:nvPr>
        </p:nvSpPr>
        <p:spPr>
          <a:xfrm>
            <a:off x="381000" y="2971800"/>
            <a:ext cx="3657600" cy="1323439"/>
          </a:xfrm>
        </p:spPr>
        <p:txBody>
          <a:bodyPr wrap="square">
            <a:spAutoFit/>
          </a:bodyPr>
          <a:lstStyle/>
          <a:p>
            <a:r>
              <a:rPr lang="en-US" sz="4000" b="1" dirty="0"/>
              <a:t>Health Services Financing</a:t>
            </a:r>
          </a:p>
        </p:txBody>
      </p:sp>
    </p:spTree>
    <p:extLst>
      <p:ext uri="{BB962C8B-B14F-4D97-AF65-F5344CB8AC3E}">
        <p14:creationId xmlns:p14="http://schemas.microsoft.com/office/powerpoint/2010/main" val="57903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Figure 6-2: Health insurance status of the total U.S. population, 2015.</a:t>
            </a:r>
          </a:p>
        </p:txBody>
      </p:sp>
      <p:pic>
        <p:nvPicPr>
          <p:cNvPr id="5" name="Picture 4" descr="The pie chart displays the following data: 9 percent of the U.S. population are uninsured, 56 percent of the U.S. population are covered by private sources out of which 49 percent and 7 percent are respectively employer-based and individual private based, 36 percent of the U.S. population are covered by public sources out of which 20 percent, 14 percent, and 2 percent of the U.S. population are respectively are Medicaid, Medicare, and Other publi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973" y="1981200"/>
            <a:ext cx="6574054" cy="3657600"/>
          </a:xfrm>
          <a:prstGeom prst="rect">
            <a:avLst/>
          </a:prstGeom>
        </p:spPr>
      </p:pic>
      <p:sp>
        <p:nvSpPr>
          <p:cNvPr id="3" name="Rectangle 2"/>
          <p:cNvSpPr/>
          <p:nvPr/>
        </p:nvSpPr>
        <p:spPr>
          <a:xfrm>
            <a:off x="1142999" y="5943600"/>
            <a:ext cx="6716027" cy="369332"/>
          </a:xfrm>
          <a:prstGeom prst="rect">
            <a:avLst/>
          </a:prstGeom>
        </p:spPr>
        <p:txBody>
          <a:bodyPr wrap="square">
            <a:spAutoFit/>
          </a:bodyPr>
          <a:lstStyle/>
          <a:p>
            <a:r>
              <a:rPr lang="en-IN" sz="900" dirty="0">
                <a:latin typeface="+mj-lt"/>
              </a:rPr>
              <a:t>Data from Kaiser Family Foundation. 2017. Health insurance coverage of the total population. Timeframe: 2015. Available at: http://kff.org/other/state-indicator/total-population/?currentTimeframe=0. Accessed January </a:t>
            </a:r>
            <a:r>
              <a:rPr lang="en-IN" sz="900" dirty="0" smtClean="0">
                <a:latin typeface="+mj-lt"/>
              </a:rPr>
              <a:t>2017.</a:t>
            </a:r>
            <a:endParaRPr lang="en-IN" sz="900" dirty="0">
              <a:latin typeface="+mj-lt"/>
            </a:endParaRPr>
          </a:p>
        </p:txBody>
      </p:sp>
    </p:spTree>
    <p:extLst>
      <p:ext uri="{BB962C8B-B14F-4D97-AF65-F5344CB8AC3E}">
        <p14:creationId xmlns:p14="http://schemas.microsoft.com/office/powerpoint/2010/main" val="330833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Private Health Insurance</a:t>
            </a:r>
          </a:p>
        </p:txBody>
      </p:sp>
      <p:sp>
        <p:nvSpPr>
          <p:cNvPr id="3" name="Content Placeholder 2"/>
          <p:cNvSpPr>
            <a:spLocks noGrp="1"/>
          </p:cNvSpPr>
          <p:nvPr>
            <p:ph idx="1"/>
          </p:nvPr>
        </p:nvSpPr>
        <p:spPr>
          <a:xfrm>
            <a:off x="457200" y="1600200"/>
            <a:ext cx="8229600" cy="3268587"/>
          </a:xfrm>
        </p:spPr>
        <p:txBody>
          <a:bodyPr>
            <a:spAutoFit/>
          </a:bodyPr>
          <a:lstStyle/>
          <a:p>
            <a:r>
              <a:rPr lang="en-US" dirty="0"/>
              <a:t>Private health insurance is also called “voluntary health insurance.” </a:t>
            </a:r>
          </a:p>
          <a:p>
            <a:r>
              <a:rPr lang="en-US" dirty="0"/>
              <a:t>Most private health insurance is employment based.</a:t>
            </a:r>
          </a:p>
          <a:p>
            <a:pPr lvl="1"/>
            <a:r>
              <a:rPr lang="en-US" dirty="0"/>
              <a:t>Workers are not mandated to buy it.</a:t>
            </a:r>
          </a:p>
          <a:p>
            <a:r>
              <a:rPr lang="en-US" dirty="0"/>
              <a:t>Many businesses are self-insured.</a:t>
            </a:r>
          </a:p>
        </p:txBody>
      </p:sp>
    </p:spTree>
    <p:extLst>
      <p:ext uri="{BB962C8B-B14F-4D97-AF65-F5344CB8AC3E}">
        <p14:creationId xmlns:p14="http://schemas.microsoft.com/office/powerpoint/2010/main" val="347929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22972"/>
            <a:ext cx="8915400" cy="646331"/>
          </a:xfrm>
        </p:spPr>
        <p:txBody>
          <a:bodyPr>
            <a:spAutoFit/>
          </a:bodyPr>
          <a:lstStyle/>
          <a:p>
            <a:r>
              <a:rPr lang="en-US" sz="3600" dirty="0"/>
              <a:t>Basic Health Insurance Terminology</a:t>
            </a:r>
          </a:p>
        </p:txBody>
      </p:sp>
      <p:sp>
        <p:nvSpPr>
          <p:cNvPr id="3" name="Content Placeholder 2"/>
          <p:cNvSpPr>
            <a:spLocks noGrp="1"/>
          </p:cNvSpPr>
          <p:nvPr>
            <p:ph idx="1"/>
          </p:nvPr>
        </p:nvSpPr>
        <p:spPr/>
        <p:txBody>
          <a:bodyPr>
            <a:spAutoFit/>
          </a:bodyPr>
          <a:lstStyle/>
          <a:p>
            <a:r>
              <a:rPr lang="en-US" dirty="0"/>
              <a:t>Premiums</a:t>
            </a:r>
          </a:p>
          <a:p>
            <a:r>
              <a:rPr lang="en-US" dirty="0"/>
              <a:t>Risk rating</a:t>
            </a:r>
          </a:p>
          <a:p>
            <a:pPr lvl="1"/>
            <a:r>
              <a:rPr lang="en-US" dirty="0"/>
              <a:t>Experience and community ratings</a:t>
            </a:r>
          </a:p>
          <a:p>
            <a:r>
              <a:rPr lang="en-US" dirty="0"/>
              <a:t>Cost sharing</a:t>
            </a:r>
          </a:p>
          <a:p>
            <a:pPr lvl="1"/>
            <a:r>
              <a:rPr lang="en-US" dirty="0"/>
              <a:t>Deductible</a:t>
            </a:r>
          </a:p>
          <a:p>
            <a:pPr lvl="1"/>
            <a:r>
              <a:rPr lang="en-US" dirty="0"/>
              <a:t>Copayment</a:t>
            </a:r>
          </a:p>
          <a:p>
            <a:pPr lvl="1"/>
            <a:r>
              <a:rPr lang="en-US" dirty="0"/>
              <a:t>Coinsurance</a:t>
            </a:r>
          </a:p>
          <a:p>
            <a:r>
              <a:rPr lang="en-US" dirty="0"/>
              <a:t>Covered services or benefits</a:t>
            </a:r>
          </a:p>
        </p:txBody>
      </p:sp>
    </p:spTree>
    <p:extLst>
      <p:ext uri="{BB962C8B-B14F-4D97-AF65-F5344CB8AC3E}">
        <p14:creationId xmlns:p14="http://schemas.microsoft.com/office/powerpoint/2010/main" val="53506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4473"/>
            <a:ext cx="5181600" cy="923330"/>
          </a:xfrm>
        </p:spPr>
        <p:txBody>
          <a:bodyPr wrap="square">
            <a:spAutoFit/>
          </a:bodyPr>
          <a:lstStyle/>
          <a:p>
            <a:r>
              <a:rPr lang="en-IN" dirty="0"/>
              <a:t>Types of Private Insurance </a:t>
            </a:r>
            <a:r>
              <a:rPr lang="en-IN" sz="1800" dirty="0"/>
              <a:t>(1 of 2)</a:t>
            </a:r>
            <a:endParaRPr lang="en-US" sz="1800" dirty="0"/>
          </a:p>
        </p:txBody>
      </p:sp>
      <p:sp>
        <p:nvSpPr>
          <p:cNvPr id="3" name="Content Placeholder 2"/>
          <p:cNvSpPr>
            <a:spLocks noGrp="1"/>
          </p:cNvSpPr>
          <p:nvPr>
            <p:ph idx="1"/>
          </p:nvPr>
        </p:nvSpPr>
        <p:spPr>
          <a:xfrm>
            <a:off x="457200" y="1600200"/>
            <a:ext cx="8229600" cy="3391698"/>
          </a:xfrm>
        </p:spPr>
        <p:txBody>
          <a:bodyPr>
            <a:spAutoFit/>
          </a:bodyPr>
          <a:lstStyle/>
          <a:p>
            <a:r>
              <a:rPr lang="en-US" dirty="0"/>
              <a:t>Group insurance </a:t>
            </a:r>
          </a:p>
          <a:p>
            <a:r>
              <a:rPr lang="en-US" dirty="0"/>
              <a:t>Self-insurance</a:t>
            </a:r>
          </a:p>
          <a:p>
            <a:r>
              <a:rPr lang="en-US" dirty="0"/>
              <a:t>Individual private health insurance</a:t>
            </a:r>
          </a:p>
          <a:p>
            <a:r>
              <a:rPr lang="en-US" dirty="0"/>
              <a:t>Managed care organizations (MCOs)</a:t>
            </a:r>
          </a:p>
          <a:p>
            <a:pPr lvl="1"/>
            <a:r>
              <a:rPr lang="en-US" dirty="0"/>
              <a:t>Health maintenance organizations (HMOs) </a:t>
            </a:r>
          </a:p>
          <a:p>
            <a:pPr lvl="1"/>
            <a:r>
              <a:rPr lang="en-US" dirty="0"/>
              <a:t>Preferred provider organizations (PPOs)</a:t>
            </a:r>
          </a:p>
        </p:txBody>
      </p:sp>
    </p:spTree>
    <p:extLst>
      <p:ext uri="{BB962C8B-B14F-4D97-AF65-F5344CB8AC3E}">
        <p14:creationId xmlns:p14="http://schemas.microsoft.com/office/powerpoint/2010/main" val="148471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4473"/>
            <a:ext cx="5181600" cy="923330"/>
          </a:xfrm>
        </p:spPr>
        <p:txBody>
          <a:bodyPr wrap="square">
            <a:spAutoFit/>
          </a:bodyPr>
          <a:lstStyle/>
          <a:p>
            <a:r>
              <a:rPr lang="en-IN" dirty="0"/>
              <a:t>Types of Private Insurance </a:t>
            </a:r>
            <a:r>
              <a:rPr lang="en-IN" sz="1800" dirty="0"/>
              <a:t>(2 of 2)</a:t>
            </a:r>
            <a:endParaRPr lang="en-US" sz="1800" dirty="0"/>
          </a:p>
        </p:txBody>
      </p:sp>
      <p:sp>
        <p:nvSpPr>
          <p:cNvPr id="3" name="Content Placeholder 2"/>
          <p:cNvSpPr>
            <a:spLocks noGrp="1"/>
          </p:cNvSpPr>
          <p:nvPr>
            <p:ph idx="1"/>
          </p:nvPr>
        </p:nvSpPr>
        <p:spPr>
          <a:xfrm>
            <a:off x="152400" y="1600200"/>
            <a:ext cx="8686800" cy="4253472"/>
          </a:xfrm>
        </p:spPr>
        <p:txBody>
          <a:bodyPr>
            <a:spAutoFit/>
          </a:bodyPr>
          <a:lstStyle/>
          <a:p>
            <a:r>
              <a:rPr lang="en-US" dirty="0"/>
              <a:t>High-deductible health plans and savings options</a:t>
            </a:r>
          </a:p>
          <a:p>
            <a:r>
              <a:rPr lang="en-US" dirty="0"/>
              <a:t>Short-term stop-gap coverage</a:t>
            </a:r>
          </a:p>
          <a:p>
            <a:pPr lvl="1"/>
            <a:r>
              <a:rPr lang="en-US" dirty="0"/>
              <a:t>Consolidated Omnibus Budget Reconciliation Act (COBRA)</a:t>
            </a:r>
          </a:p>
          <a:p>
            <a:r>
              <a:rPr lang="en-US" dirty="0" err="1"/>
              <a:t>Medigap</a:t>
            </a:r>
            <a:r>
              <a:rPr lang="en-US" dirty="0"/>
              <a:t> </a:t>
            </a:r>
          </a:p>
          <a:p>
            <a:pPr lvl="1"/>
            <a:r>
              <a:rPr lang="en-US" dirty="0"/>
              <a:t>Does not cover extended long-term care, vision, dental, hearing aids, or private nursing</a:t>
            </a:r>
          </a:p>
          <a:p>
            <a:r>
              <a:rPr lang="en-US" dirty="0"/>
              <a:t>Trends in private health insurance</a:t>
            </a:r>
          </a:p>
        </p:txBody>
      </p:sp>
    </p:spTree>
    <p:extLst>
      <p:ext uri="{BB962C8B-B14F-4D97-AF65-F5344CB8AC3E}">
        <p14:creationId xmlns:p14="http://schemas.microsoft.com/office/powerpoint/2010/main" val="78962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Trends in Employment-Based Health Insurance</a:t>
            </a:r>
          </a:p>
        </p:txBody>
      </p:sp>
      <p:sp>
        <p:nvSpPr>
          <p:cNvPr id="3" name="Content Placeholder 2"/>
          <p:cNvSpPr>
            <a:spLocks noGrp="1"/>
          </p:cNvSpPr>
          <p:nvPr>
            <p:ph idx="1"/>
          </p:nvPr>
        </p:nvSpPr>
        <p:spPr>
          <a:xfrm>
            <a:off x="457200" y="1905000"/>
            <a:ext cx="8229600" cy="2800767"/>
          </a:xfrm>
        </p:spPr>
        <p:txBody>
          <a:bodyPr>
            <a:spAutoFit/>
          </a:bodyPr>
          <a:lstStyle/>
          <a:p>
            <a:r>
              <a:rPr lang="en-US" dirty="0"/>
              <a:t>Play-or-pay mandate</a:t>
            </a:r>
          </a:p>
          <a:p>
            <a:r>
              <a:rPr lang="en-US" dirty="0"/>
              <a:t>Premium costs in employment-based plans</a:t>
            </a:r>
          </a:p>
          <a:p>
            <a:r>
              <a:rPr lang="en-US" dirty="0"/>
              <a:t>Trends in utilization costs: cost sharing</a:t>
            </a:r>
          </a:p>
          <a:p>
            <a:pPr lvl="1"/>
            <a:r>
              <a:rPr lang="en-US" dirty="0"/>
              <a:t>ACA limits out-of-pocket cost sharing</a:t>
            </a:r>
          </a:p>
          <a:p>
            <a:pPr lvl="2"/>
            <a:r>
              <a:rPr lang="en-US" sz="2800" dirty="0"/>
              <a:t>Deductibles and </a:t>
            </a:r>
            <a:r>
              <a:rPr lang="en-US" sz="2800" dirty="0" smtClean="0"/>
              <a:t>copayments/coinsurance</a:t>
            </a:r>
            <a:endParaRPr lang="en-US" dirty="0"/>
          </a:p>
        </p:txBody>
      </p:sp>
    </p:spTree>
    <p:extLst>
      <p:ext uri="{BB962C8B-B14F-4D97-AF65-F5344CB8AC3E}">
        <p14:creationId xmlns:p14="http://schemas.microsoft.com/office/powerpoint/2010/main" val="294061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Table 6-1: Trends in Employment-Based Health Insurance, Selected Years</a:t>
            </a:r>
          </a:p>
        </p:txBody>
      </p:sp>
      <p:pic>
        <p:nvPicPr>
          <p:cNvPr id="5" name="Picture 4" descr="The workforce size and the percentage of the employers offering health insurance in 2005, 2010, 2015, and 2016 read: 3 to 9 workers, 47, 59, 47, 46; 10 to 24 workers, 72, 76, 63, 61; 25 to 49 workers, 87, 92, 82, 80; greater than or equal to 200 workers, 97, 99, 98, 98. The workforce size and the percentage of covered workers in 2005, 2010, 2015, and 2016 read: 3 to 24 workers, 41, 44, 35, 32; 25 to 49 workers, 55, 59, 49, 47; greater than or equal to 200 workers, 66, 63, 63, 61."/>
          <p:cNvPicPr>
            <a:picLocks noChangeAspect="1"/>
          </p:cNvPicPr>
          <p:nvPr/>
        </p:nvPicPr>
        <p:blipFill>
          <a:blip r:embed="rId3"/>
          <a:stretch>
            <a:fillRect/>
          </a:stretch>
        </p:blipFill>
        <p:spPr>
          <a:xfrm>
            <a:off x="648436" y="1834805"/>
            <a:ext cx="7133490" cy="3407254"/>
          </a:xfrm>
          <a:prstGeom prst="rect">
            <a:avLst/>
          </a:prstGeom>
        </p:spPr>
      </p:pic>
      <p:sp>
        <p:nvSpPr>
          <p:cNvPr id="3" name="Rectangle 2"/>
          <p:cNvSpPr/>
          <p:nvPr/>
        </p:nvSpPr>
        <p:spPr>
          <a:xfrm>
            <a:off x="624222" y="5474560"/>
            <a:ext cx="7157703" cy="369332"/>
          </a:xfrm>
          <a:prstGeom prst="rect">
            <a:avLst/>
          </a:prstGeom>
        </p:spPr>
        <p:txBody>
          <a:bodyPr wrap="square">
            <a:spAutoFit/>
          </a:bodyPr>
          <a:lstStyle/>
          <a:p>
            <a:r>
              <a:rPr lang="en-IN" sz="900" dirty="0">
                <a:latin typeface="+mj-lt"/>
              </a:rPr>
              <a:t>Data from Kaiser Family Foundation and Health Research and Educational Trust (Kaiser/HRET). 2016. Employer health benefits: 2016 annual survey. Menlo Park, CA: Author.</a:t>
            </a:r>
          </a:p>
        </p:txBody>
      </p:sp>
    </p:spTree>
    <p:extLst>
      <p:ext uri="{BB962C8B-B14F-4D97-AF65-F5344CB8AC3E}">
        <p14:creationId xmlns:p14="http://schemas.microsoft.com/office/powerpoint/2010/main" val="354057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54"/>
            <a:ext cx="8229600" cy="1200329"/>
          </a:xfrm>
        </p:spPr>
        <p:txBody>
          <a:bodyPr>
            <a:spAutoFit/>
          </a:bodyPr>
          <a:lstStyle/>
          <a:p>
            <a:r>
              <a:rPr lang="en-IN" dirty="0"/>
              <a:t>Private Coverage and Cost Under the Affordable Care Act </a:t>
            </a:r>
            <a:r>
              <a:rPr lang="en-IN" sz="1800" dirty="0"/>
              <a:t>(1 of 2)</a:t>
            </a:r>
            <a:endParaRPr lang="en-US" sz="1800" dirty="0"/>
          </a:p>
        </p:txBody>
      </p:sp>
      <p:sp>
        <p:nvSpPr>
          <p:cNvPr id="3" name="Content Placeholder 2"/>
          <p:cNvSpPr>
            <a:spLocks noGrp="1"/>
          </p:cNvSpPr>
          <p:nvPr>
            <p:ph idx="1"/>
          </p:nvPr>
        </p:nvSpPr>
        <p:spPr>
          <a:xfrm>
            <a:off x="457200" y="1828800"/>
            <a:ext cx="8229600" cy="4343400"/>
          </a:xfrm>
        </p:spPr>
        <p:txBody>
          <a:bodyPr>
            <a:spAutoFit/>
          </a:bodyPr>
          <a:lstStyle/>
          <a:p>
            <a:r>
              <a:rPr lang="en-US" dirty="0"/>
              <a:t>Six main ACA provisions </a:t>
            </a:r>
          </a:p>
          <a:p>
            <a:pPr marL="914400" lvl="1" indent="-514350">
              <a:buFont typeface="+mj-lt"/>
              <a:buAutoNum type="arabicPeriod"/>
            </a:pPr>
            <a:r>
              <a:rPr lang="en-US" dirty="0"/>
              <a:t>Insurers mandated to enroll young adults until age 26 under parents’ plans</a:t>
            </a:r>
          </a:p>
          <a:p>
            <a:pPr marL="914400" lvl="1" indent="-514350">
              <a:buFont typeface="+mj-lt"/>
              <a:buAutoNum type="arabicPeriod"/>
            </a:pPr>
            <a:r>
              <a:rPr lang="en-US" dirty="0"/>
              <a:t>Illegal to charge more or refuse coverage for preexisting conditions</a:t>
            </a:r>
          </a:p>
          <a:p>
            <a:pPr marL="914400" lvl="1" indent="-514350">
              <a:buFont typeface="+mj-lt"/>
              <a:buAutoNum type="arabicPeriod"/>
            </a:pPr>
            <a:r>
              <a:rPr lang="en-US" dirty="0"/>
              <a:t>All health plans had to include certain “essential health benefits”.</a:t>
            </a:r>
          </a:p>
          <a:p>
            <a:pPr marL="914400" lvl="1" indent="-514350">
              <a:buFont typeface="+mj-lt"/>
              <a:buAutoNum type="arabicPeriod"/>
            </a:pPr>
            <a:r>
              <a:rPr lang="en-US" dirty="0"/>
              <a:t>Fee on insurers for the privilege of selling plans through the exchanges</a:t>
            </a:r>
          </a:p>
        </p:txBody>
      </p:sp>
    </p:spTree>
    <p:extLst>
      <p:ext uri="{BB962C8B-B14F-4D97-AF65-F5344CB8AC3E}">
        <p14:creationId xmlns:p14="http://schemas.microsoft.com/office/powerpoint/2010/main" val="133707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254"/>
            <a:ext cx="8229600" cy="1200329"/>
          </a:xfrm>
        </p:spPr>
        <p:txBody>
          <a:bodyPr>
            <a:spAutoFit/>
          </a:bodyPr>
          <a:lstStyle/>
          <a:p>
            <a:r>
              <a:rPr lang="en-IN" dirty="0"/>
              <a:t>Private Coverage and Cost Under the Affordable Care Act </a:t>
            </a:r>
            <a:r>
              <a:rPr lang="en-IN" sz="1800" dirty="0"/>
              <a:t>(2 of 2)</a:t>
            </a:r>
            <a:endParaRPr lang="en-US" sz="1800" dirty="0"/>
          </a:p>
        </p:txBody>
      </p:sp>
      <p:sp>
        <p:nvSpPr>
          <p:cNvPr id="3" name="Content Placeholder 2"/>
          <p:cNvSpPr>
            <a:spLocks noGrp="1"/>
          </p:cNvSpPr>
          <p:nvPr>
            <p:ph idx="1"/>
          </p:nvPr>
        </p:nvSpPr>
        <p:spPr>
          <a:xfrm>
            <a:off x="457200" y="1905000"/>
            <a:ext cx="8229600" cy="3231654"/>
          </a:xfrm>
        </p:spPr>
        <p:txBody>
          <a:bodyPr>
            <a:spAutoFit/>
          </a:bodyPr>
          <a:lstStyle/>
          <a:p>
            <a:r>
              <a:rPr lang="en-US" dirty="0"/>
              <a:t>Six main ACA provisions </a:t>
            </a:r>
            <a:r>
              <a:rPr lang="en-US" i="1" dirty="0"/>
              <a:t>(continued)</a:t>
            </a:r>
          </a:p>
          <a:p>
            <a:pPr marL="914400" lvl="1" indent="-514350">
              <a:buFont typeface="+mj-lt"/>
              <a:buAutoNum type="arabicPeriod" startAt="5"/>
            </a:pPr>
            <a:r>
              <a:rPr lang="en-US" dirty="0"/>
              <a:t>Medical loss ratio (MLR)</a:t>
            </a:r>
          </a:p>
          <a:p>
            <a:pPr marL="914400" lvl="1" indent="-514350">
              <a:buFont typeface="+mj-lt"/>
              <a:buAutoNum type="arabicPeriod" startAt="5"/>
            </a:pPr>
            <a:r>
              <a:rPr lang="en-US" dirty="0"/>
              <a:t>Legal U.S. residents required to have health insurance, or else pay a penalty tax</a:t>
            </a:r>
          </a:p>
          <a:p>
            <a:r>
              <a:rPr lang="en-US" dirty="0"/>
              <a:t>Deductibles at often-unaffordable levels</a:t>
            </a:r>
          </a:p>
          <a:p>
            <a:r>
              <a:rPr lang="en-US" dirty="0"/>
              <a:t>Some large insurers left ACA exchanges</a:t>
            </a:r>
          </a:p>
        </p:txBody>
      </p:sp>
    </p:spTree>
    <p:extLst>
      <p:ext uri="{BB962C8B-B14F-4D97-AF65-F5344CB8AC3E}">
        <p14:creationId xmlns:p14="http://schemas.microsoft.com/office/powerpoint/2010/main" val="929718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Public Health Insurance</a:t>
            </a:r>
          </a:p>
        </p:txBody>
      </p:sp>
      <p:sp>
        <p:nvSpPr>
          <p:cNvPr id="3" name="Content Placeholder 2"/>
          <p:cNvSpPr>
            <a:spLocks noGrp="1"/>
          </p:cNvSpPr>
          <p:nvPr>
            <p:ph idx="1"/>
          </p:nvPr>
        </p:nvSpPr>
        <p:spPr>
          <a:xfrm>
            <a:off x="457200" y="1600200"/>
            <a:ext cx="8229600" cy="4007251"/>
          </a:xfrm>
        </p:spPr>
        <p:txBody>
          <a:bodyPr>
            <a:spAutoFit/>
          </a:bodyPr>
          <a:lstStyle/>
          <a:p>
            <a:r>
              <a:rPr lang="en-US" dirty="0"/>
              <a:t>Public financing supports programs benefiting certain categories of people.</a:t>
            </a:r>
          </a:p>
          <a:p>
            <a:pPr lvl="1"/>
            <a:r>
              <a:rPr lang="en-US" dirty="0"/>
              <a:t>Medicare for elderly and disabled individuals</a:t>
            </a:r>
          </a:p>
          <a:p>
            <a:pPr lvl="1"/>
            <a:r>
              <a:rPr lang="en-US" dirty="0"/>
              <a:t>Medicaid for the indigent</a:t>
            </a:r>
          </a:p>
          <a:p>
            <a:pPr lvl="1"/>
            <a:r>
              <a:rPr lang="en-US" dirty="0"/>
              <a:t>Department of Defense programs for active service members and their families</a:t>
            </a:r>
          </a:p>
          <a:p>
            <a:pPr lvl="1"/>
            <a:r>
              <a:rPr lang="en-US" dirty="0"/>
              <a:t>Department of Veterans Affairs (VA) health care for military veterans</a:t>
            </a:r>
          </a:p>
        </p:txBody>
      </p:sp>
    </p:spTree>
    <p:extLst>
      <p:ext uri="{BB962C8B-B14F-4D97-AF65-F5344CB8AC3E}">
        <p14:creationId xmlns:p14="http://schemas.microsoft.com/office/powerpoint/2010/main" val="274054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a:t>(1 of 2)</a:t>
            </a:r>
            <a:endParaRPr lang="en-US" sz="1800" dirty="0"/>
          </a:p>
        </p:txBody>
      </p:sp>
      <p:sp>
        <p:nvSpPr>
          <p:cNvPr id="134147" name="Rectangle 3"/>
          <p:cNvSpPr>
            <a:spLocks noGrp="1" noChangeArrowheads="1"/>
          </p:cNvSpPr>
          <p:nvPr>
            <p:ph idx="1"/>
          </p:nvPr>
        </p:nvSpPr>
        <p:spPr>
          <a:xfrm>
            <a:off x="457200" y="1600200"/>
            <a:ext cx="8229600" cy="3933384"/>
          </a:xfrm>
        </p:spPr>
        <p:txBody>
          <a:bodyPr>
            <a:spAutoFit/>
          </a:bodyPr>
          <a:lstStyle/>
          <a:p>
            <a:pPr lvl="0"/>
            <a:r>
              <a:rPr lang="en-US" dirty="0"/>
              <a:t>Role of health care financing and its impact</a:t>
            </a:r>
          </a:p>
          <a:p>
            <a:pPr lvl="0"/>
            <a:r>
              <a:rPr lang="en-US" dirty="0"/>
              <a:t>Concept of insurance and general terminology</a:t>
            </a:r>
          </a:p>
          <a:p>
            <a:pPr lvl="0"/>
            <a:r>
              <a:rPr lang="en-US" dirty="0"/>
              <a:t>Differentiate group insurance, self-insurance, individual health insurance, managed care, high-deductible, and </a:t>
            </a:r>
            <a:r>
              <a:rPr lang="en-US" dirty="0" err="1"/>
              <a:t>Medigap</a:t>
            </a:r>
            <a:r>
              <a:rPr lang="en-US" dirty="0"/>
              <a:t> plans</a:t>
            </a:r>
          </a:p>
          <a:p>
            <a:pPr lvl="0"/>
            <a:r>
              <a:rPr lang="en-US" dirty="0"/>
              <a:t>Trends in employer-based health insurance</a:t>
            </a:r>
          </a:p>
          <a:p>
            <a:pPr lvl="0"/>
            <a:r>
              <a:rPr lang="en-US" dirty="0"/>
              <a:t>Features of public insurance </a:t>
            </a:r>
            <a:r>
              <a:rPr lang="en-US" dirty="0" smtClean="0"/>
              <a:t>programs</a:t>
            </a:r>
            <a:endParaRPr lang="en-US" dirty="0"/>
          </a:p>
        </p:txBody>
      </p:sp>
    </p:spTree>
    <p:extLst>
      <p:ext uri="{BB962C8B-B14F-4D97-AF65-F5344CB8AC3E}">
        <p14:creationId xmlns:p14="http://schemas.microsoft.com/office/powerpoint/2010/main" val="2311106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505200" y="384473"/>
            <a:ext cx="2133600" cy="923330"/>
          </a:xfrm>
        </p:spPr>
        <p:txBody>
          <a:bodyPr wrap="square">
            <a:spAutoFit/>
          </a:bodyPr>
          <a:lstStyle/>
          <a:p>
            <a:r>
              <a:rPr lang="en-US" dirty="0"/>
              <a:t>Medicare </a:t>
            </a:r>
            <a:r>
              <a:rPr lang="en-US" sz="1800" dirty="0"/>
              <a:t>(1 of 2)</a:t>
            </a:r>
          </a:p>
        </p:txBody>
      </p:sp>
      <p:sp>
        <p:nvSpPr>
          <p:cNvPr id="68611" name="Rectangle 3"/>
          <p:cNvSpPr>
            <a:spLocks noGrp="1" noChangeArrowheads="1"/>
          </p:cNvSpPr>
          <p:nvPr>
            <p:ph idx="1"/>
          </p:nvPr>
        </p:nvSpPr>
        <p:spPr>
          <a:xfrm>
            <a:off x="457200" y="1600200"/>
            <a:ext cx="8229600" cy="2726900"/>
          </a:xfrm>
        </p:spPr>
        <p:txBody>
          <a:bodyPr>
            <a:spAutoFit/>
          </a:bodyPr>
          <a:lstStyle/>
          <a:p>
            <a:r>
              <a:rPr lang="en-US" dirty="0"/>
              <a:t>Title 18 of Social Security Act benefits</a:t>
            </a:r>
          </a:p>
          <a:p>
            <a:pPr marL="914400" lvl="1" indent="-514350">
              <a:buFont typeface="+mj-lt"/>
              <a:buAutoNum type="arabicPeriod"/>
            </a:pPr>
            <a:r>
              <a:rPr lang="en-US" dirty="0"/>
              <a:t>Those 65 years old or older</a:t>
            </a:r>
          </a:p>
          <a:p>
            <a:pPr marL="914400" lvl="1" indent="-514350">
              <a:buFont typeface="+mj-lt"/>
              <a:buAutoNum type="arabicPeriod"/>
            </a:pPr>
            <a:r>
              <a:rPr lang="en-US" dirty="0"/>
              <a:t>Disabled who are entitled to Social Security </a:t>
            </a:r>
          </a:p>
          <a:p>
            <a:pPr marL="914400" lvl="1" indent="-514350">
              <a:buFont typeface="+mj-lt"/>
              <a:buAutoNum type="arabicPeriod"/>
            </a:pPr>
            <a:r>
              <a:rPr lang="en-US" dirty="0"/>
              <a:t>Those with end-stage renal disease</a:t>
            </a:r>
          </a:p>
          <a:p>
            <a:r>
              <a:rPr lang="en-US" dirty="0"/>
              <a:t>Part A: Hospital Insurance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505200" y="384473"/>
            <a:ext cx="2133600" cy="923330"/>
          </a:xfrm>
        </p:spPr>
        <p:txBody>
          <a:bodyPr wrap="square">
            <a:spAutoFit/>
          </a:bodyPr>
          <a:lstStyle/>
          <a:p>
            <a:r>
              <a:rPr lang="en-US"/>
              <a:t>Medicare </a:t>
            </a:r>
            <a:r>
              <a:rPr lang="en-US" sz="1800" smtClean="0"/>
              <a:t>(2 </a:t>
            </a:r>
            <a:r>
              <a:rPr lang="en-US" sz="1800" dirty="0"/>
              <a:t>of 2)</a:t>
            </a:r>
          </a:p>
        </p:txBody>
      </p:sp>
      <p:sp>
        <p:nvSpPr>
          <p:cNvPr id="68611" name="Rectangle 3"/>
          <p:cNvSpPr>
            <a:spLocks noGrp="1" noChangeArrowheads="1"/>
          </p:cNvSpPr>
          <p:nvPr>
            <p:ph idx="1"/>
          </p:nvPr>
        </p:nvSpPr>
        <p:spPr>
          <a:xfrm>
            <a:off x="457200" y="1600200"/>
            <a:ext cx="8229600" cy="2948499"/>
          </a:xfrm>
        </p:spPr>
        <p:txBody>
          <a:bodyPr>
            <a:spAutoFit/>
          </a:bodyPr>
          <a:lstStyle/>
          <a:p>
            <a:r>
              <a:rPr lang="en-US" dirty="0"/>
              <a:t>Part B: Supplementary Medical Insurance</a:t>
            </a:r>
          </a:p>
          <a:p>
            <a:r>
              <a:rPr lang="en-US" dirty="0"/>
              <a:t>Part C: Medicare Advantage</a:t>
            </a:r>
          </a:p>
          <a:p>
            <a:r>
              <a:rPr lang="en-US" dirty="0"/>
              <a:t>Part D: Prescription Drug Coverage</a:t>
            </a:r>
          </a:p>
          <a:p>
            <a:r>
              <a:rPr lang="en-US" dirty="0"/>
              <a:t>Medicare financing and spending for services</a:t>
            </a:r>
          </a:p>
          <a:p>
            <a:r>
              <a:rPr lang="en-US" dirty="0"/>
              <a:t>Medicare trust funds</a:t>
            </a:r>
          </a:p>
        </p:txBody>
      </p:sp>
    </p:spTree>
    <p:extLst>
      <p:ext uri="{BB962C8B-B14F-4D97-AF65-F5344CB8AC3E}">
        <p14:creationId xmlns:p14="http://schemas.microsoft.com/office/powerpoint/2010/main" val="72322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505200" y="384473"/>
            <a:ext cx="2133600" cy="923330"/>
          </a:xfrm>
        </p:spPr>
        <p:txBody>
          <a:bodyPr wrap="square">
            <a:spAutoFit/>
          </a:bodyPr>
          <a:lstStyle/>
          <a:p>
            <a:r>
              <a:rPr lang="en-US" dirty="0"/>
              <a:t>Medicaid </a:t>
            </a:r>
            <a:r>
              <a:rPr lang="en-US" sz="1800" dirty="0"/>
              <a:t>(1 of 2)</a:t>
            </a:r>
          </a:p>
        </p:txBody>
      </p:sp>
      <p:sp>
        <p:nvSpPr>
          <p:cNvPr id="167939" name="Rectangle 3"/>
          <p:cNvSpPr>
            <a:spLocks noGrp="1" noChangeArrowheads="1"/>
          </p:cNvSpPr>
          <p:nvPr>
            <p:ph idx="1"/>
          </p:nvPr>
        </p:nvSpPr>
        <p:spPr>
          <a:xfrm>
            <a:off x="457200" y="1600200"/>
            <a:ext cx="8229600" cy="2874633"/>
          </a:xfrm>
        </p:spPr>
        <p:txBody>
          <a:bodyPr>
            <a:spAutoFit/>
          </a:bodyPr>
          <a:lstStyle/>
          <a:p>
            <a:r>
              <a:rPr lang="en-US"/>
              <a:t>Title 19 of Social Security Act</a:t>
            </a:r>
          </a:p>
          <a:p>
            <a:r>
              <a:rPr lang="en-US"/>
              <a:t>Finances health care for the indigent </a:t>
            </a:r>
          </a:p>
          <a:p>
            <a:r>
              <a:rPr lang="en-US"/>
              <a:t>Almost entirely a taxpayer-financed program</a:t>
            </a:r>
          </a:p>
          <a:p>
            <a:r>
              <a:rPr lang="en-US"/>
              <a:t>Means-tested program </a:t>
            </a:r>
          </a:p>
          <a:p>
            <a:pPr lvl="1"/>
            <a:r>
              <a:rPr lang="en-US"/>
              <a:t>Eligibility depends on financial resources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84473"/>
            <a:ext cx="1981200" cy="923330"/>
          </a:xfrm>
        </p:spPr>
        <p:txBody>
          <a:bodyPr wrap="square">
            <a:spAutoFit/>
          </a:bodyPr>
          <a:lstStyle/>
          <a:p>
            <a:r>
              <a:rPr lang="en-US" dirty="0"/>
              <a:t>Medicaid </a:t>
            </a:r>
            <a:r>
              <a:rPr lang="en-US" sz="1800" dirty="0" smtClean="0"/>
              <a:t>(2 </a:t>
            </a:r>
            <a:r>
              <a:rPr lang="en-US" sz="1800" dirty="0"/>
              <a:t>of 2)</a:t>
            </a:r>
          </a:p>
        </p:txBody>
      </p:sp>
      <p:sp>
        <p:nvSpPr>
          <p:cNvPr id="3" name="Content Placeholder 2"/>
          <p:cNvSpPr>
            <a:spLocks noGrp="1"/>
          </p:cNvSpPr>
          <p:nvPr>
            <p:ph idx="1"/>
          </p:nvPr>
        </p:nvSpPr>
        <p:spPr>
          <a:xfrm>
            <a:off x="457200" y="1600200"/>
            <a:ext cx="8229600" cy="2948499"/>
          </a:xfrm>
        </p:spPr>
        <p:txBody>
          <a:bodyPr>
            <a:spAutoFit/>
          </a:bodyPr>
          <a:lstStyle/>
          <a:p>
            <a:r>
              <a:rPr lang="en-US" dirty="0"/>
              <a:t>Rules for Medicaid eligibility</a:t>
            </a:r>
          </a:p>
          <a:p>
            <a:r>
              <a:rPr lang="en-US" dirty="0"/>
              <a:t>Dual-eligible beneficiaries</a:t>
            </a:r>
          </a:p>
          <a:p>
            <a:r>
              <a:rPr lang="en-US" dirty="0"/>
              <a:t>Medicaid experiences under the ACA</a:t>
            </a:r>
          </a:p>
          <a:p>
            <a:r>
              <a:rPr lang="en-US" dirty="0"/>
              <a:t>Issues with Medicaid</a:t>
            </a:r>
          </a:p>
          <a:p>
            <a:r>
              <a:rPr lang="en-US" dirty="0"/>
              <a:t>Medicaid enrollment and </a:t>
            </a:r>
            <a:r>
              <a:rPr lang="en-US" dirty="0" smtClean="0"/>
              <a:t>spending</a:t>
            </a:r>
            <a:endParaRPr lang="en-US" dirty="0"/>
          </a:p>
        </p:txBody>
      </p:sp>
    </p:spTree>
    <p:extLst>
      <p:ext uri="{BB962C8B-B14F-4D97-AF65-F5344CB8AC3E}">
        <p14:creationId xmlns:p14="http://schemas.microsoft.com/office/powerpoint/2010/main" val="8155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245974"/>
            <a:ext cx="8229600" cy="1200329"/>
          </a:xfrm>
        </p:spPr>
        <p:txBody>
          <a:bodyPr>
            <a:spAutoFit/>
          </a:bodyPr>
          <a:lstStyle/>
          <a:p>
            <a:r>
              <a:rPr lang="en-US" dirty="0"/>
              <a:t>Children’s Health Insurance Program (CHIP)</a:t>
            </a:r>
          </a:p>
        </p:txBody>
      </p:sp>
      <p:sp>
        <p:nvSpPr>
          <p:cNvPr id="179203" name="Rectangle 3"/>
          <p:cNvSpPr>
            <a:spLocks noGrp="1" noChangeArrowheads="1"/>
          </p:cNvSpPr>
          <p:nvPr>
            <p:ph idx="1"/>
          </p:nvPr>
        </p:nvSpPr>
        <p:spPr>
          <a:xfrm>
            <a:off x="457200" y="1600200"/>
            <a:ext cx="8229600" cy="3440942"/>
          </a:xfrm>
        </p:spPr>
        <p:txBody>
          <a:bodyPr>
            <a:spAutoFit/>
          </a:bodyPr>
          <a:lstStyle/>
          <a:p>
            <a:r>
              <a:rPr lang="en-US" dirty="0"/>
              <a:t>Title 21 of Social Security Act.</a:t>
            </a:r>
          </a:p>
          <a:p>
            <a:r>
              <a:rPr lang="en-US" dirty="0"/>
              <a:t>Federal block grants to states. </a:t>
            </a:r>
          </a:p>
          <a:p>
            <a:r>
              <a:rPr lang="en-US" dirty="0"/>
              <a:t>Covers children up to age 19.</a:t>
            </a:r>
          </a:p>
          <a:p>
            <a:r>
              <a:rPr lang="en-US" dirty="0"/>
              <a:t>No federal income threshold.</a:t>
            </a:r>
          </a:p>
          <a:p>
            <a:r>
              <a:rPr lang="en-US" dirty="0"/>
              <a:t>States cover children in families with incomes up to 200% of the FPL.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522972"/>
            <a:ext cx="8229600" cy="646331"/>
          </a:xfrm>
        </p:spPr>
        <p:txBody>
          <a:bodyPr>
            <a:spAutoFit/>
          </a:bodyPr>
          <a:lstStyle/>
          <a:p>
            <a:r>
              <a:rPr lang="en-US"/>
              <a:t>Health Care for the Military</a:t>
            </a:r>
            <a:endParaRPr lang="en-US" dirty="0"/>
          </a:p>
        </p:txBody>
      </p:sp>
      <p:sp>
        <p:nvSpPr>
          <p:cNvPr id="181251" name="Rectangle 3"/>
          <p:cNvSpPr>
            <a:spLocks noGrp="1" noChangeArrowheads="1"/>
          </p:cNvSpPr>
          <p:nvPr>
            <p:ph idx="1"/>
          </p:nvPr>
        </p:nvSpPr>
        <p:spPr>
          <a:xfrm>
            <a:off x="457200" y="1600200"/>
            <a:ext cx="8229600" cy="3083921"/>
          </a:xfrm>
        </p:spPr>
        <p:txBody>
          <a:bodyPr>
            <a:spAutoFit/>
          </a:bodyPr>
          <a:lstStyle/>
          <a:p>
            <a:r>
              <a:rPr lang="en-US" dirty="0"/>
              <a:t>U.S. Department of Defense</a:t>
            </a:r>
          </a:p>
          <a:p>
            <a:pPr lvl="1"/>
            <a:r>
              <a:rPr lang="en-US" dirty="0"/>
              <a:t>Known as the Military Health System.</a:t>
            </a:r>
          </a:p>
          <a:p>
            <a:pPr lvl="1"/>
            <a:r>
              <a:rPr lang="en-US" dirty="0"/>
              <a:t>For active duty and retirees, dependents, survivors, and former spouses.</a:t>
            </a:r>
          </a:p>
          <a:p>
            <a:pPr lvl="1"/>
            <a:r>
              <a:rPr lang="en-US" dirty="0"/>
              <a:t>Each branch operates its own medical facilities.</a:t>
            </a:r>
          </a:p>
          <a:p>
            <a:pPr lvl="1"/>
            <a:r>
              <a:rPr lang="en-US" dirty="0"/>
              <a:t>TRICARE is the insurance arm.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522972"/>
            <a:ext cx="8229600" cy="646331"/>
          </a:xfrm>
        </p:spPr>
        <p:txBody>
          <a:bodyPr>
            <a:spAutoFit/>
          </a:bodyPr>
          <a:lstStyle/>
          <a:p>
            <a:r>
              <a:rPr lang="en-US" sz="3600" dirty="0"/>
              <a:t>Veterans Health Administration (VHA)</a:t>
            </a:r>
          </a:p>
        </p:txBody>
      </p:sp>
      <p:sp>
        <p:nvSpPr>
          <p:cNvPr id="183299" name="Rectangle 3"/>
          <p:cNvSpPr>
            <a:spLocks noGrp="1" noChangeArrowheads="1"/>
          </p:cNvSpPr>
          <p:nvPr>
            <p:ph idx="1"/>
          </p:nvPr>
        </p:nvSpPr>
        <p:spPr>
          <a:xfrm>
            <a:off x="457200" y="1600200"/>
            <a:ext cx="8229600" cy="3859518"/>
          </a:xfrm>
        </p:spPr>
        <p:txBody>
          <a:bodyPr>
            <a:spAutoFit/>
          </a:bodyPr>
          <a:lstStyle/>
          <a:p>
            <a:r>
              <a:rPr lang="en-US" dirty="0"/>
              <a:t>Largest integrated U.S. health system </a:t>
            </a:r>
          </a:p>
          <a:p>
            <a:r>
              <a:rPr lang="en-US" dirty="0"/>
              <a:t>Cost control through global budgets</a:t>
            </a:r>
          </a:p>
          <a:p>
            <a:r>
              <a:rPr lang="en-US" dirty="0"/>
              <a:t>23 geographically distributed Veterans Integrated Service Networks (VISNs)</a:t>
            </a:r>
          </a:p>
          <a:p>
            <a:r>
              <a:rPr lang="en-US" dirty="0"/>
              <a:t>Civilian Health and Medical Program of the Department of Veterans Affairs (CHAMPVA)</a:t>
            </a:r>
          </a:p>
          <a:p>
            <a:pPr lvl="1"/>
            <a:r>
              <a:rPr lang="en-US" dirty="0"/>
              <a:t>Covers dependents of disabled veterans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522972"/>
            <a:ext cx="8229600" cy="646331"/>
          </a:xfrm>
        </p:spPr>
        <p:txBody>
          <a:bodyPr>
            <a:spAutoFit/>
          </a:bodyPr>
          <a:lstStyle/>
          <a:p>
            <a:r>
              <a:rPr lang="en-US" sz="3600" dirty="0"/>
              <a:t>Indian Health Service (IHS)</a:t>
            </a:r>
          </a:p>
        </p:txBody>
      </p:sp>
      <p:sp>
        <p:nvSpPr>
          <p:cNvPr id="184323" name="Rectangle 3"/>
          <p:cNvSpPr>
            <a:spLocks noGrp="1" noChangeArrowheads="1"/>
          </p:cNvSpPr>
          <p:nvPr>
            <p:ph idx="1"/>
          </p:nvPr>
        </p:nvSpPr>
        <p:spPr>
          <a:xfrm>
            <a:off x="457200" y="1600200"/>
            <a:ext cx="8229600" cy="3810274"/>
          </a:xfrm>
        </p:spPr>
        <p:txBody>
          <a:bodyPr>
            <a:spAutoFit/>
          </a:bodyPr>
          <a:lstStyle/>
          <a:p>
            <a:r>
              <a:rPr lang="en-US" dirty="0"/>
              <a:t>Comprehensive care to members of federally recognized tribes and their descendants</a:t>
            </a:r>
          </a:p>
          <a:p>
            <a:r>
              <a:rPr lang="en-US" dirty="0"/>
              <a:t>American Indian and Alaska Native (AIAN) </a:t>
            </a:r>
          </a:p>
          <a:p>
            <a:r>
              <a:rPr lang="en-US" dirty="0"/>
              <a:t>Facilities include</a:t>
            </a:r>
          </a:p>
          <a:p>
            <a:pPr lvl="1"/>
            <a:r>
              <a:rPr lang="en-US" dirty="0"/>
              <a:t>Hospitals and health centers</a:t>
            </a:r>
          </a:p>
          <a:p>
            <a:pPr lvl="1"/>
            <a:r>
              <a:rPr lang="en-US" dirty="0"/>
              <a:t>School centers</a:t>
            </a:r>
          </a:p>
          <a:p>
            <a:pPr lvl="1"/>
            <a:r>
              <a:rPr lang="en-US" dirty="0"/>
              <a:t>Health stations and Alaska village clinics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743200" y="384473"/>
            <a:ext cx="3657600" cy="923330"/>
          </a:xfrm>
        </p:spPr>
        <p:txBody>
          <a:bodyPr wrap="square">
            <a:spAutoFit/>
          </a:bodyPr>
          <a:lstStyle/>
          <a:p>
            <a:r>
              <a:rPr lang="en-IN" dirty="0"/>
              <a:t>Payment Function </a:t>
            </a:r>
            <a:r>
              <a:rPr lang="en-IN" sz="1800" dirty="0"/>
              <a:t>(1 of 3)</a:t>
            </a:r>
            <a:endParaRPr lang="en-US" sz="1800" dirty="0"/>
          </a:p>
        </p:txBody>
      </p:sp>
      <p:sp>
        <p:nvSpPr>
          <p:cNvPr id="72707" name="Rectangle 3"/>
          <p:cNvSpPr>
            <a:spLocks noGrp="1" noChangeArrowheads="1"/>
          </p:cNvSpPr>
          <p:nvPr>
            <p:ph idx="1"/>
          </p:nvPr>
        </p:nvSpPr>
        <p:spPr>
          <a:xfrm>
            <a:off x="457200" y="1600200"/>
            <a:ext cx="8229600" cy="3588675"/>
          </a:xfrm>
        </p:spPr>
        <p:txBody>
          <a:bodyPr>
            <a:spAutoFit/>
          </a:bodyPr>
          <a:lstStyle/>
          <a:p>
            <a:r>
              <a:rPr lang="en-US" dirty="0"/>
              <a:t>Third-party payers</a:t>
            </a:r>
          </a:p>
          <a:p>
            <a:pPr lvl="1"/>
            <a:r>
              <a:rPr lang="en-US" dirty="0"/>
              <a:t>Insurance companies, managed care organizations, Blue Cross/Blue Shield, government</a:t>
            </a:r>
          </a:p>
          <a:p>
            <a:r>
              <a:rPr lang="en-US" dirty="0"/>
              <a:t>Payment function has two facets</a:t>
            </a:r>
          </a:p>
          <a:p>
            <a:pPr marL="971550" lvl="1" indent="-514350">
              <a:buFont typeface="+mj-lt"/>
              <a:buAutoNum type="arabicPeriod"/>
            </a:pPr>
            <a:r>
              <a:rPr lang="en-US" dirty="0"/>
              <a:t>Determine methods and amounts of reimbursement in advance of the delivery </a:t>
            </a:r>
          </a:p>
          <a:p>
            <a:pPr marL="971550" lvl="1" indent="-514350">
              <a:buFont typeface="+mj-lt"/>
              <a:buAutoNum type="arabicPeriod"/>
            </a:pPr>
            <a:r>
              <a:rPr lang="en-US" dirty="0"/>
              <a:t>Actual payment after services rendered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743200" y="384473"/>
            <a:ext cx="3657600" cy="923330"/>
          </a:xfrm>
        </p:spPr>
        <p:txBody>
          <a:bodyPr wrap="square">
            <a:spAutoFit/>
          </a:bodyPr>
          <a:lstStyle/>
          <a:p>
            <a:r>
              <a:rPr lang="en-IN" dirty="0"/>
              <a:t>Payment Function </a:t>
            </a:r>
            <a:r>
              <a:rPr lang="en-IN" sz="1800" dirty="0" smtClean="0"/>
              <a:t>(2 </a:t>
            </a:r>
            <a:r>
              <a:rPr lang="en-IN" sz="1800" dirty="0"/>
              <a:t>of 3)</a:t>
            </a:r>
            <a:endParaRPr lang="en-US" sz="1800" dirty="0"/>
          </a:p>
        </p:txBody>
      </p:sp>
      <p:sp>
        <p:nvSpPr>
          <p:cNvPr id="72707" name="Rectangle 3"/>
          <p:cNvSpPr>
            <a:spLocks noGrp="1" noChangeArrowheads="1"/>
          </p:cNvSpPr>
          <p:nvPr>
            <p:ph idx="1"/>
          </p:nvPr>
        </p:nvSpPr>
        <p:spPr>
          <a:xfrm>
            <a:off x="457200" y="1600200"/>
            <a:ext cx="8229600" cy="3539430"/>
          </a:xfrm>
        </p:spPr>
        <p:txBody>
          <a:bodyPr>
            <a:spAutoFit/>
          </a:bodyPr>
          <a:lstStyle/>
          <a:p>
            <a:r>
              <a:rPr lang="en-US" dirty="0"/>
              <a:t>Fee for service</a:t>
            </a:r>
          </a:p>
          <a:p>
            <a:r>
              <a:rPr lang="en-US" dirty="0"/>
              <a:t>Bundled payments</a:t>
            </a:r>
          </a:p>
          <a:p>
            <a:r>
              <a:rPr lang="en-US" dirty="0"/>
              <a:t>Resource-based relative value scale</a:t>
            </a:r>
          </a:p>
          <a:p>
            <a:r>
              <a:rPr lang="en-US" dirty="0"/>
              <a:t>Value-based reimbursement</a:t>
            </a:r>
          </a:p>
          <a:p>
            <a:r>
              <a:rPr lang="en-US" dirty="0"/>
              <a:t>Managed care approaches</a:t>
            </a:r>
          </a:p>
          <a:p>
            <a:r>
              <a:rPr lang="en-US" dirty="0"/>
              <a:t>Cost-plus reimbursement</a:t>
            </a:r>
          </a:p>
        </p:txBody>
      </p:sp>
    </p:spTree>
    <p:extLst>
      <p:ext uri="{BB962C8B-B14F-4D97-AF65-F5344CB8AC3E}">
        <p14:creationId xmlns:p14="http://schemas.microsoft.com/office/powerpoint/2010/main" val="169885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a:t>(2 of 2)</a:t>
            </a:r>
            <a:endParaRPr lang="en-US" sz="1800" dirty="0">
              <a:solidFill>
                <a:schemeClr val="tx1"/>
              </a:solidFill>
            </a:endParaRPr>
          </a:p>
        </p:txBody>
      </p:sp>
      <p:sp>
        <p:nvSpPr>
          <p:cNvPr id="134147" name="Rectangle 3"/>
          <p:cNvSpPr>
            <a:spLocks noGrp="1" noChangeArrowheads="1"/>
          </p:cNvSpPr>
          <p:nvPr>
            <p:ph idx="1"/>
          </p:nvPr>
        </p:nvSpPr>
        <p:spPr>
          <a:xfrm>
            <a:off x="457200" y="1523999"/>
            <a:ext cx="8229600" cy="3834896"/>
          </a:xfrm>
        </p:spPr>
        <p:txBody>
          <a:bodyPr>
            <a:spAutoFit/>
          </a:bodyPr>
          <a:lstStyle/>
          <a:p>
            <a:pPr lvl="0"/>
            <a:r>
              <a:rPr lang="en-US" dirty="0"/>
              <a:t>Various methods of reimbursement and trends </a:t>
            </a:r>
          </a:p>
          <a:p>
            <a:pPr lvl="0"/>
            <a:r>
              <a:rPr lang="en-US" dirty="0"/>
              <a:t>National health care and personal health care expenditures and trends </a:t>
            </a:r>
          </a:p>
          <a:p>
            <a:pPr lvl="0"/>
            <a:r>
              <a:rPr lang="en-US" dirty="0"/>
              <a:t>Effects of ACA on financing and insurance</a:t>
            </a:r>
          </a:p>
          <a:p>
            <a:pPr lvl="0"/>
            <a:r>
              <a:rPr lang="en-US" dirty="0"/>
              <a:t>Current directions and issues in health care </a:t>
            </a:r>
            <a:r>
              <a:rPr lang="en-US" dirty="0" smtClean="0"/>
              <a:t>financing</a:t>
            </a:r>
            <a:endParaRPr lang="en-US" sz="25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743200" y="384473"/>
            <a:ext cx="3657600" cy="923330"/>
          </a:xfrm>
        </p:spPr>
        <p:txBody>
          <a:bodyPr wrap="square">
            <a:spAutoFit/>
          </a:bodyPr>
          <a:lstStyle/>
          <a:p>
            <a:r>
              <a:rPr lang="en-IN" dirty="0"/>
              <a:t>Payment Function </a:t>
            </a:r>
            <a:r>
              <a:rPr lang="en-IN" sz="1800" dirty="0" smtClean="0"/>
              <a:t>(3 </a:t>
            </a:r>
            <a:r>
              <a:rPr lang="en-IN" sz="1800" dirty="0"/>
              <a:t>of 3)</a:t>
            </a:r>
            <a:endParaRPr lang="en-US" sz="1800" dirty="0"/>
          </a:p>
        </p:txBody>
      </p:sp>
      <p:sp>
        <p:nvSpPr>
          <p:cNvPr id="72707" name="Rectangle 3"/>
          <p:cNvSpPr>
            <a:spLocks noGrp="1" noChangeArrowheads="1"/>
          </p:cNvSpPr>
          <p:nvPr>
            <p:ph idx="1"/>
          </p:nvPr>
        </p:nvSpPr>
        <p:spPr>
          <a:xfrm>
            <a:off x="457200" y="1447800"/>
            <a:ext cx="8229600" cy="4278094"/>
          </a:xfrm>
        </p:spPr>
        <p:txBody>
          <a:bodyPr>
            <a:spAutoFit/>
          </a:bodyPr>
          <a:lstStyle/>
          <a:p>
            <a:r>
              <a:rPr lang="en-US" dirty="0"/>
              <a:t>Prospective reimbursement</a:t>
            </a:r>
          </a:p>
          <a:p>
            <a:pPr lvl="1"/>
            <a:r>
              <a:rPr lang="en-US" dirty="0"/>
              <a:t>Diagnosis-related groups</a:t>
            </a:r>
          </a:p>
          <a:p>
            <a:pPr lvl="1"/>
            <a:r>
              <a:rPr lang="en-US" dirty="0"/>
              <a:t>Psychiatric DRG-based payment</a:t>
            </a:r>
          </a:p>
          <a:p>
            <a:pPr lvl="1"/>
            <a:r>
              <a:rPr lang="en-US" dirty="0"/>
              <a:t>LTC hospital payment system</a:t>
            </a:r>
          </a:p>
          <a:p>
            <a:pPr lvl="1"/>
            <a:r>
              <a:rPr lang="en-US" dirty="0"/>
              <a:t>Outpatient prospective payment system</a:t>
            </a:r>
          </a:p>
          <a:p>
            <a:pPr lvl="1"/>
            <a:r>
              <a:rPr lang="en-US" dirty="0"/>
              <a:t>Case-mix methods</a:t>
            </a:r>
          </a:p>
          <a:p>
            <a:pPr lvl="1"/>
            <a:r>
              <a:rPr lang="en-US" dirty="0"/>
              <a:t>Home health resource groups</a:t>
            </a:r>
          </a:p>
          <a:p>
            <a:r>
              <a:rPr lang="en-US" dirty="0"/>
              <a:t>Disbursement of funds</a:t>
            </a:r>
          </a:p>
        </p:txBody>
      </p:sp>
    </p:spTree>
    <p:extLst>
      <p:ext uri="{BB962C8B-B14F-4D97-AF65-F5344CB8AC3E}">
        <p14:creationId xmlns:p14="http://schemas.microsoft.com/office/powerpoint/2010/main" val="4775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4473"/>
            <a:ext cx="6705600" cy="923330"/>
          </a:xfrm>
        </p:spPr>
        <p:txBody>
          <a:bodyPr wrap="square">
            <a:spAutoFit/>
          </a:bodyPr>
          <a:lstStyle/>
          <a:p>
            <a:r>
              <a:rPr lang="en-IN" dirty="0"/>
              <a:t>National Health Care Expenditures </a:t>
            </a:r>
            <a:r>
              <a:rPr lang="en-IN" sz="1800" dirty="0"/>
              <a:t>(1 of 2)</a:t>
            </a:r>
            <a:endParaRPr lang="en-US" sz="1800" dirty="0"/>
          </a:p>
        </p:txBody>
      </p:sp>
      <p:sp>
        <p:nvSpPr>
          <p:cNvPr id="3" name="Content Placeholder 2"/>
          <p:cNvSpPr>
            <a:spLocks noGrp="1"/>
          </p:cNvSpPr>
          <p:nvPr>
            <p:ph idx="1"/>
          </p:nvPr>
        </p:nvSpPr>
        <p:spPr>
          <a:xfrm>
            <a:off x="457200" y="1600200"/>
            <a:ext cx="8229600" cy="3133165"/>
          </a:xfrm>
        </p:spPr>
        <p:txBody>
          <a:bodyPr>
            <a:spAutoFit/>
          </a:bodyPr>
          <a:lstStyle/>
          <a:p>
            <a:r>
              <a:rPr lang="en-US" dirty="0"/>
              <a:t>National health expenditures (NHE)</a:t>
            </a:r>
          </a:p>
          <a:p>
            <a:pPr lvl="1"/>
            <a:r>
              <a:rPr lang="en-US" dirty="0"/>
              <a:t>$3.2 trillion</a:t>
            </a:r>
          </a:p>
          <a:p>
            <a:pPr lvl="1"/>
            <a:r>
              <a:rPr lang="en-US" dirty="0"/>
              <a:t>Average per-capita spending of $9,990 per American</a:t>
            </a:r>
          </a:p>
          <a:p>
            <a:r>
              <a:rPr lang="en-US" dirty="0"/>
              <a:t>NHE represented 17.8% of the U.S. gross domestic product (GDP)</a:t>
            </a:r>
          </a:p>
        </p:txBody>
      </p:sp>
    </p:spTree>
    <p:extLst>
      <p:ext uri="{BB962C8B-B14F-4D97-AF65-F5344CB8AC3E}">
        <p14:creationId xmlns:p14="http://schemas.microsoft.com/office/powerpoint/2010/main" val="4003580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Table 6-4: U.S. National Health Expenditures in Selected Years</a:t>
            </a:r>
          </a:p>
        </p:txBody>
      </p:sp>
      <p:pic>
        <p:nvPicPr>
          <p:cNvPr id="5" name="Picture 4" descr="Rows from top to bottom read: 1960, 27.2 dollars, 5.0, 146 dollars; 1970, 74.6, 6.9, 355; 1980, 255.3, 8.9, 1,108; 1990, 721.4, 12.1, 2,843; 2000, 1,369.7, 13.3, 4,857; 2010, 2,596.4, 17.4, 8,404; 2015, 3,205.6, 17.8, 9,990; 2020 (projected), 4,198.3, 18.7, 12,490."/>
          <p:cNvPicPr>
            <a:picLocks noChangeAspect="1"/>
          </p:cNvPicPr>
          <p:nvPr/>
        </p:nvPicPr>
        <p:blipFill>
          <a:blip r:embed="rId3"/>
          <a:stretch>
            <a:fillRect/>
          </a:stretch>
        </p:blipFill>
        <p:spPr>
          <a:xfrm>
            <a:off x="1497507" y="1752600"/>
            <a:ext cx="6148986" cy="3444040"/>
          </a:xfrm>
          <a:prstGeom prst="rect">
            <a:avLst/>
          </a:prstGeom>
        </p:spPr>
      </p:pic>
      <p:sp>
        <p:nvSpPr>
          <p:cNvPr id="6" name="TextBox 5"/>
          <p:cNvSpPr txBox="1"/>
          <p:nvPr/>
        </p:nvSpPr>
        <p:spPr>
          <a:xfrm>
            <a:off x="983517" y="5531602"/>
            <a:ext cx="7176965" cy="507831"/>
          </a:xfrm>
          <a:prstGeom prst="rect">
            <a:avLst/>
          </a:prstGeom>
          <a:noFill/>
        </p:spPr>
        <p:txBody>
          <a:bodyPr wrap="none" rtlCol="0">
            <a:spAutoFit/>
          </a:bodyPr>
          <a:lstStyle/>
          <a:p>
            <a:r>
              <a:rPr lang="en-IN" sz="900" dirty="0">
                <a:latin typeface="+mn-lt"/>
              </a:rPr>
              <a:t>Data from </a:t>
            </a:r>
            <a:r>
              <a:rPr lang="en-IN" sz="900" dirty="0" err="1">
                <a:latin typeface="+mn-lt"/>
              </a:rPr>
              <a:t>Centers</a:t>
            </a:r>
            <a:r>
              <a:rPr lang="en-IN" sz="900" dirty="0">
                <a:latin typeface="+mn-lt"/>
              </a:rPr>
              <a:t> for Medicare and Medicaid Services (CMS). 2016c. National health expenditure data: Historical. Available at: https://www.cms.gov</a:t>
            </a:r>
          </a:p>
          <a:p>
            <a:r>
              <a:rPr lang="en-IN" sz="900" dirty="0">
                <a:latin typeface="+mn-lt"/>
              </a:rPr>
              <a:t>/research-statistics-data-and-systems/statistics-trends-and-reports/</a:t>
            </a:r>
            <a:r>
              <a:rPr lang="en-IN" sz="900" dirty="0" err="1">
                <a:latin typeface="+mn-lt"/>
              </a:rPr>
              <a:t>nationalhealthexpenddata</a:t>
            </a:r>
            <a:r>
              <a:rPr lang="en-IN" sz="900" dirty="0">
                <a:latin typeface="+mn-lt"/>
              </a:rPr>
              <a:t>/nationalhealthaccountshistorical.html. Accessed</a:t>
            </a:r>
          </a:p>
          <a:p>
            <a:r>
              <a:rPr lang="en-IN" sz="900" dirty="0">
                <a:latin typeface="+mn-lt"/>
              </a:rPr>
              <a:t>January 2017.</a:t>
            </a:r>
          </a:p>
        </p:txBody>
      </p:sp>
    </p:spTree>
    <p:extLst>
      <p:ext uri="{BB962C8B-B14F-4D97-AF65-F5344CB8AC3E}">
        <p14:creationId xmlns:p14="http://schemas.microsoft.com/office/powerpoint/2010/main" val="100252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705600" cy="923330"/>
          </a:xfrm>
        </p:spPr>
        <p:txBody>
          <a:bodyPr wrap="square">
            <a:spAutoFit/>
          </a:bodyPr>
          <a:lstStyle/>
          <a:p>
            <a:r>
              <a:rPr lang="en-IN" sz="3600" dirty="0"/>
              <a:t>National Health Care Expenditures </a:t>
            </a:r>
            <a:r>
              <a:rPr lang="en-IN" sz="1800" dirty="0"/>
              <a:t>(2 of 2)</a:t>
            </a:r>
            <a:endParaRPr lang="en-US" sz="1800" dirty="0"/>
          </a:p>
        </p:txBody>
      </p:sp>
      <p:sp>
        <p:nvSpPr>
          <p:cNvPr id="3" name="Content Placeholder 2"/>
          <p:cNvSpPr>
            <a:spLocks noGrp="1"/>
          </p:cNvSpPr>
          <p:nvPr>
            <p:ph sz="half" idx="1"/>
          </p:nvPr>
        </p:nvSpPr>
        <p:spPr>
          <a:xfrm>
            <a:off x="457200" y="1477963"/>
            <a:ext cx="4038600" cy="1371600"/>
          </a:xfrm>
        </p:spPr>
        <p:txBody>
          <a:bodyPr>
            <a:spAutoFit/>
          </a:bodyPr>
          <a:lstStyle/>
          <a:p>
            <a:r>
              <a:rPr lang="en-US" dirty="0"/>
              <a:t>Differences between national and personal health expenditures</a:t>
            </a:r>
          </a:p>
        </p:txBody>
      </p:sp>
      <p:sp>
        <p:nvSpPr>
          <p:cNvPr id="4" name="Rectangle 3"/>
          <p:cNvSpPr/>
          <p:nvPr/>
        </p:nvSpPr>
        <p:spPr>
          <a:xfrm>
            <a:off x="228600" y="4835604"/>
            <a:ext cx="4305300" cy="1107996"/>
          </a:xfrm>
          <a:prstGeom prst="rect">
            <a:avLst/>
          </a:prstGeom>
        </p:spPr>
        <p:txBody>
          <a:bodyPr wrap="square">
            <a:spAutoFit/>
          </a:bodyPr>
          <a:lstStyle/>
          <a:p>
            <a:r>
              <a:rPr lang="en-IN" sz="2200" dirty="0">
                <a:latin typeface="+mj-lt"/>
              </a:rPr>
              <a:t>Table 6-5 Percentage Distribution of U.S. National Health Expenditures, 2010 and </a:t>
            </a:r>
            <a:r>
              <a:rPr lang="en-IN" sz="2200" dirty="0" smtClean="0">
                <a:latin typeface="+mj-lt"/>
              </a:rPr>
              <a:t>2015</a:t>
            </a:r>
            <a:endParaRPr lang="en-IN" sz="2200" dirty="0">
              <a:latin typeface="+mj-lt"/>
            </a:endParaRPr>
          </a:p>
        </p:txBody>
      </p:sp>
      <p:pic>
        <p:nvPicPr>
          <p:cNvPr id="6" name="Picture 5" descr="The rows from top to bottom read as follows: NHE, 100.0, 100.0; Personal health care, 84.5, 84.8; Hospital care, 31.7, 32.3; Physician and clinical services, 19.8, 19.8; Dental services, 4.0, 3.7; Nursing home care, 5.4, 4.9; Other professional services, 2.7, 2.7; Home health, 2.7, 2.8; Prescription drugs, 9.7, 10.1; Other personal health care, 5.0, 5.1; Other medical products, 3.5, 3.4; Government administration and net cost of private health insurance, 7.1, 7.9; Government public health activities, 2.9, 2.5; Investment, 5.5, 4.8; Non-commercial research, 1.9, 1.5; Structures and equipment, 3.6, 3.4; Total NHE (billions), 2,596.4 dollars, 3,205.6 dollars; Personal health expenditures (billions), 2,194.6 dollars, 2,717.2 dollars."/>
          <p:cNvPicPr>
            <a:picLocks noChangeAspect="1"/>
          </p:cNvPicPr>
          <p:nvPr/>
        </p:nvPicPr>
        <p:blipFill>
          <a:blip r:embed="rId3"/>
          <a:stretch>
            <a:fillRect/>
          </a:stretch>
        </p:blipFill>
        <p:spPr>
          <a:xfrm>
            <a:off x="4648200" y="1219200"/>
            <a:ext cx="3890594" cy="4608932"/>
          </a:xfrm>
          <a:prstGeom prst="rect">
            <a:avLst/>
          </a:prstGeom>
        </p:spPr>
      </p:pic>
      <p:sp>
        <p:nvSpPr>
          <p:cNvPr id="5" name="Rectangle 4"/>
          <p:cNvSpPr/>
          <p:nvPr/>
        </p:nvSpPr>
        <p:spPr>
          <a:xfrm>
            <a:off x="1600200" y="6015542"/>
            <a:ext cx="7467600" cy="507831"/>
          </a:xfrm>
          <a:prstGeom prst="rect">
            <a:avLst/>
          </a:prstGeom>
        </p:spPr>
        <p:txBody>
          <a:bodyPr wrap="square">
            <a:spAutoFit/>
          </a:bodyPr>
          <a:lstStyle/>
          <a:p>
            <a:r>
              <a:rPr lang="en-IN" sz="900" dirty="0">
                <a:latin typeface="+mj-lt"/>
              </a:rPr>
              <a:t>Data from </a:t>
            </a:r>
            <a:r>
              <a:rPr lang="en-IN" sz="900" dirty="0" err="1">
                <a:latin typeface="+mj-lt"/>
              </a:rPr>
              <a:t>Centers</a:t>
            </a:r>
            <a:r>
              <a:rPr lang="en-IN" sz="900" dirty="0">
                <a:latin typeface="+mj-lt"/>
              </a:rPr>
              <a:t> for Medicare and Medicaid Services (CMS). 2016c. National health expenditure data: Historical. Available at: https://www.cms.gov/research-statistics-data-and-systems/statistics-trends-and-reports/nationalhealthexpenddata/nationalhealthaccountshistorical.html. Accessed January 2017.</a:t>
            </a:r>
          </a:p>
        </p:txBody>
      </p:sp>
    </p:spTree>
    <p:extLst>
      <p:ext uri="{BB962C8B-B14F-4D97-AF65-F5344CB8AC3E}">
        <p14:creationId xmlns:p14="http://schemas.microsoft.com/office/powerpoint/2010/main" val="62784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46331"/>
          </a:xfrm>
        </p:spPr>
        <p:txBody>
          <a:bodyPr>
            <a:spAutoFit/>
          </a:bodyPr>
          <a:lstStyle/>
          <a:p>
            <a:r>
              <a:rPr lang="en-US" sz="3600" dirty="0"/>
              <a:t>Trends in Private and Public Expenditures</a:t>
            </a:r>
          </a:p>
        </p:txBody>
      </p:sp>
      <p:sp>
        <p:nvSpPr>
          <p:cNvPr id="3" name="Rectangle 2"/>
          <p:cNvSpPr/>
          <p:nvPr/>
        </p:nvSpPr>
        <p:spPr>
          <a:xfrm>
            <a:off x="547501" y="1044714"/>
            <a:ext cx="8367899" cy="707886"/>
          </a:xfrm>
          <a:prstGeom prst="rect">
            <a:avLst/>
          </a:prstGeom>
        </p:spPr>
        <p:txBody>
          <a:bodyPr wrap="square">
            <a:spAutoFit/>
          </a:bodyPr>
          <a:lstStyle/>
          <a:p>
            <a:r>
              <a:rPr lang="en-IN" sz="2000" dirty="0">
                <a:latin typeface="+mj-lt"/>
              </a:rPr>
              <a:t>Figure 6-6 Proportional distribution of U.S. private and public shares of national health expenditures.</a:t>
            </a:r>
          </a:p>
        </p:txBody>
      </p:sp>
      <p:pic>
        <p:nvPicPr>
          <p:cNvPr id="5" name="Picture 4" descr="The vertical axis, marked percentage distribution ranges from 0 to 100, in increments of 20. The horizontal axis, marked year reads 1987, 1990, 2000, 2010, and 2014. Five bars represent the private and public shares. From 1987 to 2014, the private shares decrease from 68.5 to 55.2 while the public shares increase from 31.5 to 4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861836"/>
            <a:ext cx="3126658" cy="4157964"/>
          </a:xfrm>
          <a:prstGeom prst="rect">
            <a:avLst/>
          </a:prstGeom>
        </p:spPr>
      </p:pic>
      <p:sp>
        <p:nvSpPr>
          <p:cNvPr id="6" name="TextBox 5"/>
          <p:cNvSpPr txBox="1"/>
          <p:nvPr/>
        </p:nvSpPr>
        <p:spPr>
          <a:xfrm>
            <a:off x="547501" y="6096000"/>
            <a:ext cx="8048998" cy="2308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(NCHS). 2016. Health, United States, 2015. Hyattsville, MD: U.S. Department of Health and Human Services. pp. 310–311.</a:t>
            </a:r>
          </a:p>
        </p:txBody>
      </p:sp>
    </p:spTree>
    <p:extLst>
      <p:ext uri="{BB962C8B-B14F-4D97-AF65-F5344CB8AC3E}">
        <p14:creationId xmlns:p14="http://schemas.microsoft.com/office/powerpoint/2010/main" val="4270429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46331"/>
          </a:xfrm>
        </p:spPr>
        <p:txBody>
          <a:bodyPr>
            <a:spAutoFit/>
          </a:bodyPr>
          <a:lstStyle/>
          <a:p>
            <a:r>
              <a:rPr lang="en-US" sz="3600" dirty="0"/>
              <a:t>The Nation’s Health Care Dollar</a:t>
            </a:r>
          </a:p>
        </p:txBody>
      </p:sp>
      <p:sp>
        <p:nvSpPr>
          <p:cNvPr id="3" name="Rectangle 2"/>
          <p:cNvSpPr/>
          <p:nvPr/>
        </p:nvSpPr>
        <p:spPr>
          <a:xfrm>
            <a:off x="2272748" y="943815"/>
            <a:ext cx="4598503" cy="430887"/>
          </a:xfrm>
          <a:prstGeom prst="rect">
            <a:avLst/>
          </a:prstGeom>
        </p:spPr>
        <p:txBody>
          <a:bodyPr wrap="none">
            <a:spAutoFit/>
          </a:bodyPr>
          <a:lstStyle/>
          <a:p>
            <a:r>
              <a:rPr lang="en-IN" sz="2200" dirty="0">
                <a:latin typeface="+mj-lt"/>
              </a:rPr>
              <a:t>Figure 6-7 The U.S. health dollar, 2015.</a:t>
            </a:r>
          </a:p>
        </p:txBody>
      </p:sp>
      <p:pic>
        <p:nvPicPr>
          <p:cNvPr id="5" name="Picture 4" descr="The upper pie chart labeled &quot;Where it came from,&quot; shows Government public health activities 3 percent, VA, DOD, and CHIP (Title 19 and Title 21) 4 percent, Private health insurance 33 percent, Medicare 20 percent, Medicaid (Title 19) state and local 6 percent, Medicaid (Title 19) federal 11 percent, Out-of pocket superscript 2 11 percent, Other third-party payers and programs superscript 1 8 percent, and Investment 5 percent. The lower pie chart labeled &quot;Where it went,&quot; shows Government administration and net cost of health insurance 8 percent, Investment superscript 3 5 percent, Nursing care facilities and continuing care retirement communities 5 percent, Government public health activities 3 percent, Home health care 3 percent, Medical goods superscript 4 4 percent, Other health, residential, and personal care superscript 5 5 percent, Hospital care 32 percent, Physicians and clinics 20 percent, Prescription drugs 10 percent, Dental services and other professionals 7 perc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524000"/>
            <a:ext cx="3342660" cy="4843788"/>
          </a:xfrm>
          <a:prstGeom prst="rect">
            <a:avLst/>
          </a:prstGeom>
        </p:spPr>
      </p:pic>
      <p:sp>
        <p:nvSpPr>
          <p:cNvPr id="4" name="Rectangle 3"/>
          <p:cNvSpPr/>
          <p:nvPr/>
        </p:nvSpPr>
        <p:spPr>
          <a:xfrm>
            <a:off x="6324600" y="5048071"/>
            <a:ext cx="2743200" cy="1200329"/>
          </a:xfrm>
          <a:prstGeom prst="rect">
            <a:avLst/>
          </a:prstGeom>
        </p:spPr>
        <p:txBody>
          <a:bodyPr wrap="square">
            <a:spAutoFit/>
          </a:bodyPr>
          <a:lstStyle/>
          <a:p>
            <a:r>
              <a:rPr lang="en-IN" sz="900" dirty="0">
                <a:latin typeface="+mj-lt"/>
              </a:rPr>
              <a:t>Data from </a:t>
            </a:r>
            <a:r>
              <a:rPr lang="en-IN" sz="900" dirty="0" err="1">
                <a:latin typeface="+mj-lt"/>
              </a:rPr>
              <a:t>Centers</a:t>
            </a:r>
            <a:r>
              <a:rPr lang="en-IN" sz="900" dirty="0">
                <a:latin typeface="+mj-lt"/>
              </a:rPr>
              <a:t> for Medicare and Medicaid Services (CMS). 2016c. National health expenditure data: Historical. Available at: https://www.cms.gov/research-statisticsdata-</a:t>
            </a:r>
          </a:p>
          <a:p>
            <a:r>
              <a:rPr lang="en-IN" sz="900" dirty="0">
                <a:latin typeface="+mj-lt"/>
              </a:rPr>
              <a:t>and-systems/statistics-trends-and-reports/</a:t>
            </a:r>
            <a:r>
              <a:rPr lang="en-IN" sz="900" dirty="0" err="1">
                <a:latin typeface="+mj-lt"/>
              </a:rPr>
              <a:t>nationalhealthexpenddata</a:t>
            </a:r>
            <a:r>
              <a:rPr lang="en-IN" sz="900" dirty="0">
                <a:latin typeface="+mj-lt"/>
              </a:rPr>
              <a:t>/nationalhealthaccountshistorical.html. Accessed January 2017. See NHE Tables.</a:t>
            </a:r>
          </a:p>
        </p:txBody>
      </p:sp>
    </p:spTree>
    <p:extLst>
      <p:ext uri="{BB962C8B-B14F-4D97-AF65-F5344CB8AC3E}">
        <p14:creationId xmlns:p14="http://schemas.microsoft.com/office/powerpoint/2010/main" val="191324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Current Directions and Issues</a:t>
            </a:r>
          </a:p>
        </p:txBody>
      </p:sp>
      <p:sp>
        <p:nvSpPr>
          <p:cNvPr id="3" name="Content Placeholder 2"/>
          <p:cNvSpPr>
            <a:spLocks noGrp="1"/>
          </p:cNvSpPr>
          <p:nvPr>
            <p:ph idx="1"/>
          </p:nvPr>
        </p:nvSpPr>
        <p:spPr>
          <a:xfrm>
            <a:off x="457200" y="1600200"/>
            <a:ext cx="8229600" cy="3822585"/>
          </a:xfrm>
        </p:spPr>
        <p:txBody>
          <a:bodyPr>
            <a:spAutoFit/>
          </a:bodyPr>
          <a:lstStyle/>
          <a:p>
            <a:r>
              <a:rPr lang="en-US" dirty="0"/>
              <a:t>Value and affordability</a:t>
            </a:r>
          </a:p>
          <a:p>
            <a:r>
              <a:rPr lang="en-US" dirty="0"/>
              <a:t>Adverse selection</a:t>
            </a:r>
          </a:p>
          <a:p>
            <a:r>
              <a:rPr lang="en-US" dirty="0"/>
              <a:t>Cost shifting</a:t>
            </a:r>
          </a:p>
          <a:p>
            <a:pPr lvl="1"/>
            <a:r>
              <a:rPr lang="en-US" dirty="0"/>
              <a:t>Mechanism to make up for revenue shortfalls</a:t>
            </a:r>
          </a:p>
          <a:p>
            <a:r>
              <a:rPr lang="en-US" dirty="0"/>
              <a:t>Fraud and abuse</a:t>
            </a:r>
          </a:p>
          <a:p>
            <a:pPr lvl="1"/>
            <a:r>
              <a:rPr lang="en-US" dirty="0"/>
              <a:t>False Claims Act, Social Security Act, and the Anti-Kickback </a:t>
            </a:r>
            <a:r>
              <a:rPr lang="en-US" dirty="0" smtClean="0"/>
              <a:t>statute</a:t>
            </a:r>
            <a:endParaRPr lang="en-US" dirty="0"/>
          </a:p>
        </p:txBody>
      </p:sp>
    </p:spTree>
    <p:extLst>
      <p:ext uri="{BB962C8B-B14F-4D97-AF65-F5344CB8AC3E}">
        <p14:creationId xmlns:p14="http://schemas.microsoft.com/office/powerpoint/2010/main" val="701524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Summary</a:t>
            </a:r>
            <a:endParaRPr lang="en-US" dirty="0"/>
          </a:p>
        </p:txBody>
      </p:sp>
      <p:sp>
        <p:nvSpPr>
          <p:cNvPr id="3" name="Content Placeholder 2"/>
          <p:cNvSpPr>
            <a:spLocks noGrp="1"/>
          </p:cNvSpPr>
          <p:nvPr>
            <p:ph idx="1"/>
          </p:nvPr>
        </p:nvSpPr>
        <p:spPr>
          <a:xfrm>
            <a:off x="457200" y="1600200"/>
            <a:ext cx="8229600" cy="3157788"/>
          </a:xfrm>
        </p:spPr>
        <p:txBody>
          <a:bodyPr>
            <a:spAutoFit/>
          </a:bodyPr>
          <a:lstStyle/>
          <a:p>
            <a:r>
              <a:rPr lang="en-US" dirty="0"/>
              <a:t>Financing determines </a:t>
            </a:r>
          </a:p>
          <a:p>
            <a:pPr lvl="1"/>
            <a:r>
              <a:rPr lang="en-US" dirty="0"/>
              <a:t>Who pays for health care services and for whom</a:t>
            </a:r>
          </a:p>
          <a:p>
            <a:pPr lvl="1"/>
            <a:r>
              <a:rPr lang="en-US" dirty="0"/>
              <a:t>Who produces which types of health care services</a:t>
            </a:r>
          </a:p>
          <a:p>
            <a:r>
              <a:rPr lang="en-US" dirty="0"/>
              <a:t>Financing affects</a:t>
            </a:r>
          </a:p>
          <a:p>
            <a:pPr lvl="1"/>
            <a:r>
              <a:rPr lang="en-US" dirty="0"/>
              <a:t>Demand and supply sides of the health care equation</a:t>
            </a:r>
          </a:p>
        </p:txBody>
      </p:sp>
    </p:spTree>
    <p:extLst>
      <p:ext uri="{BB962C8B-B14F-4D97-AF65-F5344CB8AC3E}">
        <p14:creationId xmlns:p14="http://schemas.microsoft.com/office/powerpoint/2010/main" val="144226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522972"/>
            <a:ext cx="8229600" cy="646331"/>
          </a:xfrm>
        </p:spPr>
        <p:txBody>
          <a:bodyPr>
            <a:spAutoFit/>
          </a:bodyPr>
          <a:lstStyle/>
          <a:p>
            <a:r>
              <a:rPr lang="en-US"/>
              <a:t>Introduction</a:t>
            </a:r>
            <a:endParaRPr lang="en-US" dirty="0"/>
          </a:p>
        </p:txBody>
      </p:sp>
      <p:sp>
        <p:nvSpPr>
          <p:cNvPr id="135171" name="Rectangle 3"/>
          <p:cNvSpPr>
            <a:spLocks noGrp="1" noChangeArrowheads="1"/>
          </p:cNvSpPr>
          <p:nvPr>
            <p:ph idx="1"/>
          </p:nvPr>
        </p:nvSpPr>
        <p:spPr>
          <a:xfrm>
            <a:off x="457200" y="1600200"/>
            <a:ext cx="8229600" cy="3083921"/>
          </a:xfrm>
        </p:spPr>
        <p:txBody>
          <a:bodyPr>
            <a:spAutoFit/>
          </a:bodyPr>
          <a:lstStyle/>
          <a:p>
            <a:r>
              <a:rPr lang="en-US" dirty="0"/>
              <a:t>Complexity of financing in the U.S.</a:t>
            </a:r>
          </a:p>
          <a:p>
            <a:pPr lvl="1"/>
            <a:r>
              <a:rPr lang="en-US" dirty="0"/>
              <a:t>Public and private financing play roles.</a:t>
            </a:r>
          </a:p>
          <a:p>
            <a:pPr lvl="1"/>
            <a:r>
              <a:rPr lang="en-US" dirty="0"/>
              <a:t>Insurance overlap is common.</a:t>
            </a:r>
          </a:p>
          <a:p>
            <a:pPr lvl="1"/>
            <a:r>
              <a:rPr lang="en-US" dirty="0"/>
              <a:t>Insurance financing shared between employer and employee.</a:t>
            </a:r>
          </a:p>
          <a:p>
            <a:pPr lvl="1"/>
            <a:r>
              <a:rPr lang="en-US" dirty="0"/>
              <a:t>ACA attempted to facilitate insurance purchase.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384474"/>
            <a:ext cx="8534400" cy="923330"/>
          </a:xfrm>
        </p:spPr>
        <p:txBody>
          <a:bodyPr wrap="square">
            <a:spAutoFit/>
          </a:bodyPr>
          <a:lstStyle/>
          <a:p>
            <a:r>
              <a:rPr lang="en-IN" dirty="0"/>
              <a:t>Role and Scope of Health Services Financing </a:t>
            </a:r>
            <a:r>
              <a:rPr lang="en-IN" sz="1800" dirty="0"/>
              <a:t>(1 of 2)</a:t>
            </a:r>
            <a:endParaRPr lang="en-US" sz="1800" dirty="0"/>
          </a:p>
        </p:txBody>
      </p:sp>
      <p:sp>
        <p:nvSpPr>
          <p:cNvPr id="61443" name="Rectangle 3"/>
          <p:cNvSpPr>
            <a:spLocks noGrp="1" noChangeArrowheads="1"/>
          </p:cNvSpPr>
          <p:nvPr>
            <p:ph idx="1"/>
          </p:nvPr>
        </p:nvSpPr>
        <p:spPr>
          <a:xfrm>
            <a:off x="457200" y="1828800"/>
            <a:ext cx="8229600" cy="3391698"/>
          </a:xfrm>
        </p:spPr>
        <p:txBody>
          <a:bodyPr>
            <a:spAutoFit/>
          </a:bodyPr>
          <a:lstStyle/>
          <a:p>
            <a:r>
              <a:rPr lang="en-US" dirty="0"/>
              <a:t>Financing pays health insurance premiums.</a:t>
            </a:r>
          </a:p>
          <a:p>
            <a:r>
              <a:rPr lang="en-US" dirty="0"/>
              <a:t>Charity plays a noteworthy role for uninsured.</a:t>
            </a:r>
          </a:p>
          <a:p>
            <a:r>
              <a:rPr lang="en-US" dirty="0"/>
              <a:t>Insurance increases demand for health care.</a:t>
            </a:r>
          </a:p>
          <a:p>
            <a:r>
              <a:rPr lang="en-US" dirty="0"/>
              <a:t>Insurance lowers out-of-pocket costs.</a:t>
            </a:r>
          </a:p>
          <a:p>
            <a:pPr lvl="1"/>
            <a:r>
              <a:rPr lang="en-US" dirty="0"/>
              <a:t>Patients consume more.</a:t>
            </a:r>
          </a:p>
          <a:p>
            <a:pPr lvl="1"/>
            <a:r>
              <a:rPr lang="en-US" dirty="0"/>
              <a:t>Leads to higher utilization or moral hazard.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04800" y="384474"/>
            <a:ext cx="8534400" cy="923330"/>
          </a:xfrm>
        </p:spPr>
        <p:txBody>
          <a:bodyPr wrap="square">
            <a:spAutoFit/>
          </a:bodyPr>
          <a:lstStyle/>
          <a:p>
            <a:r>
              <a:rPr lang="en-IN" dirty="0"/>
              <a:t>Role and Scope of Health Services Financing </a:t>
            </a:r>
            <a:r>
              <a:rPr lang="en-IN" sz="1800" dirty="0"/>
              <a:t>(2 of 2)</a:t>
            </a:r>
            <a:endParaRPr lang="en-US" sz="1800" dirty="0"/>
          </a:p>
        </p:txBody>
      </p:sp>
      <p:sp>
        <p:nvSpPr>
          <p:cNvPr id="230403" name="Rectangle 3"/>
          <p:cNvSpPr>
            <a:spLocks noGrp="1" noChangeArrowheads="1"/>
          </p:cNvSpPr>
          <p:nvPr>
            <p:ph idx="1"/>
          </p:nvPr>
        </p:nvSpPr>
        <p:spPr>
          <a:xfrm>
            <a:off x="457200" y="1828800"/>
            <a:ext cx="8229600" cy="3440942"/>
          </a:xfrm>
        </p:spPr>
        <p:txBody>
          <a:bodyPr>
            <a:spAutoFit/>
          </a:bodyPr>
          <a:lstStyle/>
          <a:p>
            <a:r>
              <a:rPr lang="en-US" dirty="0"/>
              <a:t>Financing influences on supply-side factors.</a:t>
            </a:r>
          </a:p>
          <a:p>
            <a:r>
              <a:rPr lang="en-US" dirty="0"/>
              <a:t>New models of organization may form.</a:t>
            </a:r>
          </a:p>
          <a:p>
            <a:r>
              <a:rPr lang="en-US" dirty="0"/>
              <a:t>Demand-side factors.</a:t>
            </a:r>
          </a:p>
          <a:p>
            <a:r>
              <a:rPr lang="en-US" dirty="0"/>
              <a:t>Financing influences the supply and distribution of health professionals.</a:t>
            </a:r>
          </a:p>
          <a:p>
            <a:r>
              <a:rPr lang="en-US" dirty="0"/>
              <a:t>Resource-based relative value scale (RBRVS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Financing and Cost Control</a:t>
            </a:r>
          </a:p>
        </p:txBody>
      </p:sp>
      <p:sp>
        <p:nvSpPr>
          <p:cNvPr id="3" name="Content Placeholder 2"/>
          <p:cNvSpPr>
            <a:spLocks noGrp="1"/>
          </p:cNvSpPr>
          <p:nvPr>
            <p:ph idx="1"/>
          </p:nvPr>
        </p:nvSpPr>
        <p:spPr>
          <a:xfrm>
            <a:off x="304800" y="1600200"/>
            <a:ext cx="8534400" cy="4161139"/>
          </a:xfrm>
        </p:spPr>
        <p:txBody>
          <a:bodyPr>
            <a:spAutoFit/>
          </a:bodyPr>
          <a:lstStyle/>
          <a:p>
            <a:r>
              <a:rPr lang="en-US" sz="3100" dirty="0"/>
              <a:t>Insurance extension to uninsured increases health care expenditures (E).</a:t>
            </a:r>
          </a:p>
          <a:p>
            <a:r>
              <a:rPr lang="en-US" sz="3000" dirty="0"/>
              <a:t>Insurance with payment (price = P) influences supply. </a:t>
            </a:r>
          </a:p>
          <a:p>
            <a:r>
              <a:rPr lang="en-US" sz="3100" dirty="0"/>
              <a:t>Insurance and supply of services determine access and service utilization (quantity of services consumed = Q).</a:t>
            </a:r>
          </a:p>
          <a:p>
            <a:r>
              <a:rPr lang="en-US" sz="3100" dirty="0"/>
              <a:t>E = P × Q</a:t>
            </a:r>
          </a:p>
        </p:txBody>
      </p:sp>
    </p:spTree>
    <p:extLst>
      <p:ext uri="{BB962C8B-B14F-4D97-AF65-F5344CB8AC3E}">
        <p14:creationId xmlns:p14="http://schemas.microsoft.com/office/powerpoint/2010/main" val="177588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Figure 6-1: Influence of financing on the delivery of health services.</a:t>
            </a:r>
          </a:p>
        </p:txBody>
      </p:sp>
      <p:pic>
        <p:nvPicPr>
          <p:cNvPr id="5" name="Picture 4" descr="Text box at the bottom left reads: Insurance. Arrows from Insurance lead to Payment P, Demand, and Access. Payment P further leads to a text box labeled E Health care expenditures and a text box labeled Supply that reads: Basic services, Special programs, Research and technology, Physicians, Allied health professionals. Demand further leads to a text box labeled Supply that reads: Basic services, Special programs, Research and technology, Physicians, Allied health professionals. Access further leads to a text box labeled Q Utilization and a text box labeled E Health care expenditures. Text box at the left reads: Financing, and text at the right reads: E equals P times Q."/>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05" y="2362200"/>
            <a:ext cx="7539790" cy="2686050"/>
          </a:xfrm>
          <a:prstGeom prst="rect">
            <a:avLst/>
          </a:prstGeom>
        </p:spPr>
      </p:pic>
    </p:spTree>
    <p:extLst>
      <p:ext uri="{BB962C8B-B14F-4D97-AF65-F5344CB8AC3E}">
        <p14:creationId xmlns:p14="http://schemas.microsoft.com/office/powerpoint/2010/main" val="125032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Insurance Function</a:t>
            </a:r>
            <a:endParaRPr lang="en-US" dirty="0"/>
          </a:p>
        </p:txBody>
      </p:sp>
      <p:sp>
        <p:nvSpPr>
          <p:cNvPr id="3" name="Content Placeholder 2"/>
          <p:cNvSpPr>
            <a:spLocks noGrp="1"/>
          </p:cNvSpPr>
          <p:nvPr>
            <p:ph idx="1"/>
          </p:nvPr>
        </p:nvSpPr>
        <p:spPr>
          <a:xfrm>
            <a:off x="457200" y="1600200"/>
            <a:ext cx="8229600" cy="3083921"/>
          </a:xfrm>
        </p:spPr>
        <p:txBody>
          <a:bodyPr>
            <a:spAutoFit/>
          </a:bodyPr>
          <a:lstStyle/>
          <a:p>
            <a:r>
              <a:rPr lang="en-US" dirty="0"/>
              <a:t>Four fundamental principles</a:t>
            </a:r>
          </a:p>
          <a:p>
            <a:pPr lvl="1"/>
            <a:r>
              <a:rPr lang="en-US" dirty="0"/>
              <a:t>Risk is unpredictable for the insured.</a:t>
            </a:r>
          </a:p>
          <a:p>
            <a:pPr lvl="1"/>
            <a:r>
              <a:rPr lang="en-US" dirty="0"/>
              <a:t>Risk can be predicted with a reasonable accuracy.</a:t>
            </a:r>
          </a:p>
          <a:p>
            <a:pPr lvl="1"/>
            <a:r>
              <a:rPr lang="en-US" dirty="0"/>
              <a:t>Insurance mechanism transfers risk from the individual to the group. </a:t>
            </a:r>
          </a:p>
          <a:p>
            <a:pPr lvl="1"/>
            <a:r>
              <a:rPr lang="en-US" dirty="0"/>
              <a:t>Members of insured group share losses.</a:t>
            </a:r>
          </a:p>
        </p:txBody>
      </p:sp>
    </p:spTree>
    <p:extLst>
      <p:ext uri="{BB962C8B-B14F-4D97-AF65-F5344CB8AC3E}">
        <p14:creationId xmlns:p14="http://schemas.microsoft.com/office/powerpoint/2010/main" val="22160180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7324</TotalTime>
  <Words>1492</Words>
  <Application>Microsoft Macintosh PowerPoint</Application>
  <PresentationFormat>On-screen Show (4:3)</PresentationFormat>
  <Paragraphs>241</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Default Design</vt:lpstr>
      <vt:lpstr>Chapter 6</vt:lpstr>
      <vt:lpstr>Learning Objectives (1 of 2)</vt:lpstr>
      <vt:lpstr>Learning Objectives (2 of 2)</vt:lpstr>
      <vt:lpstr>Introduction</vt:lpstr>
      <vt:lpstr>Role and Scope of Health Services Financing (1 of 2)</vt:lpstr>
      <vt:lpstr>Role and Scope of Health Services Financing (2 of 2)</vt:lpstr>
      <vt:lpstr>Financing and Cost Control</vt:lpstr>
      <vt:lpstr>Figure 6-1: Influence of financing on the delivery of health services.</vt:lpstr>
      <vt:lpstr>Insurance Function</vt:lpstr>
      <vt:lpstr>Figure 6-2: Health insurance status of the total U.S. population, 2015.</vt:lpstr>
      <vt:lpstr>Private Health Insurance</vt:lpstr>
      <vt:lpstr>Basic Health Insurance Terminology</vt:lpstr>
      <vt:lpstr>Types of Private Insurance (1 of 2)</vt:lpstr>
      <vt:lpstr>Types of Private Insurance (2 of 2)</vt:lpstr>
      <vt:lpstr>Trends in Employment-Based Health Insurance</vt:lpstr>
      <vt:lpstr>Table 6-1: Trends in Employment-Based Health Insurance, Selected Years</vt:lpstr>
      <vt:lpstr>Private Coverage and Cost Under the Affordable Care Act (1 of 2)</vt:lpstr>
      <vt:lpstr>Private Coverage and Cost Under the Affordable Care Act (2 of 2)</vt:lpstr>
      <vt:lpstr>Public Health Insurance</vt:lpstr>
      <vt:lpstr>Medicare (1 of 2)</vt:lpstr>
      <vt:lpstr>Medicare (2 of 2)</vt:lpstr>
      <vt:lpstr>Medicaid (1 of 2)</vt:lpstr>
      <vt:lpstr>Medicaid (2 of 2)</vt:lpstr>
      <vt:lpstr>Children’s Health Insurance Program (CHIP)</vt:lpstr>
      <vt:lpstr>Health Care for the Military</vt:lpstr>
      <vt:lpstr>Veterans Health Administration (VHA)</vt:lpstr>
      <vt:lpstr>Indian Health Service (IHS)</vt:lpstr>
      <vt:lpstr>Payment Function (1 of 3)</vt:lpstr>
      <vt:lpstr>Payment Function (2 of 3)</vt:lpstr>
      <vt:lpstr>Payment Function (3 of 3)</vt:lpstr>
      <vt:lpstr>National Health Care Expenditures (1 of 2)</vt:lpstr>
      <vt:lpstr>Table 6-4: U.S. National Health Expenditures in Selected Years</vt:lpstr>
      <vt:lpstr>National Health Care Expenditures (2 of 2)</vt:lpstr>
      <vt:lpstr>Trends in Private and Public Expenditures</vt:lpstr>
      <vt:lpstr>The Nation’s Health Care Dollar</vt:lpstr>
      <vt:lpstr>Current Directions and Issues</vt:lpstr>
      <vt:lpstr>Summary</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Financing of  Health Care Facilities</dc:title>
  <dc:creator>Elizabeth Ann Berzas</dc:creator>
  <cp:lastModifiedBy>Rachel DiMaggio</cp:lastModifiedBy>
  <cp:revision>941</cp:revision>
  <dcterms:created xsi:type="dcterms:W3CDTF">2002-10-27T13:35:30Z</dcterms:created>
  <dcterms:modified xsi:type="dcterms:W3CDTF">2017-10-04T16:38:39Z</dcterms:modified>
</cp:coreProperties>
</file>