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314" r:id="rId2"/>
    <p:sldId id="361" r:id="rId3"/>
    <p:sldId id="362" r:id="rId4"/>
    <p:sldId id="363" r:id="rId5"/>
    <p:sldId id="371" r:id="rId6"/>
    <p:sldId id="372" r:id="rId7"/>
    <p:sldId id="364" r:id="rId8"/>
    <p:sldId id="365" r:id="rId9"/>
    <p:sldId id="366" r:id="rId10"/>
    <p:sldId id="373" r:id="rId11"/>
    <p:sldId id="374" r:id="rId12"/>
    <p:sldId id="367" r:id="rId13"/>
    <p:sldId id="375" r:id="rId14"/>
    <p:sldId id="368" r:id="rId15"/>
    <p:sldId id="369" r:id="rId16"/>
    <p:sldId id="376" r:id="rId17"/>
    <p:sldId id="37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B04"/>
    <a:srgbClr val="FB9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9938" autoAdjust="0"/>
  </p:normalViewPr>
  <p:slideViewPr>
    <p:cSldViewPr>
      <p:cViewPr>
        <p:scale>
          <a:sx n="100" d="100"/>
          <a:sy n="100" d="100"/>
        </p:scale>
        <p:origin x="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93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y Moczerniak" userId="482eff44a8730993" providerId="LiveId" clId="{79252104-E80B-4B4D-AC5A-51425E43C6CA}"/>
    <pc:docChg chg="modSld">
      <pc:chgData name="Kathy Moczerniak" userId="482eff44a8730993" providerId="LiveId" clId="{79252104-E80B-4B4D-AC5A-51425E43C6CA}" dt="2017-09-15T02:07:06.570" v="1" actId="20577"/>
      <pc:docMkLst>
        <pc:docMk/>
      </pc:docMkLst>
      <pc:sldChg chg="modSp">
        <pc:chgData name="Kathy Moczerniak" userId="482eff44a8730993" providerId="LiveId" clId="{79252104-E80B-4B4D-AC5A-51425E43C6CA}" dt="2017-09-15T02:07:06.570" v="1" actId="20577"/>
        <pc:sldMkLst>
          <pc:docMk/>
          <pc:sldMk cId="1123250557" sldId="314"/>
        </pc:sldMkLst>
        <pc:spChg chg="mod">
          <ac:chgData name="Kathy Moczerniak" userId="482eff44a8730993" providerId="LiveId" clId="{79252104-E80B-4B4D-AC5A-51425E43C6CA}" dt="2017-09-15T02:07:06.570" v="1" actId="20577"/>
          <ac:spMkLst>
            <pc:docMk/>
            <pc:sldMk cId="1123250557" sldId="31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12F99C-0511-4A1D-81C0-02CE8BC1CE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51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42E591-B1B9-40EF-BA9F-2551113AEF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8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9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0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49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7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E591-B1B9-40EF-BA9F-2551113AEF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1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3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5D1F-4074-486B-B511-4ADFDE836C6E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318E-AD45-4ACE-9381-552849A7CF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8" name="Picture 2" descr="\\fileservehq01\users\Public Health\5_In Production\Shi 2650-1\Ancillaries\Unprepped PPTs\26501_PPBG_text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asc-prd-fs03\users\Public Health\5_In Production\Shi Delivering 6e 03775-3\Ancillaries\PPTs\9781284037753_PPBG_text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7"/>
            <a:ext cx="9144000" cy="68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4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798092"/>
            <a:ext cx="2971800" cy="769441"/>
          </a:xfrm>
        </p:spPr>
        <p:txBody>
          <a:bodyPr>
            <a:spAutoFit/>
          </a:bodyPr>
          <a:lstStyle/>
          <a:p>
            <a:r>
              <a:rPr lang="en-US" b="1"/>
              <a:t>Chapter 3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3429000" cy="2308324"/>
          </a:xfr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/>
                </a:solidFill>
              </a:rPr>
              <a:t>The Evolution of Health Services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12325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473"/>
            <a:ext cx="6858000" cy="923330"/>
          </a:xfrm>
        </p:spPr>
        <p:txBody>
          <a:bodyPr wrap="square">
            <a:spAutoFit/>
          </a:bodyPr>
          <a:lstStyle/>
          <a:p>
            <a:r>
              <a:rPr lang="en-US" sz="3600" dirty="0"/>
              <a:t>Medical Services: Postindustrial Era </a:t>
            </a:r>
            <a:r>
              <a:rPr lang="en-US" sz="1800" dirty="0"/>
              <a:t>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4228"/>
          </a:xfrm>
        </p:spPr>
        <p:txBody>
          <a:bodyPr>
            <a:spAutoFit/>
          </a:bodyPr>
          <a:lstStyle/>
          <a:p>
            <a:r>
              <a:rPr lang="en-US" dirty="0"/>
              <a:t>Rise of private health insurance</a:t>
            </a:r>
          </a:p>
          <a:p>
            <a:pPr lvl="1"/>
            <a:r>
              <a:rPr lang="en-US" dirty="0"/>
              <a:t>Technological, social, and economic factors</a:t>
            </a:r>
          </a:p>
          <a:p>
            <a:pPr lvl="1"/>
            <a:r>
              <a:rPr lang="en-US" dirty="0"/>
              <a:t>Early blanket insurance policies</a:t>
            </a:r>
          </a:p>
          <a:p>
            <a:pPr lvl="1"/>
            <a:r>
              <a:rPr lang="en-US" dirty="0"/>
              <a:t>Economic necessity and the Baylor Plan</a:t>
            </a:r>
          </a:p>
          <a:p>
            <a:pPr lvl="1"/>
            <a:r>
              <a:rPr lang="en-US" dirty="0"/>
              <a:t>Successful private enterprise</a:t>
            </a:r>
          </a:p>
          <a:p>
            <a:pPr lvl="1"/>
            <a:r>
              <a:rPr lang="en-US" dirty="0"/>
              <a:t>Self-interests of physicians</a:t>
            </a:r>
          </a:p>
          <a:p>
            <a:pPr lvl="1"/>
            <a:r>
              <a:rPr lang="en-US" dirty="0"/>
              <a:t>Combined hospital and physician coverage</a:t>
            </a:r>
          </a:p>
          <a:p>
            <a:pPr lvl="1"/>
            <a:r>
              <a:rPr lang="en-US" dirty="0"/>
              <a:t>Employment-based health insurance</a:t>
            </a:r>
          </a:p>
        </p:txBody>
      </p:sp>
    </p:spTree>
    <p:extLst>
      <p:ext uri="{BB962C8B-B14F-4D97-AF65-F5344CB8AC3E}">
        <p14:creationId xmlns:p14="http://schemas.microsoft.com/office/powerpoint/2010/main" val="364660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473"/>
            <a:ext cx="6858000" cy="923330"/>
          </a:xfrm>
        </p:spPr>
        <p:txBody>
          <a:bodyPr wrap="square">
            <a:spAutoFit/>
          </a:bodyPr>
          <a:lstStyle/>
          <a:p>
            <a:r>
              <a:rPr lang="en-US" sz="3600" dirty="0"/>
              <a:t>Medical Services: Postindustrial Era </a:t>
            </a:r>
            <a:r>
              <a:rPr lang="en-US" sz="1800" dirty="0"/>
              <a:t>(5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7338"/>
          </a:xfrm>
        </p:spPr>
        <p:txBody>
          <a:bodyPr>
            <a:spAutoFit/>
          </a:bodyPr>
          <a:lstStyle/>
          <a:p>
            <a:r>
              <a:rPr lang="en-US" dirty="0"/>
              <a:t>Failure of national health care initiatives during the 1990s</a:t>
            </a:r>
          </a:p>
          <a:p>
            <a:pPr lvl="1"/>
            <a:r>
              <a:rPr lang="en-US" dirty="0"/>
              <a:t>Political inexpediency</a:t>
            </a:r>
          </a:p>
          <a:p>
            <a:pPr lvl="1"/>
            <a:r>
              <a:rPr lang="en-US" dirty="0"/>
              <a:t>Institutional dissimilarities</a:t>
            </a:r>
          </a:p>
          <a:p>
            <a:pPr lvl="1"/>
            <a:r>
              <a:rPr lang="en-US" dirty="0"/>
              <a:t>Ideological differences</a:t>
            </a:r>
          </a:p>
          <a:p>
            <a:pPr lvl="1"/>
            <a:r>
              <a:rPr lang="en-US" dirty="0"/>
              <a:t>Tax aversion</a:t>
            </a:r>
          </a:p>
          <a:p>
            <a:r>
              <a:rPr lang="en-US" dirty="0"/>
              <a:t>Creation of Medicare and Medicaid</a:t>
            </a:r>
          </a:p>
          <a:p>
            <a:r>
              <a:rPr lang="en-US" dirty="0"/>
              <a:t>Regulatory role of public health agencies</a:t>
            </a:r>
          </a:p>
        </p:txBody>
      </p:sp>
    </p:spTree>
    <p:extLst>
      <p:ext uri="{BB962C8B-B14F-4D97-AF65-F5344CB8AC3E}">
        <p14:creationId xmlns:p14="http://schemas.microsoft.com/office/powerpoint/2010/main" val="398775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4473"/>
            <a:ext cx="6553200" cy="923330"/>
          </a:xfrm>
        </p:spPr>
        <p:txBody>
          <a:bodyPr wrap="square">
            <a:spAutoFit/>
          </a:bodyPr>
          <a:lstStyle/>
          <a:p>
            <a:r>
              <a:rPr lang="en-IN" sz="3600" dirty="0"/>
              <a:t>Medical Care in the Corporate Era </a:t>
            </a:r>
            <a:r>
              <a:rPr lang="en-IN" sz="1800" dirty="0"/>
              <a:t>(1 of 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8719"/>
          </a:xfrm>
        </p:spPr>
        <p:txBody>
          <a:bodyPr>
            <a:spAutoFit/>
          </a:bodyPr>
          <a:lstStyle/>
          <a:p>
            <a:r>
              <a:rPr lang="en-US" dirty="0"/>
              <a:t>Early developments</a:t>
            </a:r>
          </a:p>
          <a:p>
            <a:r>
              <a:rPr lang="en-US" dirty="0"/>
              <a:t>HMO Act of 1973</a:t>
            </a:r>
          </a:p>
          <a:p>
            <a:pPr lvl="1"/>
            <a:r>
              <a:rPr lang="en-US" dirty="0"/>
              <a:t>Employers did not take option seriously.</a:t>
            </a:r>
          </a:p>
          <a:p>
            <a:r>
              <a:rPr lang="en-US" dirty="0"/>
              <a:t>Corporatization of health care delivery</a:t>
            </a:r>
          </a:p>
          <a:p>
            <a:pPr lvl="1"/>
            <a:r>
              <a:rPr lang="en-US" dirty="0"/>
              <a:t>Managed care organizations (MCOs) </a:t>
            </a:r>
          </a:p>
          <a:p>
            <a:pPr lvl="2"/>
            <a:r>
              <a:rPr lang="en-US" dirty="0"/>
              <a:t>Basically indistinguishable from large insurance corporations</a:t>
            </a:r>
          </a:p>
        </p:txBody>
      </p:sp>
    </p:spTree>
    <p:extLst>
      <p:ext uri="{BB962C8B-B14F-4D97-AF65-F5344CB8AC3E}">
        <p14:creationId xmlns:p14="http://schemas.microsoft.com/office/powerpoint/2010/main" val="80495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4473"/>
            <a:ext cx="6553200" cy="923330"/>
          </a:xfrm>
        </p:spPr>
        <p:txBody>
          <a:bodyPr wrap="square">
            <a:spAutoFit/>
          </a:bodyPr>
          <a:lstStyle/>
          <a:p>
            <a:r>
              <a:rPr lang="en-IN" sz="3600" dirty="0"/>
              <a:t>Medical Care in the Corporate Era </a:t>
            </a:r>
            <a:r>
              <a:rPr lang="en-IN" sz="1800" dirty="0"/>
              <a:t>(2 of 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170099"/>
          </a:xfrm>
        </p:spPr>
        <p:txBody>
          <a:bodyPr>
            <a:spAutoFit/>
          </a:bodyPr>
          <a:lstStyle/>
          <a:p>
            <a:r>
              <a:rPr lang="en-US" dirty="0"/>
              <a:t>Globalization of health care</a:t>
            </a:r>
          </a:p>
          <a:p>
            <a:pPr lvl="1"/>
            <a:r>
              <a:rPr lang="en-US" dirty="0"/>
              <a:t>Four modes of economic interrelationships </a:t>
            </a:r>
          </a:p>
          <a:p>
            <a:pPr lvl="2"/>
            <a:r>
              <a:rPr lang="en-US" sz="2800" dirty="0"/>
              <a:t>Telemedicine  </a:t>
            </a:r>
          </a:p>
          <a:p>
            <a:pPr lvl="2"/>
            <a:r>
              <a:rPr lang="en-US" sz="2800" dirty="0"/>
              <a:t>Medical tourism </a:t>
            </a:r>
          </a:p>
          <a:p>
            <a:pPr lvl="2"/>
            <a:r>
              <a:rPr lang="en-US" sz="2800" dirty="0"/>
              <a:t>Foreign direct investment in health services </a:t>
            </a:r>
          </a:p>
          <a:p>
            <a:pPr lvl="2"/>
            <a:r>
              <a:rPr lang="en-US" sz="2800" dirty="0"/>
              <a:t>Health professionals move to other countries</a:t>
            </a:r>
          </a:p>
        </p:txBody>
      </p:sp>
    </p:spTree>
    <p:extLst>
      <p:ext uri="{BB962C8B-B14F-4D97-AF65-F5344CB8AC3E}">
        <p14:creationId xmlns:p14="http://schemas.microsoft.com/office/powerpoint/2010/main" val="180273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4473"/>
            <a:ext cx="6553200" cy="923330"/>
          </a:xfrm>
        </p:spPr>
        <p:txBody>
          <a:bodyPr wrap="square">
            <a:spAutoFit/>
          </a:bodyPr>
          <a:lstStyle/>
          <a:p>
            <a:r>
              <a:rPr lang="en-IN" sz="3600" dirty="0"/>
              <a:t>Medical Care in the Corporate Era </a:t>
            </a:r>
            <a:r>
              <a:rPr lang="en-IN" sz="1800" dirty="0"/>
              <a:t>(3 of 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083921"/>
          </a:xfrm>
        </p:spPr>
        <p:txBody>
          <a:bodyPr>
            <a:spAutoFit/>
          </a:bodyPr>
          <a:lstStyle/>
          <a:p>
            <a:r>
              <a:rPr lang="en-US" dirty="0"/>
              <a:t>Globalization of health care</a:t>
            </a:r>
          </a:p>
          <a:p>
            <a:pPr lvl="1"/>
            <a:r>
              <a:rPr lang="en-US" dirty="0"/>
              <a:t>Three aspects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U.S. corporations expanded overseas.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Medical care by U.S. providers in demand overseas.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Global health discipline</a:t>
            </a:r>
            <a:r>
              <a:rPr lang="en-US" sz="28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4473"/>
            <a:ext cx="5181600" cy="923330"/>
          </a:xfrm>
        </p:spPr>
        <p:txBody>
          <a:bodyPr wrap="square">
            <a:spAutoFit/>
          </a:bodyPr>
          <a:lstStyle/>
          <a:p>
            <a:r>
              <a:rPr lang="en-IN" sz="3600" dirty="0"/>
              <a:t>Era of Health Care Reform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Six factors in passing the Affordable Care Act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Democratic Party held presidency and majorities in Congress.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Control of the executive and legislative branches.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Closed door deliberations.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Benefits were overstated.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Backing of major industry representatives.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Obama tied reform proposals to economic growth. </a:t>
            </a:r>
          </a:p>
        </p:txBody>
      </p:sp>
    </p:spTree>
    <p:extLst>
      <p:ext uri="{BB962C8B-B14F-4D97-AF65-F5344CB8AC3E}">
        <p14:creationId xmlns:p14="http://schemas.microsoft.com/office/powerpoint/2010/main" val="218269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84473"/>
            <a:ext cx="5029200" cy="923330"/>
          </a:xfrm>
        </p:spPr>
        <p:txBody>
          <a:bodyPr wrap="square">
            <a:spAutoFit/>
          </a:bodyPr>
          <a:lstStyle/>
          <a:p>
            <a:r>
              <a:rPr lang="en-IN" sz="3600" dirty="0"/>
              <a:t>Era of Health Care Reform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917"/>
          </a:xfrm>
        </p:spPr>
        <p:txBody>
          <a:bodyPr>
            <a:spAutoFit/>
          </a:bodyPr>
          <a:lstStyle/>
          <a:p>
            <a:r>
              <a:rPr lang="en-US" dirty="0"/>
              <a:t>Patchy legacy of the ACA</a:t>
            </a:r>
          </a:p>
          <a:p>
            <a:pPr lvl="1"/>
            <a:r>
              <a:rPr lang="en-US" dirty="0"/>
              <a:t>Partially reduced number of uninsured Americans. </a:t>
            </a:r>
          </a:p>
          <a:p>
            <a:pPr lvl="1"/>
            <a:r>
              <a:rPr lang="en-US" dirty="0"/>
              <a:t>Medicaid accounted for roughly 60%.</a:t>
            </a:r>
          </a:p>
          <a:p>
            <a:pPr lvl="1"/>
            <a:r>
              <a:rPr lang="en-US" dirty="0"/>
              <a:t>40% attributed to income-based federal subsidies.</a:t>
            </a:r>
          </a:p>
          <a:p>
            <a:pPr lvl="1"/>
            <a:r>
              <a:rPr lang="en-US" dirty="0"/>
              <a:t>Required residents to have minimum coverage or pay penalty tax.</a:t>
            </a:r>
          </a:p>
          <a:p>
            <a:pPr lvl="1"/>
            <a:r>
              <a:rPr lang="en-US" dirty="0"/>
              <a:t>Many Americans did not benefit. </a:t>
            </a:r>
          </a:p>
          <a:p>
            <a:r>
              <a:rPr lang="en-US" dirty="0"/>
              <a:t>Prospects for new </a:t>
            </a:r>
            <a:r>
              <a:rPr lang="en-US" dirty="0" smtClean="0"/>
              <a:t>reforms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7470"/>
          </a:xfrm>
        </p:spPr>
        <p:txBody>
          <a:bodyPr>
            <a:spAutoFit/>
          </a:bodyPr>
          <a:lstStyle/>
          <a:p>
            <a:r>
              <a:rPr lang="en-US" dirty="0"/>
              <a:t>Need for health insurance recognized in the Great Depression. </a:t>
            </a:r>
          </a:p>
          <a:p>
            <a:r>
              <a:rPr lang="en-US" dirty="0"/>
              <a:t>U.S. insurance began as a private endeavor.</a:t>
            </a:r>
          </a:p>
          <a:p>
            <a:r>
              <a:rPr lang="en-US" dirty="0"/>
              <a:t>Creation of Medicare and Medicaid. </a:t>
            </a:r>
          </a:p>
          <a:p>
            <a:r>
              <a:rPr lang="en-US" dirty="0"/>
              <a:t>ACA passed without seeking consensus among Americans. </a:t>
            </a:r>
          </a:p>
          <a:p>
            <a:pPr lvl="1"/>
            <a:r>
              <a:rPr lang="en-US" dirty="0"/>
              <a:t>Provisions helped low-income Americans obtain insurance</a:t>
            </a:r>
          </a:p>
          <a:p>
            <a:pPr lvl="1"/>
            <a:r>
              <a:rPr lang="en-US" dirty="0"/>
              <a:t>Put greater financial burdens on the middle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6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2804"/>
          </a:xfrm>
        </p:spPr>
        <p:txBody>
          <a:bodyPr>
            <a:spAutoFit/>
          </a:bodyPr>
          <a:lstStyle/>
          <a:p>
            <a:r>
              <a:rPr lang="en-US" dirty="0"/>
              <a:t>Developments shaping the U.S. health care system</a:t>
            </a:r>
          </a:p>
          <a:p>
            <a:r>
              <a:rPr lang="en-US" dirty="0"/>
              <a:t>Understand the history of mental health care</a:t>
            </a:r>
          </a:p>
          <a:p>
            <a:r>
              <a:rPr lang="en-US" dirty="0"/>
              <a:t>Why the system has been resistant to reforms</a:t>
            </a:r>
          </a:p>
          <a:p>
            <a:r>
              <a:rPr lang="en-US" dirty="0"/>
              <a:t>Explore the corporatization of health care</a:t>
            </a:r>
          </a:p>
          <a:p>
            <a:r>
              <a:rPr lang="en-US" dirty="0"/>
              <a:t>Identify the globalization of health care</a:t>
            </a:r>
          </a:p>
          <a:p>
            <a:r>
              <a:rPr lang="en-US" dirty="0"/>
              <a:t>Historical perspective on the ACA</a:t>
            </a:r>
          </a:p>
          <a:p>
            <a:r>
              <a:rPr lang="en-US" dirty="0"/>
              <a:t>Prospects of new health care reform </a:t>
            </a:r>
            <a:r>
              <a:rPr lang="en-US" dirty="0" smtClean="0"/>
              <a:t>efforts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4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14808"/>
          </a:xfrm>
        </p:spPr>
        <p:txBody>
          <a:bodyPr>
            <a:spAutoFit/>
          </a:bodyPr>
          <a:lstStyle/>
          <a:p>
            <a:r>
              <a:rPr lang="en-US" dirty="0"/>
              <a:t>U.S. health care</a:t>
            </a:r>
          </a:p>
          <a:p>
            <a:pPr lvl="1"/>
            <a:r>
              <a:rPr lang="en-US" dirty="0"/>
              <a:t>Shaped by </a:t>
            </a:r>
            <a:r>
              <a:rPr lang="en-US" dirty="0" err="1"/>
              <a:t>anthro</a:t>
            </a:r>
            <a:r>
              <a:rPr lang="en-US" dirty="0"/>
              <a:t>-cultural values and social, political, and economic antecedents.</a:t>
            </a:r>
          </a:p>
          <a:p>
            <a:pPr lvl="1"/>
            <a:r>
              <a:rPr lang="en-US" dirty="0"/>
              <a:t>Evolution of medical science and technology. </a:t>
            </a:r>
          </a:p>
          <a:p>
            <a:pPr lvl="1"/>
            <a:r>
              <a:rPr lang="en-US" dirty="0"/>
              <a:t>Reform has taken center stage in American politics.</a:t>
            </a:r>
          </a:p>
          <a:p>
            <a:pPr lvl="1"/>
            <a:r>
              <a:rPr lang="en-US" dirty="0"/>
              <a:t>Tracing the transformations in medical practice. </a:t>
            </a:r>
          </a:p>
        </p:txBody>
      </p:sp>
    </p:spTree>
    <p:extLst>
      <p:ext uri="{BB962C8B-B14F-4D97-AF65-F5344CB8AC3E}">
        <p14:creationId xmlns:p14="http://schemas.microsoft.com/office/powerpoint/2010/main" val="23602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473"/>
            <a:ext cx="6629400" cy="923330"/>
          </a:xfrm>
        </p:spPr>
        <p:txBody>
          <a:bodyPr wrap="square">
            <a:spAutoFit/>
          </a:bodyPr>
          <a:lstStyle/>
          <a:p>
            <a:r>
              <a:rPr lang="en-US" sz="3600" dirty="0"/>
              <a:t>Medical Services: Preindustrial Era </a:t>
            </a:r>
            <a:r>
              <a:rPr lang="en-US" sz="1800" dirty="0"/>
              <a:t>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6857"/>
          </a:xfrm>
        </p:spPr>
        <p:txBody>
          <a:bodyPr>
            <a:spAutoFit/>
          </a:bodyPr>
          <a:lstStyle/>
          <a:p>
            <a:r>
              <a:rPr lang="en-US" dirty="0"/>
              <a:t>Colonial times in America</a:t>
            </a:r>
          </a:p>
          <a:p>
            <a:pPr lvl="1"/>
            <a:r>
              <a:rPr lang="en-US" dirty="0"/>
              <a:t>Medicine lagged behind other countries.</a:t>
            </a:r>
          </a:p>
          <a:p>
            <a:pPr lvl="1"/>
            <a:r>
              <a:rPr lang="en-US" dirty="0"/>
              <a:t>Treatment attitudes emphasized natural history and common sense. </a:t>
            </a:r>
          </a:p>
          <a:p>
            <a:pPr lvl="1"/>
            <a:r>
              <a:rPr lang="en-US" dirty="0"/>
              <a:t>Strong domestic character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3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4473"/>
            <a:ext cx="6553200" cy="923330"/>
          </a:xfrm>
        </p:spPr>
        <p:txBody>
          <a:bodyPr wrap="square">
            <a:spAutoFit/>
          </a:bodyPr>
          <a:lstStyle/>
          <a:p>
            <a:r>
              <a:rPr lang="en-US" sz="3600" dirty="0"/>
              <a:t>Medical Services: Preindustrial Era </a:t>
            </a:r>
            <a:r>
              <a:rPr lang="en-US" sz="1800" dirty="0"/>
              <a:t>(2 of 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179606"/>
          </a:xfrm>
        </p:spPr>
        <p:txBody>
          <a:bodyPr>
            <a:spAutoFit/>
          </a:bodyPr>
          <a:lstStyle/>
          <a:p>
            <a:r>
              <a:rPr lang="en-US" dirty="0"/>
              <a:t>Five factors making medical profession an insignificant trade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Medical practice was in disarray.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Medical procedures were primitive.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institutional core was missing.</a:t>
            </a:r>
          </a:p>
          <a:p>
            <a:pPr marL="1371600" lvl="2" indent="-514350"/>
            <a:r>
              <a:rPr lang="en-US" sz="2800" dirty="0"/>
              <a:t>Almshouse and </a:t>
            </a:r>
            <a:r>
              <a:rPr lang="en-US" sz="2800" dirty="0" err="1"/>
              <a:t>pesthouse</a:t>
            </a:r>
            <a:endParaRPr lang="en-US" sz="2800" dirty="0"/>
          </a:p>
          <a:p>
            <a:pPr marL="1371600" lvl="2" indent="-514350"/>
            <a:r>
              <a:rPr lang="en-US" sz="2800" dirty="0"/>
              <a:t>Mental asylum</a:t>
            </a:r>
          </a:p>
          <a:p>
            <a:pPr marL="1371600" lvl="2" indent="-514350"/>
            <a:r>
              <a:rPr lang="en-US" sz="2800" dirty="0"/>
              <a:t>Dreaded hospital</a:t>
            </a:r>
          </a:p>
        </p:txBody>
      </p:sp>
    </p:spTree>
    <p:extLst>
      <p:ext uri="{BB962C8B-B14F-4D97-AF65-F5344CB8AC3E}">
        <p14:creationId xmlns:p14="http://schemas.microsoft.com/office/powerpoint/2010/main" val="31342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4473"/>
            <a:ext cx="6553200" cy="923330"/>
          </a:xfrm>
        </p:spPr>
        <p:txBody>
          <a:bodyPr wrap="square">
            <a:spAutoFit/>
          </a:bodyPr>
          <a:lstStyle/>
          <a:p>
            <a:r>
              <a:rPr lang="en-US" sz="3600" dirty="0"/>
              <a:t>Medical Services: Preindustrial Era </a:t>
            </a:r>
            <a:r>
              <a:rPr lang="en-US" sz="1800" dirty="0"/>
              <a:t>(3 of 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557349"/>
          </a:xfrm>
        </p:spPr>
        <p:txBody>
          <a:bodyPr>
            <a:spAutoFit/>
          </a:bodyPr>
          <a:lstStyle/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Demand was unstable.</a:t>
            </a:r>
          </a:p>
          <a:p>
            <a:pPr marL="1371600" lvl="2" indent="-514350"/>
            <a:r>
              <a:rPr lang="en-US" sz="2800" dirty="0"/>
              <a:t>Fee for service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Medical education was substandard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473"/>
            <a:ext cx="6858000" cy="923330"/>
          </a:xfrm>
        </p:spPr>
        <p:txBody>
          <a:bodyPr wrap="square">
            <a:spAutoFit/>
          </a:bodyPr>
          <a:lstStyle/>
          <a:p>
            <a:r>
              <a:rPr lang="en-US" sz="3600" dirty="0"/>
              <a:t>Medical Services: Postindustrial Era </a:t>
            </a:r>
            <a:r>
              <a:rPr lang="en-US" sz="1800" dirty="0"/>
              <a:t>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0230"/>
          </a:xfrm>
        </p:spPr>
        <p:txBody>
          <a:bodyPr>
            <a:spAutoFit/>
          </a:bodyPr>
          <a:lstStyle/>
          <a:p>
            <a:r>
              <a:rPr lang="en-US" dirty="0"/>
              <a:t>Physicians</a:t>
            </a:r>
          </a:p>
          <a:p>
            <a:pPr lvl="1"/>
            <a:r>
              <a:rPr lang="en-US" dirty="0"/>
              <a:t>Delivered scientifically and technically advanced services to insured patients</a:t>
            </a:r>
          </a:p>
          <a:p>
            <a:pPr lvl="1"/>
            <a:r>
              <a:rPr lang="en-US" dirty="0"/>
              <a:t>Became an organized medical profession</a:t>
            </a:r>
          </a:p>
          <a:p>
            <a:pPr lvl="1"/>
            <a:r>
              <a:rPr lang="en-US" dirty="0"/>
              <a:t>Gained power, prestige, and financial success </a:t>
            </a:r>
          </a:p>
          <a:p>
            <a:r>
              <a:rPr lang="en-US" dirty="0"/>
              <a:t>Health care took its current shape during this period.</a:t>
            </a:r>
          </a:p>
        </p:txBody>
      </p:sp>
    </p:spTree>
    <p:extLst>
      <p:ext uri="{BB962C8B-B14F-4D97-AF65-F5344CB8AC3E}">
        <p14:creationId xmlns:p14="http://schemas.microsoft.com/office/powerpoint/2010/main" val="105829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473"/>
            <a:ext cx="6858000" cy="923330"/>
          </a:xfrm>
        </p:spPr>
        <p:txBody>
          <a:bodyPr wrap="square">
            <a:spAutoFit/>
          </a:bodyPr>
          <a:lstStyle/>
          <a:p>
            <a:r>
              <a:rPr lang="en-US" sz="3600" dirty="0"/>
              <a:t>Medical Services: Postindustrial Era </a:t>
            </a:r>
            <a:r>
              <a:rPr lang="en-US" sz="1800" dirty="0"/>
              <a:t>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96670"/>
          </a:xfrm>
        </p:spPr>
        <p:txBody>
          <a:bodyPr>
            <a:spAutoFit/>
          </a:bodyPr>
          <a:lstStyle/>
          <a:p>
            <a:r>
              <a:rPr lang="en-US" dirty="0"/>
              <a:t>Seven factors in professional sovereignty growth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Urbanization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Science and technology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Institutionalization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Dependency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Autonomy and organization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Licensing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Educational </a:t>
            </a:r>
            <a:r>
              <a:rPr lang="en-US" dirty="0" smtClean="0"/>
              <a:t>reform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473"/>
            <a:ext cx="6858000" cy="923330"/>
          </a:xfrm>
        </p:spPr>
        <p:txBody>
          <a:bodyPr wrap="square">
            <a:spAutoFit/>
          </a:bodyPr>
          <a:lstStyle/>
          <a:p>
            <a:r>
              <a:rPr lang="en-US" sz="3600" dirty="0"/>
              <a:t>Medical Services: Postindustrial Era </a:t>
            </a:r>
            <a:r>
              <a:rPr lang="en-US" sz="1800" dirty="0"/>
              <a:t>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65564"/>
          </a:xfrm>
        </p:spPr>
        <p:txBody>
          <a:bodyPr>
            <a:spAutoFit/>
          </a:bodyPr>
          <a:lstStyle/>
          <a:p>
            <a:r>
              <a:rPr lang="en-US" dirty="0"/>
              <a:t>Specialization in medicine</a:t>
            </a:r>
          </a:p>
          <a:p>
            <a:pPr lvl="1"/>
            <a:r>
              <a:rPr lang="en-US" dirty="0"/>
              <a:t>Gatekeeping</a:t>
            </a:r>
          </a:p>
          <a:p>
            <a:r>
              <a:rPr lang="en-US" dirty="0"/>
              <a:t>Reform of mental health care</a:t>
            </a:r>
          </a:p>
          <a:p>
            <a:r>
              <a:rPr lang="en-US" dirty="0"/>
              <a:t>Development of public health</a:t>
            </a:r>
          </a:p>
          <a:p>
            <a:r>
              <a:rPr lang="en-US" dirty="0"/>
              <a:t>Health services for veterans</a:t>
            </a:r>
          </a:p>
          <a:p>
            <a:r>
              <a:rPr lang="en-US" dirty="0"/>
              <a:t>Birth of worker’s compensation</a:t>
            </a:r>
          </a:p>
        </p:txBody>
      </p:sp>
    </p:spTree>
    <p:extLst>
      <p:ext uri="{BB962C8B-B14F-4D97-AF65-F5344CB8AC3E}">
        <p14:creationId xmlns:p14="http://schemas.microsoft.com/office/powerpoint/2010/main" val="42285769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676</Words>
  <Application>Microsoft Macintosh PowerPoint</Application>
  <PresentationFormat>On-screen Show (4:3)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Times New Roman</vt:lpstr>
      <vt:lpstr>Custom Design</vt:lpstr>
      <vt:lpstr>Chapter 3</vt:lpstr>
      <vt:lpstr>Learning Objectives</vt:lpstr>
      <vt:lpstr>Introduction</vt:lpstr>
      <vt:lpstr>Medical Services: Preindustrial Era (1 of 3)</vt:lpstr>
      <vt:lpstr>Medical Services: Preindustrial Era (2 of 3)</vt:lpstr>
      <vt:lpstr>Medical Services: Preindustrial Era (3 of 3)</vt:lpstr>
      <vt:lpstr>Medical Services: Postindustrial Era (1 of 5)</vt:lpstr>
      <vt:lpstr>Medical Services: Postindustrial Era (2 of 5)</vt:lpstr>
      <vt:lpstr>Medical Services: Postindustrial Era (3 of 5)</vt:lpstr>
      <vt:lpstr>Medical Services: Postindustrial Era (4 of 5)</vt:lpstr>
      <vt:lpstr>Medical Services: Postindustrial Era (5 of 5)</vt:lpstr>
      <vt:lpstr>Medical Care in the Corporate Era (1 of 3)</vt:lpstr>
      <vt:lpstr>Medical Care in the Corporate Era (2 of 3)</vt:lpstr>
      <vt:lpstr>Medical Care in the Corporate Era (3 of 3)</vt:lpstr>
      <vt:lpstr>Era of Health Care Reform (1 of 2)</vt:lpstr>
      <vt:lpstr>Era of Health Care Reform (2 of 2)</vt:lpstr>
      <vt:lpstr>Summary</vt:lpstr>
    </vt:vector>
  </TitlesOfParts>
  <Company>Workrite Uniform Co.,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Health Services in the United States</dc:title>
  <dc:creator>Workrite</dc:creator>
  <cp:lastModifiedBy>Rachel DiMaggio</cp:lastModifiedBy>
  <cp:revision>429</cp:revision>
  <dcterms:created xsi:type="dcterms:W3CDTF">2002-09-03T02:19:31Z</dcterms:created>
  <dcterms:modified xsi:type="dcterms:W3CDTF">2017-10-04T16:35:32Z</dcterms:modified>
</cp:coreProperties>
</file>