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21"/>
  </p:notesMasterIdLst>
  <p:sldIdLst>
    <p:sldId id="330" r:id="rId2"/>
    <p:sldId id="276" r:id="rId3"/>
    <p:sldId id="335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7" r:id="rId18"/>
    <p:sldId id="355" r:id="rId19"/>
    <p:sldId id="35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i Ackley" initials="TA" lastIdx="1" clrIdx="0">
    <p:extLst/>
  </p:cmAuthor>
  <p:cmAuthor id="2" name="Rachel DiMaggio" initials="RD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61" autoAdjust="0"/>
    <p:restoredTop sz="95210" autoAdjust="0"/>
  </p:normalViewPr>
  <p:slideViewPr>
    <p:cSldViewPr>
      <p:cViewPr>
        <p:scale>
          <a:sx n="100" d="100"/>
          <a:sy n="100" d="100"/>
        </p:scale>
        <p:origin x="744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y Moczerniak" userId="482eff44a8730993" providerId="LiveId" clId="{96C155C2-A43A-4BB8-ABE9-5CDB9889306C}"/>
    <pc:docChg chg="modSld">
      <pc:chgData name="Kathy Moczerniak" userId="482eff44a8730993" providerId="LiveId" clId="{96C155C2-A43A-4BB8-ABE9-5CDB9889306C}" dt="2017-09-15T02:07:40.245" v="1" actId="20577"/>
      <pc:docMkLst>
        <pc:docMk/>
      </pc:docMkLst>
      <pc:sldChg chg="modSp">
        <pc:chgData name="Kathy Moczerniak" userId="482eff44a8730993" providerId="LiveId" clId="{96C155C2-A43A-4BB8-ABE9-5CDB9889306C}" dt="2017-09-15T02:07:40.245" v="1" actId="20577"/>
        <pc:sldMkLst>
          <pc:docMk/>
          <pc:sldMk cId="2854073086" sldId="330"/>
        </pc:sldMkLst>
        <pc:spChg chg="mod">
          <ac:chgData name="Kathy Moczerniak" userId="482eff44a8730993" providerId="LiveId" clId="{96C155C2-A43A-4BB8-ABE9-5CDB9889306C}" dt="2017-09-15T02:07:40.245" v="1" actId="20577"/>
          <ac:spMkLst>
            <pc:docMk/>
            <pc:sldMk cId="2854073086" sldId="33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F1C9-8C31-A541-B74D-E091F2058953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C382D-D03E-DF4B-987E-E3940470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C382D-D03E-DF4B-987E-E39404709F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61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C382D-D03E-DF4B-987E-E39404709F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3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C382D-D03E-DF4B-987E-E39404709F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4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C382D-D03E-DF4B-987E-E39404709F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2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C382D-D03E-DF4B-987E-E39404709F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77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C382D-D03E-DF4B-987E-E39404709F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36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C382D-D03E-DF4B-987E-E39404709F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71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C382D-D03E-DF4B-987E-E39404709F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91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C382D-D03E-DF4B-987E-E39404709F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30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C382D-D03E-DF4B-987E-E39404709F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90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C382D-D03E-DF4B-987E-E39404709F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2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C382D-D03E-DF4B-987E-E39404709F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69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C382D-D03E-DF4B-987E-E39404709F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22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C382D-D03E-DF4B-987E-E39404709F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C382D-D03E-DF4B-987E-E39404709F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51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C382D-D03E-DF4B-987E-E39404709F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8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C382D-D03E-DF4B-987E-E39404709F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37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C382D-D03E-DF4B-987E-E39404709F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8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C382D-D03E-DF4B-987E-E39404709F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0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D0A4-8123-4424-B8AC-58E4D91EC592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798F-3AD9-42DA-819D-E80707890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6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D0A4-8123-4424-B8AC-58E4D91EC592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798F-3AD9-42DA-819D-E80707890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9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D0A4-8123-4424-B8AC-58E4D91EC592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798F-3AD9-42DA-819D-E80707890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0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D0A4-8123-4424-B8AC-58E4D91EC592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798F-3AD9-42DA-819D-E80707890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0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D0A4-8123-4424-B8AC-58E4D91EC592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798F-3AD9-42DA-819D-E80707890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2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D0A4-8123-4424-B8AC-58E4D91EC592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798F-3AD9-42DA-819D-E80707890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9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D0A4-8123-4424-B8AC-58E4D91EC592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798F-3AD9-42DA-819D-E80707890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D0A4-8123-4424-B8AC-58E4D91EC592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798F-3AD9-42DA-819D-E80707890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6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D0A4-8123-4424-B8AC-58E4D91EC592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798F-3AD9-42DA-819D-E80707890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6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D0A4-8123-4424-B8AC-58E4D91EC592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798F-3AD9-42DA-819D-E80707890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9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D0A4-8123-4424-B8AC-58E4D91EC592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798F-3AD9-42DA-819D-E80707890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FD0A4-8123-4424-B8AC-58E4D91EC592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3798F-3AD9-42DA-819D-E807078907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9394" name="Picture 2" descr="\\fileservehq01\users\Public Health\5_In Production\Shi 2650-1\Ancillaries\Unprepped PPTs\26501_PPBG_text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asc-prd-fs03\users\Public Health\5_In Production\Shi Delivering 6e 03775-3\Ancillaries\PPTs\9781284037753_PPBG_text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7"/>
            <a:ext cx="9144000" cy="68560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82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71500" y="1950492"/>
            <a:ext cx="3581400" cy="769441"/>
          </a:xfrm>
        </p:spPr>
        <p:txBody>
          <a:bodyPr wrap="square">
            <a:spAutoFit/>
          </a:bodyPr>
          <a:lstStyle/>
          <a:p>
            <a:r>
              <a:rPr lang="en-US" b="1" dirty="0"/>
              <a:t>Chapter 4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71500" y="2973917"/>
            <a:ext cx="3581400" cy="1323439"/>
          </a:xfrm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Health Services Professionals</a:t>
            </a:r>
          </a:p>
        </p:txBody>
      </p:sp>
    </p:spTree>
    <p:extLst>
      <p:ext uri="{BB962C8B-B14F-4D97-AF65-F5344CB8AC3E}">
        <p14:creationId xmlns:p14="http://schemas.microsoft.com/office/powerpoint/2010/main" val="285407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369085"/>
            <a:ext cx="1828800" cy="954107"/>
          </a:xfrm>
        </p:spPr>
        <p:txBody>
          <a:bodyPr wrap="square">
            <a:spAutoFit/>
          </a:bodyPr>
          <a:lstStyle/>
          <a:p>
            <a:r>
              <a:rPr lang="en-US" sz="3600" dirty="0"/>
              <a:t>Dentists </a:t>
            </a:r>
            <a:r>
              <a:rPr lang="en-US" sz="2000" dirty="0"/>
              <a:t>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22804"/>
          </a:xfrm>
        </p:spPr>
        <p:txBody>
          <a:bodyPr>
            <a:spAutoFit/>
          </a:bodyPr>
          <a:lstStyle/>
          <a:p>
            <a:r>
              <a:rPr lang="en-US" dirty="0"/>
              <a:t>Dental hygienists </a:t>
            </a:r>
          </a:p>
          <a:p>
            <a:pPr lvl="1"/>
            <a:r>
              <a:rPr lang="en-US" dirty="0"/>
              <a:t>Work in dental offices and provide preventive care</a:t>
            </a:r>
          </a:p>
          <a:p>
            <a:pPr lvl="1"/>
            <a:r>
              <a:rPr lang="en-US" dirty="0"/>
              <a:t>Must be licensed to practice </a:t>
            </a:r>
          </a:p>
          <a:p>
            <a:pPr lvl="1"/>
            <a:r>
              <a:rPr lang="en-US" dirty="0"/>
              <a:t>Graduate from an accredited school and pass a national board examination</a:t>
            </a:r>
          </a:p>
          <a:p>
            <a:r>
              <a:rPr lang="en-US" dirty="0"/>
              <a:t>Dental assistants</a:t>
            </a:r>
          </a:p>
          <a:p>
            <a:pPr lvl="1"/>
            <a:r>
              <a:rPr lang="en-US" dirty="0"/>
              <a:t>Work for dentists in preparation, examination, and treatment of patients</a:t>
            </a:r>
          </a:p>
          <a:p>
            <a:pPr lvl="1"/>
            <a:r>
              <a:rPr lang="en-US" dirty="0"/>
              <a:t>Do not have to be licensed</a:t>
            </a:r>
          </a:p>
        </p:txBody>
      </p:sp>
    </p:spTree>
    <p:extLst>
      <p:ext uri="{BB962C8B-B14F-4D97-AF65-F5344CB8AC3E}">
        <p14:creationId xmlns:p14="http://schemas.microsoft.com/office/powerpoint/2010/main" val="402382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/>
              <a:t>Pharmacists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628"/>
            <a:ext cx="8229600" cy="4918269"/>
          </a:xfrm>
        </p:spPr>
        <p:txBody>
          <a:bodyPr>
            <a:spAutoFit/>
          </a:bodyPr>
          <a:lstStyle/>
          <a:p>
            <a:r>
              <a:rPr lang="en-US" dirty="0"/>
              <a:t>Dispense medicines prescribed by physicians, dentists, and podiatrists</a:t>
            </a:r>
          </a:p>
          <a:p>
            <a:r>
              <a:rPr lang="en-US" dirty="0"/>
              <a:t>Provide consultation on the proper selection and use of medicines</a:t>
            </a:r>
          </a:p>
          <a:p>
            <a:r>
              <a:rPr lang="en-US" dirty="0"/>
              <a:t>Require a license to practice pharmacy</a:t>
            </a:r>
          </a:p>
          <a:p>
            <a:r>
              <a:rPr lang="en-US" dirty="0"/>
              <a:t>Graduation from an accredited pharmacy program </a:t>
            </a:r>
          </a:p>
          <a:p>
            <a:r>
              <a:rPr lang="en-US" dirty="0"/>
              <a:t>Successful completion of a state board examination and practical experience </a:t>
            </a:r>
          </a:p>
        </p:txBody>
      </p:sp>
    </p:spTree>
    <p:extLst>
      <p:ext uri="{BB962C8B-B14F-4D97-AF65-F5344CB8AC3E}">
        <p14:creationId xmlns:p14="http://schemas.microsoft.com/office/powerpoint/2010/main" val="282803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/>
              <a:t>Other Doctoral-Level Health Professionals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79606"/>
          </a:xfrm>
        </p:spPr>
        <p:txBody>
          <a:bodyPr>
            <a:spAutoFit/>
          </a:bodyPr>
          <a:lstStyle/>
          <a:p>
            <a:r>
              <a:rPr lang="en-US" dirty="0"/>
              <a:t>Other health professionals with a doctoral education</a:t>
            </a:r>
          </a:p>
          <a:p>
            <a:pPr lvl="1"/>
            <a:r>
              <a:rPr lang="en-US" dirty="0"/>
              <a:t>Optometrists</a:t>
            </a:r>
          </a:p>
          <a:p>
            <a:pPr lvl="1"/>
            <a:r>
              <a:rPr lang="en-US" dirty="0"/>
              <a:t>Psychologists</a:t>
            </a:r>
          </a:p>
          <a:p>
            <a:pPr lvl="1"/>
            <a:r>
              <a:rPr lang="en-US" dirty="0"/>
              <a:t>Podiatrists</a:t>
            </a:r>
          </a:p>
          <a:p>
            <a:pPr lvl="1"/>
            <a:r>
              <a:rPr lang="en-US" dirty="0"/>
              <a:t>Chiropractors</a:t>
            </a:r>
          </a:p>
          <a:p>
            <a:pPr lvl="1"/>
            <a:r>
              <a:rPr lang="en-US" dirty="0"/>
              <a:t>Doctoral nursing degrees</a:t>
            </a:r>
          </a:p>
          <a:p>
            <a:pPr lvl="1"/>
            <a:r>
              <a:rPr lang="en-US" dirty="0"/>
              <a:t>Nurses</a:t>
            </a:r>
          </a:p>
        </p:txBody>
      </p:sp>
    </p:spTree>
    <p:extLst>
      <p:ext uri="{BB962C8B-B14F-4D97-AF65-F5344CB8AC3E}">
        <p14:creationId xmlns:p14="http://schemas.microsoft.com/office/powerpoint/2010/main" val="46213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/>
              <a:t>Advanced Practice Nurses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43965"/>
          </a:xfrm>
        </p:spPr>
        <p:txBody>
          <a:bodyPr>
            <a:spAutoFit/>
          </a:bodyPr>
          <a:lstStyle/>
          <a:p>
            <a:r>
              <a:rPr lang="en-US" dirty="0"/>
              <a:t>Four areas of specialization:</a:t>
            </a:r>
          </a:p>
          <a:p>
            <a:pPr lvl="1"/>
            <a:r>
              <a:rPr lang="en-US" dirty="0"/>
              <a:t>Clinical nurse specialists (CNSs)</a:t>
            </a:r>
          </a:p>
          <a:p>
            <a:pPr lvl="1"/>
            <a:r>
              <a:rPr lang="en-US" dirty="0"/>
              <a:t>Certified registered nurse anesthetists (CRNAs)</a:t>
            </a:r>
          </a:p>
          <a:p>
            <a:pPr lvl="1"/>
            <a:r>
              <a:rPr lang="en-US" dirty="0"/>
              <a:t>Nurse practitioners (NPs)</a:t>
            </a:r>
          </a:p>
          <a:p>
            <a:pPr lvl="1"/>
            <a:r>
              <a:rPr lang="en-US" dirty="0"/>
              <a:t>Certified nurse-midwives (CNMs)</a:t>
            </a:r>
          </a:p>
          <a:p>
            <a:r>
              <a:rPr lang="en-US" dirty="0"/>
              <a:t>Requirements vary greatly from state to state.</a:t>
            </a:r>
          </a:p>
        </p:txBody>
      </p:sp>
    </p:spTree>
    <p:extLst>
      <p:ext uri="{BB962C8B-B14F-4D97-AF65-F5344CB8AC3E}">
        <p14:creationId xmlns:p14="http://schemas.microsoft.com/office/powerpoint/2010/main" val="1858113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/>
              <a:t>Midlevel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274"/>
          </a:xfrm>
        </p:spPr>
        <p:txBody>
          <a:bodyPr>
            <a:spAutoFit/>
          </a:bodyPr>
          <a:lstStyle/>
          <a:p>
            <a:r>
              <a:rPr lang="en-US" dirty="0"/>
              <a:t>Do not have an MD or a DO degree</a:t>
            </a:r>
          </a:p>
          <a:p>
            <a:r>
              <a:rPr lang="en-US" dirty="0"/>
              <a:t>Receive less training than physicians but more than RNs</a:t>
            </a:r>
          </a:p>
          <a:p>
            <a:r>
              <a:rPr lang="en-US" dirty="0"/>
              <a:t>Can often substitute for physicians</a:t>
            </a:r>
          </a:p>
          <a:p>
            <a:pPr lvl="1"/>
            <a:r>
              <a:rPr lang="en-US" dirty="0"/>
              <a:t>Nurse practitioners</a:t>
            </a:r>
          </a:p>
          <a:p>
            <a:pPr lvl="1"/>
            <a:r>
              <a:rPr lang="en-US" dirty="0"/>
              <a:t>Physician assistants</a:t>
            </a:r>
          </a:p>
          <a:p>
            <a:pPr lvl="1"/>
            <a:r>
              <a:rPr lang="en-US" dirty="0"/>
              <a:t>Certified nurse-midwives</a:t>
            </a:r>
          </a:p>
        </p:txBody>
      </p:sp>
    </p:spTree>
    <p:extLst>
      <p:ext uri="{BB962C8B-B14F-4D97-AF65-F5344CB8AC3E}">
        <p14:creationId xmlns:p14="http://schemas.microsoft.com/office/powerpoint/2010/main" val="136673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69084"/>
            <a:ext cx="5334000" cy="954107"/>
          </a:xfrm>
        </p:spPr>
        <p:txBody>
          <a:bodyPr wrap="square">
            <a:spAutoFit/>
          </a:bodyPr>
          <a:lstStyle/>
          <a:p>
            <a:r>
              <a:rPr lang="en-IN" sz="3600" dirty="0"/>
              <a:t>Allied Health Professionals </a:t>
            </a:r>
            <a:r>
              <a:rPr lang="en-IN" sz="2000" dirty="0"/>
              <a:t>(1 of 2)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917"/>
          </a:xfrm>
        </p:spPr>
        <p:txBody>
          <a:bodyPr>
            <a:spAutoFit/>
          </a:bodyPr>
          <a:lstStyle/>
          <a:p>
            <a:r>
              <a:rPr lang="en-US" dirty="0"/>
              <a:t>Include technicians, assistants, therapists, and technologists.</a:t>
            </a:r>
          </a:p>
          <a:p>
            <a:r>
              <a:rPr lang="en-US" dirty="0"/>
              <a:t>Technicians and assistants receive less than 2 years of postsecondary education.</a:t>
            </a:r>
          </a:p>
          <a:p>
            <a:r>
              <a:rPr lang="en-US" dirty="0"/>
              <a:t>Technologists and therapists receive more advanced training.</a:t>
            </a:r>
          </a:p>
          <a:p>
            <a:pPr lvl="1"/>
            <a:r>
              <a:rPr lang="en-US" dirty="0"/>
              <a:t>Evaluate patients, diagnose, and develop treatment plans</a:t>
            </a:r>
          </a:p>
        </p:txBody>
      </p:sp>
    </p:spTree>
    <p:extLst>
      <p:ext uri="{BB962C8B-B14F-4D97-AF65-F5344CB8AC3E}">
        <p14:creationId xmlns:p14="http://schemas.microsoft.com/office/powerpoint/2010/main" val="3209744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69084"/>
            <a:ext cx="5181600" cy="954107"/>
          </a:xfrm>
        </p:spPr>
        <p:txBody>
          <a:bodyPr wrap="square">
            <a:spAutoFit/>
          </a:bodyPr>
          <a:lstStyle/>
          <a:p>
            <a:r>
              <a:rPr lang="en-IN" sz="3600" dirty="0"/>
              <a:t>Allied Health Professionals </a:t>
            </a:r>
            <a:r>
              <a:rPr lang="en-IN" sz="2000" dirty="0"/>
              <a:t>(2 of 2)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74852"/>
          </a:xfrm>
        </p:spPr>
        <p:txBody>
          <a:bodyPr>
            <a:spAutoFit/>
          </a:bodyPr>
          <a:lstStyle/>
          <a:p>
            <a:r>
              <a:rPr lang="en-US" dirty="0"/>
              <a:t>Therapists</a:t>
            </a:r>
          </a:p>
          <a:p>
            <a:pPr lvl="1"/>
            <a:r>
              <a:rPr lang="en-US" dirty="0"/>
              <a:t>Physical therapists (PTs)</a:t>
            </a:r>
          </a:p>
          <a:p>
            <a:pPr lvl="1"/>
            <a:r>
              <a:rPr lang="en-US" dirty="0"/>
              <a:t>Occupational therapists (OTs)</a:t>
            </a:r>
          </a:p>
          <a:p>
            <a:r>
              <a:rPr lang="en-US" dirty="0"/>
              <a:t>Other allied health professionals</a:t>
            </a:r>
          </a:p>
          <a:p>
            <a:pPr lvl="1"/>
            <a:r>
              <a:rPr lang="en-US" dirty="0"/>
              <a:t>Important part of the patient care system.</a:t>
            </a:r>
          </a:p>
          <a:p>
            <a:pPr lvl="1"/>
            <a:r>
              <a:rPr lang="en-US" dirty="0"/>
              <a:t>Studies affirmed positive influence on health services.</a:t>
            </a:r>
          </a:p>
        </p:txBody>
      </p:sp>
    </p:spTree>
    <p:extLst>
      <p:ext uri="{BB962C8B-B14F-4D97-AF65-F5344CB8AC3E}">
        <p14:creationId xmlns:p14="http://schemas.microsoft.com/office/powerpoint/2010/main" val="240443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/>
              <a:t>Health Service Administrators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53472"/>
          </a:xfrm>
        </p:spPr>
        <p:txBody>
          <a:bodyPr>
            <a:spAutoFit/>
          </a:bodyPr>
          <a:lstStyle/>
          <a:p>
            <a:r>
              <a:rPr lang="en-US" dirty="0"/>
              <a:t>Employed at various levels of organizations</a:t>
            </a:r>
          </a:p>
          <a:p>
            <a:r>
              <a:rPr lang="en-US" dirty="0"/>
              <a:t>Manage complex integrated delivery organizations</a:t>
            </a:r>
          </a:p>
          <a:p>
            <a:pPr lvl="1"/>
            <a:r>
              <a:rPr lang="en-US" dirty="0"/>
              <a:t>MHA: Master in Health Administration</a:t>
            </a:r>
          </a:p>
          <a:p>
            <a:pPr lvl="1"/>
            <a:r>
              <a:rPr lang="en-US" dirty="0"/>
              <a:t>MHSA: Master in Health Service Administration</a:t>
            </a:r>
          </a:p>
          <a:p>
            <a:pPr lvl="1"/>
            <a:r>
              <a:rPr lang="en-US" dirty="0"/>
              <a:t>MBA: Master in Business Administration</a:t>
            </a:r>
          </a:p>
          <a:p>
            <a:pPr lvl="1"/>
            <a:r>
              <a:rPr lang="en-US" dirty="0"/>
              <a:t>MPH: Master in Public Health</a:t>
            </a:r>
          </a:p>
          <a:p>
            <a:pPr lvl="1"/>
            <a:r>
              <a:rPr lang="en-US" dirty="0"/>
              <a:t>MPA: Master in Public Administration/Affairs</a:t>
            </a:r>
          </a:p>
        </p:txBody>
      </p:sp>
    </p:spTree>
    <p:extLst>
      <p:ext uri="{BB962C8B-B14F-4D97-AF65-F5344CB8AC3E}">
        <p14:creationId xmlns:p14="http://schemas.microsoft.com/office/powerpoint/2010/main" val="2547014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/>
              <a:t>Global Health Workforce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38138"/>
          </a:xfrm>
        </p:spPr>
        <p:txBody>
          <a:bodyPr>
            <a:spAutoFit/>
          </a:bodyPr>
          <a:lstStyle/>
          <a:p>
            <a:r>
              <a:rPr lang="en-US" dirty="0"/>
              <a:t>WHOs Global Code of Practice on International Recruitment of Health Personnel</a:t>
            </a:r>
          </a:p>
          <a:p>
            <a:pPr lvl="1"/>
            <a:r>
              <a:rPr lang="en-US" dirty="0"/>
              <a:t>Greater commitment to assist countries facing critical health worker shortages </a:t>
            </a:r>
          </a:p>
          <a:p>
            <a:pPr lvl="1"/>
            <a:r>
              <a:rPr lang="en-US" dirty="0"/>
              <a:t>Joint investment to monitor the international migration of health workers</a:t>
            </a:r>
          </a:p>
          <a:p>
            <a:pPr lvl="1"/>
            <a:r>
              <a:rPr lang="en-US" dirty="0"/>
              <a:t>Commitment of member states to meet their health personnel needs </a:t>
            </a:r>
          </a:p>
          <a:p>
            <a:pPr lvl="1"/>
            <a:r>
              <a:rPr lang="en-US" dirty="0"/>
              <a:t>Enshrinement of migrant workers’ </a:t>
            </a:r>
            <a:r>
              <a:rPr lang="en-US" dirty="0" smtClean="0"/>
              <a:t>rights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36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18269"/>
          </a:xfrm>
        </p:spPr>
        <p:txBody>
          <a:bodyPr>
            <a:spAutoFit/>
          </a:bodyPr>
          <a:lstStyle/>
          <a:p>
            <a:r>
              <a:rPr lang="en-US" dirty="0"/>
              <a:t>Physicians play a leading role in the delivery of health services.</a:t>
            </a:r>
            <a:endParaRPr lang="en-US" strike="sngStrike" dirty="0"/>
          </a:p>
          <a:p>
            <a:r>
              <a:rPr lang="en-US" dirty="0"/>
              <a:t>Current shortages associated with the health care workforce.</a:t>
            </a:r>
          </a:p>
          <a:p>
            <a:r>
              <a:rPr lang="en-US" dirty="0"/>
              <a:t>Physician imbalance and maldistribution.</a:t>
            </a:r>
          </a:p>
          <a:p>
            <a:r>
              <a:rPr lang="en-US" dirty="0"/>
              <a:t>Other professionals contribute significantly to the delivery of health care.</a:t>
            </a:r>
          </a:p>
          <a:p>
            <a:r>
              <a:rPr lang="en-US" dirty="0"/>
              <a:t>Health services administrators face new challenges. </a:t>
            </a:r>
          </a:p>
        </p:txBody>
      </p:sp>
    </p:spTree>
    <p:extLst>
      <p:ext uri="{BB962C8B-B14F-4D97-AF65-F5344CB8AC3E}">
        <p14:creationId xmlns:p14="http://schemas.microsoft.com/office/powerpoint/2010/main" val="284305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22918"/>
            <a:ext cx="4724400" cy="1046440"/>
          </a:xfrm>
        </p:spPr>
        <p:txBody>
          <a:bodyPr wrap="square">
            <a:spAutoFit/>
          </a:bodyPr>
          <a:lstStyle/>
          <a:p>
            <a:r>
              <a:rPr lang="en-IN" dirty="0"/>
              <a:t>Learning Objectives </a:t>
            </a:r>
            <a:r>
              <a:rPr lang="en-IN" sz="1800" dirty="0"/>
              <a:t>(1 of 2)</a:t>
            </a:r>
            <a:endParaRPr lang="en-US" sz="18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342453"/>
          </a:xfrm>
        </p:spPr>
        <p:txBody>
          <a:bodyPr>
            <a:spAutoFit/>
          </a:bodyPr>
          <a:lstStyle/>
          <a:p>
            <a:r>
              <a:rPr lang="en-US" dirty="0"/>
              <a:t>Health services professionals and their training, practice requirements, and settings</a:t>
            </a:r>
          </a:p>
          <a:p>
            <a:r>
              <a:rPr lang="en-US" dirty="0"/>
              <a:t>Differentiate between primary care and specialty care</a:t>
            </a:r>
          </a:p>
          <a:p>
            <a:r>
              <a:rPr lang="en-US" dirty="0"/>
              <a:t>Maldistribution in the physician labor force </a:t>
            </a:r>
          </a:p>
          <a:p>
            <a:r>
              <a:rPr lang="en-US" dirty="0"/>
              <a:t>Initiatives under the ACA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69866"/>
            <a:ext cx="4114800" cy="954107"/>
          </a:xfrm>
        </p:spPr>
        <p:txBody>
          <a:bodyPr wrap="square">
            <a:spAutoFit/>
          </a:bodyPr>
          <a:lstStyle/>
          <a:p>
            <a:r>
              <a:rPr lang="en-IN" sz="3600" dirty="0"/>
              <a:t>Learning Objectives </a:t>
            </a:r>
            <a:r>
              <a:rPr lang="en-IN" sz="2000" dirty="0" smtClean="0"/>
              <a:t>(2 </a:t>
            </a:r>
            <a:r>
              <a:rPr lang="en-IN" sz="2000" dirty="0"/>
              <a:t>of 2)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834896"/>
          </a:xfrm>
        </p:spPr>
        <p:txBody>
          <a:bodyPr>
            <a:spAutoFit/>
          </a:bodyPr>
          <a:lstStyle/>
          <a:p>
            <a:r>
              <a:rPr lang="en-US" dirty="0"/>
              <a:t>Role of midlevel providers in health care delivery</a:t>
            </a:r>
          </a:p>
          <a:p>
            <a:r>
              <a:rPr lang="en-US" dirty="0"/>
              <a:t>Role of allied health professionals in health care delivery</a:t>
            </a:r>
          </a:p>
          <a:p>
            <a:r>
              <a:rPr lang="en-US" dirty="0"/>
              <a:t>Functions and qualifications of health services administrators</a:t>
            </a:r>
          </a:p>
          <a:p>
            <a:r>
              <a:rPr lang="en-US" dirty="0"/>
              <a:t>Assess global health workforce </a:t>
            </a:r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2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34896"/>
          </a:xfrm>
        </p:spPr>
        <p:txBody>
          <a:bodyPr>
            <a:spAutoFit/>
          </a:bodyPr>
          <a:lstStyle/>
          <a:p>
            <a:r>
              <a:rPr lang="en-US" dirty="0"/>
              <a:t>Substantial growth is anticipated in health-related occupations.</a:t>
            </a:r>
          </a:p>
          <a:p>
            <a:r>
              <a:rPr lang="en-US" dirty="0"/>
              <a:t>Health services professionals work in a variety of settings.</a:t>
            </a:r>
          </a:p>
          <a:p>
            <a:r>
              <a:rPr lang="en-US" dirty="0"/>
              <a:t>Increased insurance coverage has increased the demand. </a:t>
            </a:r>
          </a:p>
          <a:p>
            <a:r>
              <a:rPr lang="en-US" dirty="0"/>
              <a:t>Increased recognition of midlevel providers. </a:t>
            </a:r>
          </a:p>
        </p:txBody>
      </p:sp>
    </p:spTree>
    <p:extLst>
      <p:ext uri="{BB962C8B-B14F-4D97-AF65-F5344CB8AC3E}">
        <p14:creationId xmlns:p14="http://schemas.microsoft.com/office/powerpoint/2010/main" val="214744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69085"/>
            <a:ext cx="2286000" cy="954107"/>
          </a:xfrm>
        </p:spPr>
        <p:txBody>
          <a:bodyPr wrap="square">
            <a:spAutoFit/>
          </a:bodyPr>
          <a:lstStyle/>
          <a:p>
            <a:r>
              <a:rPr lang="en-US" sz="3600" dirty="0"/>
              <a:t>Physicians </a:t>
            </a:r>
            <a:r>
              <a:rPr lang="en-US" sz="2000" dirty="0"/>
              <a:t>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8050"/>
          </a:xfrm>
        </p:spPr>
        <p:txBody>
          <a:bodyPr>
            <a:spAutoFit/>
          </a:bodyPr>
          <a:lstStyle/>
          <a:p>
            <a:r>
              <a:rPr lang="en-US" dirty="0"/>
              <a:t>MDs and </a:t>
            </a:r>
            <a:r>
              <a:rPr lang="en-US" dirty="0" smtClean="0"/>
              <a:t>DOs</a:t>
            </a:r>
            <a:endParaRPr lang="en-US" dirty="0"/>
          </a:p>
          <a:p>
            <a:pPr lvl="1"/>
            <a:r>
              <a:rPr lang="en-US" dirty="0"/>
              <a:t>Osteopathic medicine</a:t>
            </a:r>
          </a:p>
          <a:p>
            <a:pPr lvl="2"/>
            <a:r>
              <a:rPr lang="en-US" dirty="0"/>
              <a:t>Practiced by DOs </a:t>
            </a:r>
          </a:p>
          <a:p>
            <a:pPr lvl="2"/>
            <a:r>
              <a:rPr lang="en-US" dirty="0"/>
              <a:t>Emphasizes the musculoskeletal system</a:t>
            </a:r>
          </a:p>
          <a:p>
            <a:pPr lvl="2"/>
            <a:r>
              <a:rPr lang="en-US" dirty="0"/>
              <a:t>Holistic approach </a:t>
            </a:r>
          </a:p>
          <a:p>
            <a:pPr lvl="1"/>
            <a:r>
              <a:rPr lang="en-US" dirty="0"/>
              <a:t>Allopathic medicine</a:t>
            </a:r>
          </a:p>
          <a:p>
            <a:pPr lvl="2"/>
            <a:r>
              <a:rPr lang="en-US" dirty="0"/>
              <a:t>MDs active intervention to counteract and neutralize effects of disease</a:t>
            </a:r>
          </a:p>
        </p:txBody>
      </p:sp>
    </p:spTree>
    <p:extLst>
      <p:ext uri="{BB962C8B-B14F-4D97-AF65-F5344CB8AC3E}">
        <p14:creationId xmlns:p14="http://schemas.microsoft.com/office/powerpoint/2010/main" val="237717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69085"/>
            <a:ext cx="2286000" cy="954107"/>
          </a:xfrm>
        </p:spPr>
        <p:txBody>
          <a:bodyPr wrap="square">
            <a:spAutoFit/>
          </a:bodyPr>
          <a:lstStyle/>
          <a:p>
            <a:r>
              <a:rPr lang="en-US" sz="3600" dirty="0"/>
              <a:t>Physicians </a:t>
            </a:r>
            <a:r>
              <a:rPr lang="en-US" sz="2000" dirty="0"/>
              <a:t>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50011"/>
          </a:xfrm>
        </p:spPr>
        <p:txBody>
          <a:bodyPr>
            <a:spAutoFit/>
          </a:bodyPr>
          <a:lstStyle/>
          <a:p>
            <a:r>
              <a:rPr lang="en-US" dirty="0"/>
              <a:t>Generalists and specialists</a:t>
            </a:r>
          </a:p>
          <a:p>
            <a:r>
              <a:rPr lang="en-US" dirty="0"/>
              <a:t>Work settings and practice patterns</a:t>
            </a:r>
          </a:p>
          <a:p>
            <a:r>
              <a:rPr lang="en-US" dirty="0"/>
              <a:t>Differences between primary and specialty care</a:t>
            </a:r>
          </a:p>
          <a:p>
            <a:r>
              <a:rPr lang="en-US" dirty="0"/>
              <a:t>Expanding role of </a:t>
            </a:r>
            <a:r>
              <a:rPr lang="en-US" dirty="0" smtClean="0"/>
              <a:t>hospitalists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45974"/>
            <a:ext cx="7162800" cy="1200329"/>
          </a:xfrm>
        </p:spPr>
        <p:txBody>
          <a:bodyPr wrap="square">
            <a:spAutoFit/>
          </a:bodyPr>
          <a:lstStyle/>
          <a:p>
            <a:r>
              <a:rPr lang="en-IN" sz="3600" dirty="0"/>
              <a:t>Issues in Medical Practice, Training, and Supply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00767"/>
          </a:xfrm>
        </p:spPr>
        <p:txBody>
          <a:bodyPr>
            <a:spAutoFit/>
          </a:bodyPr>
          <a:lstStyle/>
          <a:p>
            <a:r>
              <a:rPr lang="en-US" dirty="0"/>
              <a:t>Medical training</a:t>
            </a:r>
          </a:p>
          <a:p>
            <a:r>
              <a:rPr lang="en-US" dirty="0"/>
              <a:t>Supply of medical professionals</a:t>
            </a:r>
          </a:p>
          <a:p>
            <a:r>
              <a:rPr lang="en-US" dirty="0"/>
              <a:t>Maldistribution</a:t>
            </a:r>
          </a:p>
          <a:p>
            <a:pPr lvl="1"/>
            <a:r>
              <a:rPr lang="en-US" dirty="0"/>
              <a:t>Geographic maldistribution</a:t>
            </a:r>
          </a:p>
          <a:p>
            <a:pPr lvl="1"/>
            <a:r>
              <a:rPr lang="en-US" dirty="0"/>
              <a:t>Specialty maldistribution</a:t>
            </a:r>
          </a:p>
        </p:txBody>
      </p:sp>
    </p:spTree>
    <p:extLst>
      <p:ext uri="{BB962C8B-B14F-4D97-AF65-F5344CB8AC3E}">
        <p14:creationId xmlns:p14="http://schemas.microsoft.com/office/powerpoint/2010/main" val="321484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/>
              <a:t>International Medical Graduates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59080"/>
          </a:xfrm>
        </p:spPr>
        <p:txBody>
          <a:bodyPr>
            <a:spAutoFit/>
          </a:bodyPr>
          <a:lstStyle/>
          <a:p>
            <a:r>
              <a:rPr lang="en-US" dirty="0"/>
              <a:t>Ratio to the U.S. population has grown</a:t>
            </a:r>
          </a:p>
          <a:p>
            <a:r>
              <a:rPr lang="en-US" dirty="0"/>
              <a:t>Approximately 25.5% of professionally active U.S. physicians</a:t>
            </a:r>
          </a:p>
          <a:p>
            <a:r>
              <a:rPr lang="en-US" dirty="0"/>
              <a:t>Fill an estimated ¼ of the residency positions</a:t>
            </a:r>
          </a:p>
        </p:txBody>
      </p:sp>
    </p:spTree>
    <p:extLst>
      <p:ext uri="{BB962C8B-B14F-4D97-AF65-F5344CB8AC3E}">
        <p14:creationId xmlns:p14="http://schemas.microsoft.com/office/powerpoint/2010/main" val="309944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369085"/>
            <a:ext cx="1828800" cy="954107"/>
          </a:xfrm>
        </p:spPr>
        <p:txBody>
          <a:bodyPr wrap="square">
            <a:spAutoFit/>
          </a:bodyPr>
          <a:lstStyle/>
          <a:p>
            <a:r>
              <a:rPr lang="en-US" sz="3600" dirty="0"/>
              <a:t>Dentists </a:t>
            </a:r>
            <a:r>
              <a:rPr lang="en-US" sz="2000" dirty="0"/>
              <a:t>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87163"/>
          </a:xfrm>
        </p:spPr>
        <p:txBody>
          <a:bodyPr>
            <a:spAutoFit/>
          </a:bodyPr>
          <a:lstStyle/>
          <a:p>
            <a:r>
              <a:rPr lang="en-US" dirty="0"/>
              <a:t>Diagnose and treat dental problems</a:t>
            </a:r>
          </a:p>
          <a:p>
            <a:pPr lvl="1"/>
            <a:r>
              <a:rPr lang="en-US" dirty="0"/>
              <a:t>Teeth, gums, and tissues of the mouth</a:t>
            </a:r>
          </a:p>
          <a:p>
            <a:pPr lvl="1"/>
            <a:r>
              <a:rPr lang="en-US" dirty="0"/>
              <a:t>Must be licensed to practice</a:t>
            </a:r>
          </a:p>
          <a:p>
            <a:pPr lvl="1"/>
            <a:r>
              <a:rPr lang="en-US" dirty="0"/>
              <a:t>Graduate from an accredited dental school </a:t>
            </a:r>
          </a:p>
          <a:p>
            <a:pPr lvl="2"/>
            <a:r>
              <a:rPr lang="en-US" dirty="0"/>
              <a:t>Doctor of Dental Surgery (DDS)</a:t>
            </a:r>
          </a:p>
          <a:p>
            <a:pPr lvl="2"/>
            <a:r>
              <a:rPr lang="en-US" dirty="0"/>
              <a:t>Doctor of Dental Medicine (DMD) degree </a:t>
            </a:r>
          </a:p>
          <a:p>
            <a:pPr lvl="1"/>
            <a:r>
              <a:rPr lang="en-US" dirty="0"/>
              <a:t>Nine specialty areas </a:t>
            </a:r>
          </a:p>
        </p:txBody>
      </p:sp>
    </p:spTree>
    <p:extLst>
      <p:ext uri="{BB962C8B-B14F-4D97-AF65-F5344CB8AC3E}">
        <p14:creationId xmlns:p14="http://schemas.microsoft.com/office/powerpoint/2010/main" val="5443018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2594</TotalTime>
  <Words>693</Words>
  <Application>Microsoft Macintosh PowerPoint</Application>
  <PresentationFormat>On-screen Show (4:3)</PresentationFormat>
  <Paragraphs>135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Custom Design</vt:lpstr>
      <vt:lpstr>Chapter 4</vt:lpstr>
      <vt:lpstr>Learning Objectives (1 of 2)</vt:lpstr>
      <vt:lpstr>Learning Objectives (2 of 2)</vt:lpstr>
      <vt:lpstr>Introduction</vt:lpstr>
      <vt:lpstr>Physicians (1 of 2)</vt:lpstr>
      <vt:lpstr>Physicians (2 of 2)</vt:lpstr>
      <vt:lpstr>Issues in Medical Practice, Training, and Supply</vt:lpstr>
      <vt:lpstr>International Medical Graduates</vt:lpstr>
      <vt:lpstr>Dentists (1 of 2)</vt:lpstr>
      <vt:lpstr>Dentists (2 of 2)</vt:lpstr>
      <vt:lpstr>Pharmacists</vt:lpstr>
      <vt:lpstr>Other Doctoral-Level Health Professionals</vt:lpstr>
      <vt:lpstr>Advanced Practice Nurses</vt:lpstr>
      <vt:lpstr>Midlevel Providers</vt:lpstr>
      <vt:lpstr>Allied Health Professionals (1 of 2)</vt:lpstr>
      <vt:lpstr>Allied Health Professionals (2 of 2)</vt:lpstr>
      <vt:lpstr>Health Service Administrators</vt:lpstr>
      <vt:lpstr>Global Health Workforce Challenges</vt:lpstr>
      <vt:lpstr>Summary</vt:lpstr>
    </vt:vector>
  </TitlesOfParts>
  <Company>OUR LADY OF THE LAKE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personnel</dc:title>
  <dc:creator>MCorne01</dc:creator>
  <cp:lastModifiedBy>Rachel DiMaggio</cp:lastModifiedBy>
  <cp:revision>179</cp:revision>
  <dcterms:created xsi:type="dcterms:W3CDTF">2000-07-07T16:11:46Z</dcterms:created>
  <dcterms:modified xsi:type="dcterms:W3CDTF">2017-10-04T16:36:38Z</dcterms:modified>
</cp:coreProperties>
</file>