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9"/>
  </p:notesMasterIdLst>
  <p:handoutMasterIdLst>
    <p:handoutMasterId r:id="rId40"/>
  </p:handoutMasterIdLst>
  <p:sldIdLst>
    <p:sldId id="327" r:id="rId2"/>
    <p:sldId id="295" r:id="rId3"/>
    <p:sldId id="331" r:id="rId4"/>
    <p:sldId id="332" r:id="rId5"/>
    <p:sldId id="333" r:id="rId6"/>
    <p:sldId id="386" r:id="rId7"/>
    <p:sldId id="343" r:id="rId8"/>
    <p:sldId id="340" r:id="rId9"/>
    <p:sldId id="341" r:id="rId10"/>
    <p:sldId id="342" r:id="rId11"/>
    <p:sldId id="314" r:id="rId12"/>
    <p:sldId id="336" r:id="rId13"/>
    <p:sldId id="337" r:id="rId14"/>
    <p:sldId id="338" r:id="rId15"/>
    <p:sldId id="385" r:id="rId16"/>
    <p:sldId id="360" r:id="rId17"/>
    <p:sldId id="361" r:id="rId18"/>
    <p:sldId id="387" r:id="rId19"/>
    <p:sldId id="362" r:id="rId20"/>
    <p:sldId id="388" r:id="rId21"/>
    <p:sldId id="382" r:id="rId22"/>
    <p:sldId id="366" r:id="rId23"/>
    <p:sldId id="389" r:id="rId24"/>
    <p:sldId id="390" r:id="rId25"/>
    <p:sldId id="391" r:id="rId26"/>
    <p:sldId id="393" r:id="rId27"/>
    <p:sldId id="384" r:id="rId28"/>
    <p:sldId id="383" r:id="rId29"/>
    <p:sldId id="363" r:id="rId30"/>
    <p:sldId id="364" r:id="rId31"/>
    <p:sldId id="365" r:id="rId32"/>
    <p:sldId id="392" r:id="rId33"/>
    <p:sldId id="394" r:id="rId34"/>
    <p:sldId id="395" r:id="rId35"/>
    <p:sldId id="367" r:id="rId36"/>
    <p:sldId id="369" r:id="rId37"/>
    <p:sldId id="368"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i Ackley" initials="TA" lastIdx="1" clrIdx="0">
    <p:extLst/>
  </p:cmAuthor>
  <p:cmAuthor id="2" name="Rachel DiMaggio" initials="RD" lastIdx="3" clrIdx="1">
    <p:extLst/>
  </p:cmAuthor>
  <p:cmAuthor id="3" name="Kathy Moczerniak" initials="KM" lastIdx="6"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3" autoAdjust="0"/>
    <p:restoredTop sz="89408" autoAdjust="0"/>
  </p:normalViewPr>
  <p:slideViewPr>
    <p:cSldViewPr>
      <p:cViewPr>
        <p:scale>
          <a:sx n="100" d="100"/>
          <a:sy n="100" d="100"/>
        </p:scale>
        <p:origin x="53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16"/>
    </p:cViewPr>
  </p:sorterViewPr>
  <p:notesViewPr>
    <p:cSldViewPr>
      <p:cViewPr varScale="1">
        <p:scale>
          <a:sx n="58" d="100"/>
          <a:sy n="58" d="100"/>
        </p:scale>
        <p:origin x="-17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microsoft.com/office/2016/11/relationships/changesInfo" Target="changesInfos/changesInfo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CDC6334D-96ED-4631-9980-4424A645C6E0}"/>
    <pc:docChg chg="modSld">
      <pc:chgData name="Kathy Moczerniak" userId="482eff44a8730993" providerId="LiveId" clId="{CDC6334D-96ED-4631-9980-4424A645C6E0}" dt="2017-09-15T02:09:34.230" v="1" actId="20577"/>
      <pc:docMkLst>
        <pc:docMk/>
      </pc:docMkLst>
      <pc:sldChg chg="modSp">
        <pc:chgData name="Kathy Moczerniak" userId="482eff44a8730993" providerId="LiveId" clId="{CDC6334D-96ED-4631-9980-4424A645C6E0}" dt="2017-09-15T02:09:34.230" v="1" actId="20577"/>
        <pc:sldMkLst>
          <pc:docMk/>
          <pc:sldMk cId="1869778295" sldId="327"/>
        </pc:sldMkLst>
        <pc:spChg chg="mod">
          <ac:chgData name="Kathy Moczerniak" userId="482eff44a8730993" providerId="LiveId" clId="{CDC6334D-96ED-4631-9980-4424A645C6E0}" dt="2017-09-15T02:09:34.230" v="1" actId="20577"/>
          <ac:spMkLst>
            <pc:docMk/>
            <pc:sldMk cId="1869778295" sldId="327"/>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Arial" charset="0"/>
              </a:defRPr>
            </a:lvl1pPr>
          </a:lstStyle>
          <a:p>
            <a:pPr>
              <a:defRPr/>
            </a:pPr>
            <a:endParaRPr lang="en-US"/>
          </a:p>
        </p:txBody>
      </p:sp>
      <p:sp>
        <p:nvSpPr>
          <p:cNvPr id="378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Arial" charset="0"/>
              </a:defRPr>
            </a:lvl1pPr>
          </a:lstStyle>
          <a:p>
            <a:pPr>
              <a:defRPr/>
            </a:pPr>
            <a:endParaRPr lang="en-US"/>
          </a:p>
        </p:txBody>
      </p:sp>
      <p:sp>
        <p:nvSpPr>
          <p:cNvPr id="378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Arial" charset="0"/>
              </a:defRPr>
            </a:lvl1pPr>
          </a:lstStyle>
          <a:p>
            <a:pPr>
              <a:defRPr/>
            </a:pPr>
            <a:endParaRPr lang="en-US"/>
          </a:p>
        </p:txBody>
      </p:sp>
      <p:sp>
        <p:nvSpPr>
          <p:cNvPr id="378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A1AB3A1C-473B-43B6-9F74-5954E406923D}" type="slidenum">
              <a:rPr lang="en-US"/>
              <a:pPr/>
              <a:t>‹#›</a:t>
            </a:fld>
            <a:endParaRPr lang="en-US"/>
          </a:p>
        </p:txBody>
      </p:sp>
    </p:spTree>
    <p:extLst>
      <p:ext uri="{BB962C8B-B14F-4D97-AF65-F5344CB8AC3E}">
        <p14:creationId xmlns:p14="http://schemas.microsoft.com/office/powerpoint/2010/main" val="3098508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Arial" charset="0"/>
              </a:defRPr>
            </a:lvl1pPr>
          </a:lstStyle>
          <a:p>
            <a:pPr>
              <a:defRPr/>
            </a:pPr>
            <a:endParaRPr lang="en-US"/>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Arial" charset="0"/>
              </a:defRPr>
            </a:lvl1pPr>
          </a:lstStyle>
          <a:p>
            <a:pPr>
              <a:defRPr/>
            </a:pPr>
            <a:endParaRPr lang="en-US"/>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C78F5A2D-FD00-443C-A01F-B11ECEFA654D}" type="slidenum">
              <a:rPr lang="en-US"/>
              <a:pPr/>
              <a:t>‹#›</a:t>
            </a:fld>
            <a:endParaRPr lang="en-US"/>
          </a:p>
        </p:txBody>
      </p:sp>
    </p:spTree>
    <p:extLst>
      <p:ext uri="{BB962C8B-B14F-4D97-AF65-F5344CB8AC3E}">
        <p14:creationId xmlns:p14="http://schemas.microsoft.com/office/powerpoint/2010/main" val="3775166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a:t>
            </a:fld>
            <a:endParaRPr lang="en-US"/>
          </a:p>
        </p:txBody>
      </p:sp>
    </p:spTree>
    <p:extLst>
      <p:ext uri="{BB962C8B-B14F-4D97-AF65-F5344CB8AC3E}">
        <p14:creationId xmlns:p14="http://schemas.microsoft.com/office/powerpoint/2010/main" val="4161013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10</a:t>
            </a:fld>
            <a:endParaRPr lang="en-US"/>
          </a:p>
        </p:txBody>
      </p:sp>
    </p:spTree>
    <p:extLst>
      <p:ext uri="{BB962C8B-B14F-4D97-AF65-F5344CB8AC3E}">
        <p14:creationId xmlns:p14="http://schemas.microsoft.com/office/powerpoint/2010/main" val="1983118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11</a:t>
            </a:fld>
            <a:endParaRPr lang="en-US"/>
          </a:p>
        </p:txBody>
      </p:sp>
    </p:spTree>
    <p:extLst>
      <p:ext uri="{BB962C8B-B14F-4D97-AF65-F5344CB8AC3E}">
        <p14:creationId xmlns:p14="http://schemas.microsoft.com/office/powerpoint/2010/main" val="432577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12</a:t>
            </a:fld>
            <a:endParaRPr lang="en-US"/>
          </a:p>
        </p:txBody>
      </p:sp>
    </p:spTree>
    <p:extLst>
      <p:ext uri="{BB962C8B-B14F-4D97-AF65-F5344CB8AC3E}">
        <p14:creationId xmlns:p14="http://schemas.microsoft.com/office/powerpoint/2010/main" val="312443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13</a:t>
            </a:fld>
            <a:endParaRPr lang="en-US"/>
          </a:p>
        </p:txBody>
      </p:sp>
    </p:spTree>
    <p:extLst>
      <p:ext uri="{BB962C8B-B14F-4D97-AF65-F5344CB8AC3E}">
        <p14:creationId xmlns:p14="http://schemas.microsoft.com/office/powerpoint/2010/main" val="1413530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14</a:t>
            </a:fld>
            <a:endParaRPr lang="en-US"/>
          </a:p>
        </p:txBody>
      </p:sp>
    </p:spTree>
    <p:extLst>
      <p:ext uri="{BB962C8B-B14F-4D97-AF65-F5344CB8AC3E}">
        <p14:creationId xmlns:p14="http://schemas.microsoft.com/office/powerpoint/2010/main" val="257246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15</a:t>
            </a:fld>
            <a:endParaRPr lang="en-US"/>
          </a:p>
        </p:txBody>
      </p:sp>
    </p:spTree>
    <p:extLst>
      <p:ext uri="{BB962C8B-B14F-4D97-AF65-F5344CB8AC3E}">
        <p14:creationId xmlns:p14="http://schemas.microsoft.com/office/powerpoint/2010/main" val="146571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16</a:t>
            </a:fld>
            <a:endParaRPr lang="en-US"/>
          </a:p>
        </p:txBody>
      </p:sp>
    </p:spTree>
    <p:extLst>
      <p:ext uri="{BB962C8B-B14F-4D97-AF65-F5344CB8AC3E}">
        <p14:creationId xmlns:p14="http://schemas.microsoft.com/office/powerpoint/2010/main" val="3953239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17</a:t>
            </a:fld>
            <a:endParaRPr lang="en-US"/>
          </a:p>
        </p:txBody>
      </p:sp>
    </p:spTree>
    <p:extLst>
      <p:ext uri="{BB962C8B-B14F-4D97-AF65-F5344CB8AC3E}">
        <p14:creationId xmlns:p14="http://schemas.microsoft.com/office/powerpoint/2010/main" val="912836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18</a:t>
            </a:fld>
            <a:endParaRPr lang="en-US"/>
          </a:p>
        </p:txBody>
      </p:sp>
    </p:spTree>
    <p:extLst>
      <p:ext uri="{BB962C8B-B14F-4D97-AF65-F5344CB8AC3E}">
        <p14:creationId xmlns:p14="http://schemas.microsoft.com/office/powerpoint/2010/main" val="267312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19</a:t>
            </a:fld>
            <a:endParaRPr lang="en-US"/>
          </a:p>
        </p:txBody>
      </p:sp>
    </p:spTree>
    <p:extLst>
      <p:ext uri="{BB962C8B-B14F-4D97-AF65-F5344CB8AC3E}">
        <p14:creationId xmlns:p14="http://schemas.microsoft.com/office/powerpoint/2010/main" val="422214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a:t>
            </a:fld>
            <a:endParaRPr lang="en-US"/>
          </a:p>
        </p:txBody>
      </p:sp>
    </p:spTree>
    <p:extLst>
      <p:ext uri="{BB962C8B-B14F-4D97-AF65-F5344CB8AC3E}">
        <p14:creationId xmlns:p14="http://schemas.microsoft.com/office/powerpoint/2010/main" val="4218018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20</a:t>
            </a:fld>
            <a:endParaRPr lang="en-US"/>
          </a:p>
        </p:txBody>
      </p:sp>
    </p:spTree>
    <p:extLst>
      <p:ext uri="{BB962C8B-B14F-4D97-AF65-F5344CB8AC3E}">
        <p14:creationId xmlns:p14="http://schemas.microsoft.com/office/powerpoint/2010/main" val="2475716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21</a:t>
            </a:fld>
            <a:endParaRPr lang="en-US"/>
          </a:p>
        </p:txBody>
      </p:sp>
    </p:spTree>
    <p:extLst>
      <p:ext uri="{BB962C8B-B14F-4D97-AF65-F5344CB8AC3E}">
        <p14:creationId xmlns:p14="http://schemas.microsoft.com/office/powerpoint/2010/main" val="968203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22</a:t>
            </a:fld>
            <a:endParaRPr lang="en-US"/>
          </a:p>
        </p:txBody>
      </p:sp>
    </p:spTree>
    <p:extLst>
      <p:ext uri="{BB962C8B-B14F-4D97-AF65-F5344CB8AC3E}">
        <p14:creationId xmlns:p14="http://schemas.microsoft.com/office/powerpoint/2010/main" val="303527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23</a:t>
            </a:fld>
            <a:endParaRPr lang="en-US"/>
          </a:p>
        </p:txBody>
      </p:sp>
    </p:spTree>
    <p:extLst>
      <p:ext uri="{BB962C8B-B14F-4D97-AF65-F5344CB8AC3E}">
        <p14:creationId xmlns:p14="http://schemas.microsoft.com/office/powerpoint/2010/main" val="4272776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24</a:t>
            </a:fld>
            <a:endParaRPr lang="en-US"/>
          </a:p>
        </p:txBody>
      </p:sp>
    </p:spTree>
    <p:extLst>
      <p:ext uri="{BB962C8B-B14F-4D97-AF65-F5344CB8AC3E}">
        <p14:creationId xmlns:p14="http://schemas.microsoft.com/office/powerpoint/2010/main" val="3249498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25</a:t>
            </a:fld>
            <a:endParaRPr lang="en-US"/>
          </a:p>
        </p:txBody>
      </p:sp>
    </p:spTree>
    <p:extLst>
      <p:ext uri="{BB962C8B-B14F-4D97-AF65-F5344CB8AC3E}">
        <p14:creationId xmlns:p14="http://schemas.microsoft.com/office/powerpoint/2010/main" val="346954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78F5A2D-FD00-443C-A01F-B11ECEFA654D}" type="slidenum">
              <a:rPr lang="en-US" smtClean="0"/>
              <a:pPr/>
              <a:t>26</a:t>
            </a:fld>
            <a:endParaRPr lang="en-US"/>
          </a:p>
        </p:txBody>
      </p:sp>
    </p:spTree>
    <p:extLst>
      <p:ext uri="{BB962C8B-B14F-4D97-AF65-F5344CB8AC3E}">
        <p14:creationId xmlns:p14="http://schemas.microsoft.com/office/powerpoint/2010/main" val="2806337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27</a:t>
            </a:fld>
            <a:endParaRPr lang="en-US"/>
          </a:p>
        </p:txBody>
      </p:sp>
    </p:spTree>
    <p:extLst>
      <p:ext uri="{BB962C8B-B14F-4D97-AF65-F5344CB8AC3E}">
        <p14:creationId xmlns:p14="http://schemas.microsoft.com/office/powerpoint/2010/main" val="252190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28</a:t>
            </a:fld>
            <a:endParaRPr lang="en-US"/>
          </a:p>
        </p:txBody>
      </p:sp>
    </p:spTree>
    <p:extLst>
      <p:ext uri="{BB962C8B-B14F-4D97-AF65-F5344CB8AC3E}">
        <p14:creationId xmlns:p14="http://schemas.microsoft.com/office/powerpoint/2010/main" val="3259726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78F5A2D-FD00-443C-A01F-B11ECEFA654D}" type="slidenum">
              <a:rPr lang="en-US" smtClean="0"/>
              <a:pPr/>
              <a:t>29</a:t>
            </a:fld>
            <a:endParaRPr lang="en-US"/>
          </a:p>
        </p:txBody>
      </p:sp>
    </p:spTree>
    <p:extLst>
      <p:ext uri="{BB962C8B-B14F-4D97-AF65-F5344CB8AC3E}">
        <p14:creationId xmlns:p14="http://schemas.microsoft.com/office/powerpoint/2010/main" val="292340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3</a:t>
            </a:fld>
            <a:endParaRPr lang="en-US"/>
          </a:p>
        </p:txBody>
      </p:sp>
    </p:spTree>
    <p:extLst>
      <p:ext uri="{BB962C8B-B14F-4D97-AF65-F5344CB8AC3E}">
        <p14:creationId xmlns:p14="http://schemas.microsoft.com/office/powerpoint/2010/main" val="2020921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30</a:t>
            </a:fld>
            <a:endParaRPr lang="en-US"/>
          </a:p>
        </p:txBody>
      </p:sp>
    </p:spTree>
    <p:extLst>
      <p:ext uri="{BB962C8B-B14F-4D97-AF65-F5344CB8AC3E}">
        <p14:creationId xmlns:p14="http://schemas.microsoft.com/office/powerpoint/2010/main" val="726249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31</a:t>
            </a:fld>
            <a:endParaRPr lang="en-US"/>
          </a:p>
        </p:txBody>
      </p:sp>
    </p:spTree>
    <p:extLst>
      <p:ext uri="{BB962C8B-B14F-4D97-AF65-F5344CB8AC3E}">
        <p14:creationId xmlns:p14="http://schemas.microsoft.com/office/powerpoint/2010/main" val="3770249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32</a:t>
            </a:fld>
            <a:endParaRPr lang="en-US"/>
          </a:p>
        </p:txBody>
      </p:sp>
    </p:spTree>
    <p:extLst>
      <p:ext uri="{BB962C8B-B14F-4D97-AF65-F5344CB8AC3E}">
        <p14:creationId xmlns:p14="http://schemas.microsoft.com/office/powerpoint/2010/main" val="2264688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33</a:t>
            </a:fld>
            <a:endParaRPr lang="en-US"/>
          </a:p>
        </p:txBody>
      </p:sp>
    </p:spTree>
    <p:extLst>
      <p:ext uri="{BB962C8B-B14F-4D97-AF65-F5344CB8AC3E}">
        <p14:creationId xmlns:p14="http://schemas.microsoft.com/office/powerpoint/2010/main" val="1714134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78F5A2D-FD00-443C-A01F-B11ECEFA654D}" type="slidenum">
              <a:rPr lang="en-US" smtClean="0"/>
              <a:pPr/>
              <a:t>34</a:t>
            </a:fld>
            <a:endParaRPr lang="en-US"/>
          </a:p>
        </p:txBody>
      </p:sp>
    </p:spTree>
    <p:extLst>
      <p:ext uri="{BB962C8B-B14F-4D97-AF65-F5344CB8AC3E}">
        <p14:creationId xmlns:p14="http://schemas.microsoft.com/office/powerpoint/2010/main" val="2987145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35</a:t>
            </a:fld>
            <a:endParaRPr lang="en-US"/>
          </a:p>
        </p:txBody>
      </p:sp>
    </p:spTree>
    <p:extLst>
      <p:ext uri="{BB962C8B-B14F-4D97-AF65-F5344CB8AC3E}">
        <p14:creationId xmlns:p14="http://schemas.microsoft.com/office/powerpoint/2010/main" val="578576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36</a:t>
            </a:fld>
            <a:endParaRPr lang="en-US"/>
          </a:p>
        </p:txBody>
      </p:sp>
    </p:spTree>
    <p:extLst>
      <p:ext uri="{BB962C8B-B14F-4D97-AF65-F5344CB8AC3E}">
        <p14:creationId xmlns:p14="http://schemas.microsoft.com/office/powerpoint/2010/main" val="3255182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37</a:t>
            </a:fld>
            <a:endParaRPr lang="en-US"/>
          </a:p>
        </p:txBody>
      </p:sp>
    </p:spTree>
    <p:extLst>
      <p:ext uri="{BB962C8B-B14F-4D97-AF65-F5344CB8AC3E}">
        <p14:creationId xmlns:p14="http://schemas.microsoft.com/office/powerpoint/2010/main" val="76409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4</a:t>
            </a:fld>
            <a:endParaRPr lang="en-US"/>
          </a:p>
        </p:txBody>
      </p:sp>
    </p:spTree>
    <p:extLst>
      <p:ext uri="{BB962C8B-B14F-4D97-AF65-F5344CB8AC3E}">
        <p14:creationId xmlns:p14="http://schemas.microsoft.com/office/powerpoint/2010/main" val="381572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5</a:t>
            </a:fld>
            <a:endParaRPr lang="en-US"/>
          </a:p>
        </p:txBody>
      </p:sp>
    </p:spTree>
    <p:extLst>
      <p:ext uri="{BB962C8B-B14F-4D97-AF65-F5344CB8AC3E}">
        <p14:creationId xmlns:p14="http://schemas.microsoft.com/office/powerpoint/2010/main" val="996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6</a:t>
            </a:fld>
            <a:endParaRPr lang="en-US"/>
          </a:p>
        </p:txBody>
      </p:sp>
    </p:spTree>
    <p:extLst>
      <p:ext uri="{BB962C8B-B14F-4D97-AF65-F5344CB8AC3E}">
        <p14:creationId xmlns:p14="http://schemas.microsoft.com/office/powerpoint/2010/main" val="2273102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7</a:t>
            </a:fld>
            <a:endParaRPr lang="en-US"/>
          </a:p>
        </p:txBody>
      </p:sp>
    </p:spTree>
    <p:extLst>
      <p:ext uri="{BB962C8B-B14F-4D97-AF65-F5344CB8AC3E}">
        <p14:creationId xmlns:p14="http://schemas.microsoft.com/office/powerpoint/2010/main" val="488323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8</a:t>
            </a:fld>
            <a:endParaRPr lang="en-US"/>
          </a:p>
        </p:txBody>
      </p:sp>
    </p:spTree>
    <p:extLst>
      <p:ext uri="{BB962C8B-B14F-4D97-AF65-F5344CB8AC3E}">
        <p14:creationId xmlns:p14="http://schemas.microsoft.com/office/powerpoint/2010/main" val="321389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8F5A2D-FD00-443C-A01F-B11ECEFA654D}" type="slidenum">
              <a:rPr lang="en-US" smtClean="0"/>
              <a:pPr/>
              <a:t>9</a:t>
            </a:fld>
            <a:endParaRPr lang="en-US"/>
          </a:p>
        </p:txBody>
      </p:sp>
    </p:spTree>
    <p:extLst>
      <p:ext uri="{BB962C8B-B14F-4D97-AF65-F5344CB8AC3E}">
        <p14:creationId xmlns:p14="http://schemas.microsoft.com/office/powerpoint/2010/main" val="195646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BF38B7D-F1C4-41EE-BC29-2AA8B1FF096D}" type="slidenum">
              <a:rPr lang="en-US"/>
              <a:pPr/>
              <a:t>‹#›</a:t>
            </a:fld>
            <a:endParaRPr lang="en-US"/>
          </a:p>
        </p:txBody>
      </p:sp>
    </p:spTree>
    <p:extLst>
      <p:ext uri="{BB962C8B-B14F-4D97-AF65-F5344CB8AC3E}">
        <p14:creationId xmlns:p14="http://schemas.microsoft.com/office/powerpoint/2010/main" val="6319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4A631BC-74D3-41F6-B9FA-ABB2229DF4D4}" type="slidenum">
              <a:rPr lang="en-US"/>
              <a:pPr/>
              <a:t>‹#›</a:t>
            </a:fld>
            <a:endParaRPr lang="en-US"/>
          </a:p>
        </p:txBody>
      </p:sp>
    </p:spTree>
    <p:extLst>
      <p:ext uri="{BB962C8B-B14F-4D97-AF65-F5344CB8AC3E}">
        <p14:creationId xmlns:p14="http://schemas.microsoft.com/office/powerpoint/2010/main" val="74282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C93F36D-32B2-4823-BB62-E6F5F13CFA89}" type="slidenum">
              <a:rPr lang="en-US"/>
              <a:pPr/>
              <a:t>‹#›</a:t>
            </a:fld>
            <a:endParaRPr lang="en-US"/>
          </a:p>
        </p:txBody>
      </p:sp>
    </p:spTree>
    <p:extLst>
      <p:ext uri="{BB962C8B-B14F-4D97-AF65-F5344CB8AC3E}">
        <p14:creationId xmlns:p14="http://schemas.microsoft.com/office/powerpoint/2010/main" val="339027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C14CEDD-C007-4258-B33C-B3A51EE285F9}" type="slidenum">
              <a:rPr lang="en-US"/>
              <a:pPr/>
              <a:t>‹#›</a:t>
            </a:fld>
            <a:endParaRPr lang="en-US"/>
          </a:p>
        </p:txBody>
      </p:sp>
    </p:spTree>
    <p:extLst>
      <p:ext uri="{BB962C8B-B14F-4D97-AF65-F5344CB8AC3E}">
        <p14:creationId xmlns:p14="http://schemas.microsoft.com/office/powerpoint/2010/main" val="406360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E760CA0-8062-44B7-B84B-221891A9B475}" type="slidenum">
              <a:rPr lang="en-US"/>
              <a:pPr/>
              <a:t>‹#›</a:t>
            </a:fld>
            <a:endParaRPr lang="en-US"/>
          </a:p>
        </p:txBody>
      </p:sp>
    </p:spTree>
    <p:extLst>
      <p:ext uri="{BB962C8B-B14F-4D97-AF65-F5344CB8AC3E}">
        <p14:creationId xmlns:p14="http://schemas.microsoft.com/office/powerpoint/2010/main" val="16148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8B5C229-6927-4552-9C91-E410684060A6}" type="slidenum">
              <a:rPr lang="en-US"/>
              <a:pPr/>
              <a:t>‹#›</a:t>
            </a:fld>
            <a:endParaRPr lang="en-US"/>
          </a:p>
        </p:txBody>
      </p:sp>
    </p:spTree>
    <p:extLst>
      <p:ext uri="{BB962C8B-B14F-4D97-AF65-F5344CB8AC3E}">
        <p14:creationId xmlns:p14="http://schemas.microsoft.com/office/powerpoint/2010/main" val="294126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5371646A-AED5-4F94-9452-A63192AD0419}" type="slidenum">
              <a:rPr lang="en-US"/>
              <a:pPr/>
              <a:t>‹#›</a:t>
            </a:fld>
            <a:endParaRPr lang="en-US"/>
          </a:p>
        </p:txBody>
      </p:sp>
    </p:spTree>
    <p:extLst>
      <p:ext uri="{BB962C8B-B14F-4D97-AF65-F5344CB8AC3E}">
        <p14:creationId xmlns:p14="http://schemas.microsoft.com/office/powerpoint/2010/main" val="209936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21D2482-EC20-4C33-9B58-EAE0A77BBD56}" type="slidenum">
              <a:rPr lang="en-US"/>
              <a:pPr/>
              <a:t>‹#›</a:t>
            </a:fld>
            <a:endParaRPr lang="en-US"/>
          </a:p>
        </p:txBody>
      </p:sp>
    </p:spTree>
    <p:extLst>
      <p:ext uri="{BB962C8B-B14F-4D97-AF65-F5344CB8AC3E}">
        <p14:creationId xmlns:p14="http://schemas.microsoft.com/office/powerpoint/2010/main" val="243524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A2256208-809C-4F00-8AF9-4BCF0A955FE6}" type="slidenum">
              <a:rPr lang="en-US"/>
              <a:pPr/>
              <a:t>‹#›</a:t>
            </a:fld>
            <a:endParaRPr lang="en-US"/>
          </a:p>
        </p:txBody>
      </p:sp>
    </p:spTree>
    <p:extLst>
      <p:ext uri="{BB962C8B-B14F-4D97-AF65-F5344CB8AC3E}">
        <p14:creationId xmlns:p14="http://schemas.microsoft.com/office/powerpoint/2010/main" val="326830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0B8E7DC-AC60-4B5F-B56B-C5FAC70F20A2}" type="slidenum">
              <a:rPr lang="en-US"/>
              <a:pPr/>
              <a:t>‹#›</a:t>
            </a:fld>
            <a:endParaRPr lang="en-US"/>
          </a:p>
        </p:txBody>
      </p:sp>
    </p:spTree>
    <p:extLst>
      <p:ext uri="{BB962C8B-B14F-4D97-AF65-F5344CB8AC3E}">
        <p14:creationId xmlns:p14="http://schemas.microsoft.com/office/powerpoint/2010/main" val="417839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ED252E6-A803-43CF-9408-A73C234A7D22}" type="slidenum">
              <a:rPr lang="en-US"/>
              <a:pPr/>
              <a:t>‹#›</a:t>
            </a:fld>
            <a:endParaRPr lang="en-US"/>
          </a:p>
        </p:txBody>
      </p:sp>
    </p:spTree>
    <p:extLst>
      <p:ext uri="{BB962C8B-B14F-4D97-AF65-F5344CB8AC3E}">
        <p14:creationId xmlns:p14="http://schemas.microsoft.com/office/powerpoint/2010/main" val="3933826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1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921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921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5C12687-23EA-4A28-B13B-E3A7A87CA6AE}" type="slidenum">
              <a:rPr lang="en-US"/>
              <a:pPr/>
              <a:t>‹#›</a:t>
            </a:fld>
            <a:endParaRPr lang="en-US"/>
          </a:p>
        </p:txBody>
      </p:sp>
      <p:pic>
        <p:nvPicPr>
          <p:cNvPr id="1031" name="Picture 7" descr="\\fileservehq01\users\Public Health\5_In Production\Shi 2650-1\Ancillaries\Unprepped PPTs\26501_PPBG_text.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2" descr="\\asc-prd-fs03\users\Public Health\5_In Production\Shi Delivering 6e 03775-3\Ancillaries\PPTs\9781284037753_PPBG_text.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987"/>
            <a:ext cx="9144000" cy="6856025"/>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84544" y="1781763"/>
            <a:ext cx="3695700" cy="769441"/>
          </a:xfrm>
        </p:spPr>
        <p:txBody>
          <a:bodyPr>
            <a:spAutoFit/>
          </a:bodyPr>
          <a:lstStyle/>
          <a:p>
            <a:r>
              <a:rPr lang="en-US" b="1"/>
              <a:t>Chapter </a:t>
            </a:r>
            <a:r>
              <a:rPr lang="en-US" b="1" dirty="0"/>
              <a:t>7</a:t>
            </a:r>
          </a:p>
        </p:txBody>
      </p:sp>
      <p:sp>
        <p:nvSpPr>
          <p:cNvPr id="5" name="Subtitle 4"/>
          <p:cNvSpPr>
            <a:spLocks noGrp="1"/>
          </p:cNvSpPr>
          <p:nvPr>
            <p:ph type="subTitle" idx="1"/>
          </p:nvPr>
        </p:nvSpPr>
        <p:spPr>
          <a:xfrm>
            <a:off x="609600" y="2901496"/>
            <a:ext cx="3276600" cy="1752600"/>
          </a:xfrm>
        </p:spPr>
        <p:txBody>
          <a:bodyPr>
            <a:spAutoFit/>
          </a:bodyPr>
          <a:lstStyle/>
          <a:p>
            <a:r>
              <a:rPr lang="en-US" sz="3600" b="1" dirty="0">
                <a:latin typeface="+mj-lt"/>
              </a:rPr>
              <a:t>Outpatient and Primary Care Services</a:t>
            </a:r>
          </a:p>
        </p:txBody>
      </p:sp>
    </p:spTree>
    <p:extLst>
      <p:ext uri="{BB962C8B-B14F-4D97-AF65-F5344CB8AC3E}">
        <p14:creationId xmlns:p14="http://schemas.microsoft.com/office/powerpoint/2010/main" val="186977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522972"/>
            <a:ext cx="8229600" cy="646331"/>
          </a:xfrm>
        </p:spPr>
        <p:txBody>
          <a:bodyPr>
            <a:spAutoFit/>
          </a:bodyPr>
          <a:lstStyle/>
          <a:p>
            <a:r>
              <a:rPr lang="en-US" sz="3600" dirty="0"/>
              <a:t>Health Care Service Frequency</a:t>
            </a:r>
          </a:p>
        </p:txBody>
      </p:sp>
      <p:sp>
        <p:nvSpPr>
          <p:cNvPr id="33795" name="Rectangle 3"/>
          <p:cNvSpPr>
            <a:spLocks noGrp="1" noChangeArrowheads="1"/>
          </p:cNvSpPr>
          <p:nvPr>
            <p:ph idx="1"/>
          </p:nvPr>
        </p:nvSpPr>
        <p:spPr>
          <a:xfrm>
            <a:off x="457200" y="1600200"/>
            <a:ext cx="8229600" cy="3748719"/>
          </a:xfrm>
        </p:spPr>
        <p:txBody>
          <a:bodyPr>
            <a:spAutoFit/>
          </a:bodyPr>
          <a:lstStyle/>
          <a:p>
            <a:r>
              <a:rPr lang="en-US" dirty="0"/>
              <a:t>Primary care</a:t>
            </a:r>
          </a:p>
          <a:p>
            <a:pPr lvl="1"/>
            <a:r>
              <a:rPr lang="en-US" dirty="0"/>
              <a:t>75−85% of population requires only primary care</a:t>
            </a:r>
          </a:p>
          <a:p>
            <a:r>
              <a:rPr lang="en-US" dirty="0"/>
              <a:t>Secondary care</a:t>
            </a:r>
          </a:p>
          <a:p>
            <a:pPr lvl="1"/>
            <a:r>
              <a:rPr lang="en-US" dirty="0"/>
              <a:t>10−12% requires referral to short-term secondary care</a:t>
            </a:r>
          </a:p>
          <a:p>
            <a:r>
              <a:rPr lang="en-US" dirty="0"/>
              <a:t>Tertiary care</a:t>
            </a:r>
          </a:p>
          <a:p>
            <a:pPr lvl="1"/>
            <a:r>
              <a:rPr lang="en-US" dirty="0"/>
              <a:t>5−10% require tertiary care</a:t>
            </a:r>
          </a:p>
        </p:txBody>
      </p:sp>
    </p:spTree>
    <p:extLst>
      <p:ext uri="{BB962C8B-B14F-4D97-AF65-F5344CB8AC3E}">
        <p14:creationId xmlns:p14="http://schemas.microsoft.com/office/powerpoint/2010/main" val="55819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22972"/>
            <a:ext cx="8229600" cy="646331"/>
          </a:xfrm>
        </p:spPr>
        <p:txBody>
          <a:bodyPr>
            <a:spAutoFit/>
          </a:bodyPr>
          <a:lstStyle/>
          <a:p>
            <a:r>
              <a:rPr lang="en-US" sz="3600" dirty="0"/>
              <a:t>World Health Organization Definition</a:t>
            </a:r>
          </a:p>
        </p:txBody>
      </p:sp>
      <p:sp>
        <p:nvSpPr>
          <p:cNvPr id="35843" name="Rectangle 3"/>
          <p:cNvSpPr>
            <a:spLocks noGrp="1" noChangeArrowheads="1"/>
          </p:cNvSpPr>
          <p:nvPr>
            <p:ph idx="1"/>
          </p:nvPr>
        </p:nvSpPr>
        <p:spPr>
          <a:xfrm>
            <a:off x="457200" y="1600200"/>
            <a:ext cx="8229600" cy="3219343"/>
          </a:xfrm>
        </p:spPr>
        <p:txBody>
          <a:bodyPr>
            <a:spAutoFit/>
          </a:bodyPr>
          <a:lstStyle/>
          <a:p>
            <a:r>
              <a:rPr lang="en-US" dirty="0"/>
              <a:t>World Health Organization (WHO, 1978) </a:t>
            </a:r>
          </a:p>
          <a:p>
            <a:r>
              <a:rPr lang="en-US" dirty="0"/>
              <a:t>Three elements for understanding primary care</a:t>
            </a:r>
          </a:p>
          <a:p>
            <a:pPr marL="971550" lvl="1" indent="-514350">
              <a:buFont typeface="+mj-lt"/>
              <a:buAutoNum type="arabicPeriod"/>
            </a:pPr>
            <a:r>
              <a:rPr lang="en-US" dirty="0"/>
              <a:t>Point of entry</a:t>
            </a:r>
          </a:p>
          <a:p>
            <a:pPr marL="971550" lvl="1" indent="-514350">
              <a:buFont typeface="+mj-lt"/>
              <a:buAutoNum type="arabicPeriod"/>
            </a:pPr>
            <a:r>
              <a:rPr lang="en-US" dirty="0"/>
              <a:t>Coordination of care </a:t>
            </a:r>
          </a:p>
          <a:p>
            <a:pPr marL="971550" lvl="1" indent="-514350">
              <a:buFont typeface="+mj-lt"/>
              <a:buAutoNum type="arabicPeriod"/>
            </a:pPr>
            <a:r>
              <a:rPr lang="en-US" dirty="0"/>
              <a:t>Essential care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Institute of Medicine Definition</a:t>
            </a:r>
          </a:p>
        </p:txBody>
      </p:sp>
      <p:sp>
        <p:nvSpPr>
          <p:cNvPr id="3" name="Content Placeholder 2"/>
          <p:cNvSpPr>
            <a:spLocks noGrp="1"/>
          </p:cNvSpPr>
          <p:nvPr>
            <p:ph idx="1"/>
          </p:nvPr>
        </p:nvSpPr>
        <p:spPr>
          <a:xfrm>
            <a:off x="457200" y="1570037"/>
            <a:ext cx="8305800" cy="3514808"/>
          </a:xfrm>
        </p:spPr>
        <p:txBody>
          <a:bodyPr>
            <a:spAutoFit/>
          </a:bodyPr>
          <a:lstStyle/>
          <a:p>
            <a:r>
              <a:rPr lang="en-US" dirty="0"/>
              <a:t>IOM defined primary care </a:t>
            </a:r>
          </a:p>
          <a:p>
            <a:pPr lvl="1"/>
            <a:r>
              <a:rPr lang="en-US" dirty="0"/>
              <a:t>Comprehensively addresses any health problem at any stage of patient’s life </a:t>
            </a:r>
          </a:p>
          <a:p>
            <a:pPr lvl="1"/>
            <a:r>
              <a:rPr lang="en-US" dirty="0"/>
              <a:t>Coordination ensures a combination of health services to best meet the patient’s needs</a:t>
            </a:r>
          </a:p>
          <a:p>
            <a:pPr lvl="1"/>
            <a:r>
              <a:rPr lang="en-US" dirty="0"/>
              <a:t>Continuity of care administered over time</a:t>
            </a:r>
          </a:p>
          <a:p>
            <a:pPr lvl="1"/>
            <a:r>
              <a:rPr lang="en-US" dirty="0"/>
              <a:t>Emphasizes accessibility and accountability </a:t>
            </a:r>
          </a:p>
        </p:txBody>
      </p:sp>
    </p:spTree>
    <p:extLst>
      <p:ext uri="{BB962C8B-B14F-4D97-AF65-F5344CB8AC3E}">
        <p14:creationId xmlns:p14="http://schemas.microsoft.com/office/powerpoint/2010/main" val="118066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a:t>Primary Care and the Affordable Care Act</a:t>
            </a:r>
            <a:endParaRPr lang="en-US" dirty="0"/>
          </a:p>
        </p:txBody>
      </p:sp>
      <p:sp>
        <p:nvSpPr>
          <p:cNvPr id="3" name="Content Placeholder 2"/>
          <p:cNvSpPr>
            <a:spLocks noGrp="1"/>
          </p:cNvSpPr>
          <p:nvPr>
            <p:ph idx="1"/>
          </p:nvPr>
        </p:nvSpPr>
        <p:spPr>
          <a:xfrm>
            <a:off x="457200" y="1600200"/>
            <a:ext cx="8229600" cy="3514808"/>
          </a:xfrm>
        </p:spPr>
        <p:txBody>
          <a:bodyPr>
            <a:spAutoFit/>
          </a:bodyPr>
          <a:lstStyle/>
          <a:p>
            <a:r>
              <a:rPr lang="en-US" dirty="0"/>
              <a:t>Four primary care provisions</a:t>
            </a:r>
          </a:p>
          <a:p>
            <a:pPr lvl="1"/>
            <a:r>
              <a:rPr lang="en-US" dirty="0"/>
              <a:t>Increased Medicare and Medicaid payments </a:t>
            </a:r>
          </a:p>
          <a:p>
            <a:pPr lvl="1"/>
            <a:r>
              <a:rPr lang="en-US" dirty="0"/>
              <a:t>New incentives for primary care providers working in underserved areas</a:t>
            </a:r>
          </a:p>
          <a:p>
            <a:pPr lvl="1"/>
            <a:r>
              <a:rPr lang="en-US" dirty="0"/>
              <a:t>Expansion of the health center program and strengthening of the capacity of health centers</a:t>
            </a:r>
          </a:p>
          <a:p>
            <a:pPr lvl="1"/>
            <a:r>
              <a:rPr lang="en-US" dirty="0"/>
              <a:t>Creation of additional training programs</a:t>
            </a:r>
          </a:p>
        </p:txBody>
      </p:sp>
    </p:spTree>
    <p:extLst>
      <p:ext uri="{BB962C8B-B14F-4D97-AF65-F5344CB8AC3E}">
        <p14:creationId xmlns:p14="http://schemas.microsoft.com/office/powerpoint/2010/main" val="1580935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4473"/>
            <a:ext cx="6096000" cy="923330"/>
          </a:xfrm>
        </p:spPr>
        <p:txBody>
          <a:bodyPr wrap="square">
            <a:spAutoFit/>
          </a:bodyPr>
          <a:lstStyle/>
          <a:p>
            <a:r>
              <a:rPr lang="en-IN" dirty="0"/>
              <a:t>New Directions in Primary Care </a:t>
            </a:r>
            <a:r>
              <a:rPr lang="en-IN" sz="1800" dirty="0"/>
              <a:t>(1 of 2)</a:t>
            </a:r>
            <a:endParaRPr lang="en-US" sz="1800" dirty="0"/>
          </a:p>
        </p:txBody>
      </p:sp>
      <p:sp>
        <p:nvSpPr>
          <p:cNvPr id="3" name="Content Placeholder 2"/>
          <p:cNvSpPr>
            <a:spLocks noGrp="1"/>
          </p:cNvSpPr>
          <p:nvPr>
            <p:ph idx="1"/>
          </p:nvPr>
        </p:nvSpPr>
        <p:spPr>
          <a:xfrm>
            <a:off x="457200" y="1600200"/>
            <a:ext cx="8229600" cy="3514808"/>
          </a:xfrm>
        </p:spPr>
        <p:txBody>
          <a:bodyPr>
            <a:spAutoFit/>
          </a:bodyPr>
          <a:lstStyle/>
          <a:p>
            <a:r>
              <a:rPr lang="en-US" dirty="0"/>
              <a:t>Patient-centered medical homes (PCMH) </a:t>
            </a:r>
          </a:p>
          <a:p>
            <a:pPr lvl="1"/>
            <a:r>
              <a:rPr lang="en-US" dirty="0"/>
              <a:t>Team-oriented approach for special-needs children requiring constant care coordination</a:t>
            </a:r>
          </a:p>
          <a:p>
            <a:pPr lvl="1"/>
            <a:r>
              <a:rPr lang="en-US" dirty="0"/>
              <a:t>Initially consisted of an interdisciplinary team of physicians and allied health professionals </a:t>
            </a:r>
          </a:p>
          <a:p>
            <a:pPr lvl="1"/>
            <a:r>
              <a:rPr lang="en-US" dirty="0"/>
              <a:t>Studies demonstrated a positive impact</a:t>
            </a:r>
          </a:p>
          <a:p>
            <a:pPr lvl="1"/>
            <a:r>
              <a:rPr lang="en-US" dirty="0"/>
              <a:t>PCMH assessment tools </a:t>
            </a:r>
          </a:p>
        </p:txBody>
      </p:sp>
    </p:spTree>
    <p:extLst>
      <p:ext uri="{BB962C8B-B14F-4D97-AF65-F5344CB8AC3E}">
        <p14:creationId xmlns:p14="http://schemas.microsoft.com/office/powerpoint/2010/main" val="29374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4473"/>
            <a:ext cx="6248400" cy="923330"/>
          </a:xfrm>
        </p:spPr>
        <p:txBody>
          <a:bodyPr wrap="square">
            <a:spAutoFit/>
          </a:bodyPr>
          <a:lstStyle/>
          <a:p>
            <a:r>
              <a:rPr lang="en-IN" dirty="0"/>
              <a:t>New Directions in Primary Care </a:t>
            </a:r>
            <a:r>
              <a:rPr lang="en-IN" sz="1800" dirty="0" smtClean="0"/>
              <a:t>(2 </a:t>
            </a:r>
            <a:r>
              <a:rPr lang="en-IN" sz="1800" dirty="0"/>
              <a:t>of 2)</a:t>
            </a:r>
            <a:endParaRPr lang="en-US" sz="1800" dirty="0"/>
          </a:p>
        </p:txBody>
      </p:sp>
      <p:sp>
        <p:nvSpPr>
          <p:cNvPr id="3" name="Content Placeholder 2"/>
          <p:cNvSpPr>
            <a:spLocks noGrp="1"/>
          </p:cNvSpPr>
          <p:nvPr>
            <p:ph idx="1"/>
          </p:nvPr>
        </p:nvSpPr>
        <p:spPr>
          <a:xfrm>
            <a:off x="457200" y="1798637"/>
            <a:ext cx="8229600" cy="3170099"/>
          </a:xfrm>
        </p:spPr>
        <p:txBody>
          <a:bodyPr>
            <a:spAutoFit/>
          </a:bodyPr>
          <a:lstStyle/>
          <a:p>
            <a:r>
              <a:rPr lang="en-US" dirty="0"/>
              <a:t>Community-oriented primary care elements</a:t>
            </a:r>
          </a:p>
          <a:p>
            <a:pPr lvl="1"/>
            <a:r>
              <a:rPr lang="en-US" dirty="0"/>
              <a:t>Reducing exclusion and social disparities </a:t>
            </a:r>
          </a:p>
          <a:p>
            <a:pPr lvl="1"/>
            <a:r>
              <a:rPr lang="en-US" dirty="0"/>
              <a:t>Organizing health services around people’s needs </a:t>
            </a:r>
          </a:p>
          <a:p>
            <a:pPr lvl="1"/>
            <a:r>
              <a:rPr lang="en-US" dirty="0"/>
              <a:t>Integrating health into all sectors</a:t>
            </a:r>
          </a:p>
          <a:p>
            <a:pPr lvl="1"/>
            <a:r>
              <a:rPr lang="en-US" dirty="0"/>
              <a:t>Pursuing collaborative models of policy dialogue</a:t>
            </a:r>
          </a:p>
          <a:p>
            <a:pPr lvl="1"/>
            <a:r>
              <a:rPr lang="en-US" dirty="0"/>
              <a:t>Increasing stakeholder </a:t>
            </a:r>
            <a:r>
              <a:rPr lang="en-US" dirty="0" smtClean="0"/>
              <a:t>participation</a:t>
            </a:r>
            <a:endParaRPr lang="en-US" dirty="0"/>
          </a:p>
        </p:txBody>
      </p:sp>
    </p:spTree>
    <p:extLst>
      <p:ext uri="{BB962C8B-B14F-4D97-AF65-F5344CB8AC3E}">
        <p14:creationId xmlns:p14="http://schemas.microsoft.com/office/powerpoint/2010/main" val="227922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Primary Care Providers</a:t>
            </a:r>
          </a:p>
        </p:txBody>
      </p:sp>
      <p:sp>
        <p:nvSpPr>
          <p:cNvPr id="3" name="Content Placeholder 2"/>
          <p:cNvSpPr>
            <a:spLocks noGrp="1"/>
          </p:cNvSpPr>
          <p:nvPr>
            <p:ph idx="1"/>
          </p:nvPr>
        </p:nvSpPr>
        <p:spPr>
          <a:xfrm>
            <a:off x="457200" y="1600200"/>
            <a:ext cx="8229600" cy="4019562"/>
          </a:xfrm>
        </p:spPr>
        <p:txBody>
          <a:bodyPr>
            <a:spAutoFit/>
          </a:bodyPr>
          <a:lstStyle/>
          <a:p>
            <a:r>
              <a:rPr lang="en-US" dirty="0"/>
              <a:t>U.S. primary care practitioners </a:t>
            </a:r>
          </a:p>
          <a:p>
            <a:pPr lvl="1"/>
            <a:r>
              <a:rPr lang="en-US" dirty="0"/>
              <a:t>Not restricted to physicians trained in general and family practice</a:t>
            </a:r>
          </a:p>
          <a:p>
            <a:pPr lvl="1"/>
            <a:r>
              <a:rPr lang="en-US" dirty="0"/>
              <a:t>Includes internal medicine, pediatrics, and obstetrics and gynecology</a:t>
            </a:r>
          </a:p>
          <a:p>
            <a:r>
              <a:rPr lang="en-US" dirty="0" err="1"/>
              <a:t>Nonphysician</a:t>
            </a:r>
            <a:r>
              <a:rPr lang="en-US" dirty="0"/>
              <a:t> practitioners (NPPs) </a:t>
            </a:r>
          </a:p>
          <a:p>
            <a:pPr lvl="1"/>
            <a:r>
              <a:rPr lang="en-US" dirty="0"/>
              <a:t>Nurse practitioners (NPs), physician assistants (PAs), and certified nurse-midwives (CNMs)</a:t>
            </a:r>
          </a:p>
        </p:txBody>
      </p:sp>
    </p:spTree>
    <p:extLst>
      <p:ext uri="{BB962C8B-B14F-4D97-AF65-F5344CB8AC3E}">
        <p14:creationId xmlns:p14="http://schemas.microsoft.com/office/powerpoint/2010/main" val="188471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Growth in Outpatient Services</a:t>
            </a:r>
          </a:p>
        </p:txBody>
      </p:sp>
      <p:sp>
        <p:nvSpPr>
          <p:cNvPr id="3" name="Content Placeholder 2"/>
          <p:cNvSpPr>
            <a:spLocks noGrp="1"/>
          </p:cNvSpPr>
          <p:nvPr>
            <p:ph idx="1"/>
          </p:nvPr>
        </p:nvSpPr>
        <p:spPr>
          <a:xfrm>
            <a:off x="457200" y="1600200"/>
            <a:ext cx="8229600" cy="2948499"/>
          </a:xfrm>
        </p:spPr>
        <p:txBody>
          <a:bodyPr>
            <a:spAutoFit/>
          </a:bodyPr>
          <a:lstStyle/>
          <a:p>
            <a:r>
              <a:rPr lang="en-US" dirty="0"/>
              <a:t>Reimbursement</a:t>
            </a:r>
          </a:p>
          <a:p>
            <a:r>
              <a:rPr lang="en-US" dirty="0"/>
              <a:t>Technological factors</a:t>
            </a:r>
          </a:p>
          <a:p>
            <a:r>
              <a:rPr lang="en-US" dirty="0"/>
              <a:t>Utilization control factors</a:t>
            </a:r>
          </a:p>
          <a:p>
            <a:r>
              <a:rPr lang="en-US" dirty="0"/>
              <a:t>Physician practice factors</a:t>
            </a:r>
          </a:p>
          <a:p>
            <a:r>
              <a:rPr lang="en-US" dirty="0"/>
              <a:t>Social </a:t>
            </a:r>
            <a:r>
              <a:rPr lang="en-US" dirty="0" smtClean="0"/>
              <a:t>factors</a:t>
            </a:r>
            <a:endParaRPr lang="en-US" dirty="0"/>
          </a:p>
        </p:txBody>
      </p:sp>
    </p:spTree>
    <p:extLst>
      <p:ext uri="{BB962C8B-B14F-4D97-AF65-F5344CB8AC3E}">
        <p14:creationId xmlns:p14="http://schemas.microsoft.com/office/powerpoint/2010/main" val="3279758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3529" y="228600"/>
            <a:ext cx="8229600" cy="1752600"/>
          </a:xfrm>
        </p:spPr>
        <p:txBody>
          <a:bodyPr>
            <a:spAutoFit/>
          </a:bodyPr>
          <a:lstStyle/>
          <a:p>
            <a:r>
              <a:rPr lang="en-US" sz="3600" dirty="0"/>
              <a:t>Figure 7-2: Percentage of total surgeries performed in outpatient departments of U.S. community hospitals, 1980–2013.</a:t>
            </a:r>
          </a:p>
        </p:txBody>
      </p:sp>
      <p:pic>
        <p:nvPicPr>
          <p:cNvPr id="3" name="Picture 2" descr="From 1980 to 2013, 16.3 percent, 50.5 percent, 58.1 percent, 62.7 percent, 63.3 percent, 62.7 percent, 63.6 percent, and 65.6 percent of the total surgeries were respectively performed in outpatient departments of U.S. community hospital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667000"/>
            <a:ext cx="5991922" cy="2438400"/>
          </a:xfrm>
          <a:prstGeom prst="rect">
            <a:avLst/>
          </a:prstGeom>
        </p:spPr>
      </p:pic>
      <p:sp>
        <p:nvSpPr>
          <p:cNvPr id="7" name="TextBox 6"/>
          <p:cNvSpPr txBox="1"/>
          <p:nvPr/>
        </p:nvSpPr>
        <p:spPr>
          <a:xfrm>
            <a:off x="1274761" y="5791200"/>
            <a:ext cx="6627135" cy="230832"/>
          </a:xfrm>
          <a:prstGeom prst="rect">
            <a:avLst/>
          </a:prstGeom>
          <a:noFill/>
        </p:spPr>
        <p:txBody>
          <a:bodyPr wrap="none" rtlCol="0">
            <a:spAutoFit/>
          </a:bodyPr>
          <a:lstStyle/>
          <a:p>
            <a:r>
              <a:rPr lang="en-IN" sz="900">
                <a:latin typeface="+mn-lt"/>
              </a:rPr>
              <a:t>Data from National </a:t>
            </a:r>
            <a:r>
              <a:rPr lang="en-IN" sz="900" dirty="0" err="1">
                <a:latin typeface="+mn-lt"/>
              </a:rPr>
              <a:t>Center</a:t>
            </a:r>
            <a:r>
              <a:rPr lang="en-IN" sz="900" dirty="0">
                <a:latin typeface="+mn-lt"/>
              </a:rPr>
              <a:t> for Health Statistics. 2016. Health, United States, 2015. U.S. Department of Health and Human Services. p. 281.</a:t>
            </a:r>
          </a:p>
        </p:txBody>
      </p:sp>
    </p:spTree>
    <p:extLst>
      <p:ext uri="{BB962C8B-B14F-4D97-AF65-F5344CB8AC3E}">
        <p14:creationId xmlns:p14="http://schemas.microsoft.com/office/powerpoint/2010/main" val="4234319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7254"/>
            <a:ext cx="8077200" cy="1200329"/>
          </a:xfrm>
        </p:spPr>
        <p:txBody>
          <a:bodyPr wrap="square">
            <a:spAutoFit/>
          </a:bodyPr>
          <a:lstStyle/>
          <a:p>
            <a:r>
              <a:rPr lang="en-IN" dirty="0"/>
              <a:t>Types of Outpatient Care Settings and Methods of Delivery </a:t>
            </a:r>
            <a:r>
              <a:rPr lang="en-IN" sz="1800" dirty="0"/>
              <a:t>(1 of 6)</a:t>
            </a:r>
            <a:endParaRPr lang="en-US" sz="1800" dirty="0"/>
          </a:p>
        </p:txBody>
      </p:sp>
      <p:sp>
        <p:nvSpPr>
          <p:cNvPr id="3" name="Content Placeholder 2"/>
          <p:cNvSpPr>
            <a:spLocks noGrp="1"/>
          </p:cNvSpPr>
          <p:nvPr>
            <p:ph idx="1"/>
          </p:nvPr>
        </p:nvSpPr>
        <p:spPr>
          <a:xfrm>
            <a:off x="457200" y="1725370"/>
            <a:ext cx="8229600" cy="3761030"/>
          </a:xfrm>
        </p:spPr>
        <p:txBody>
          <a:bodyPr>
            <a:spAutoFit/>
          </a:bodyPr>
          <a:lstStyle/>
          <a:p>
            <a:r>
              <a:rPr lang="en-US" dirty="0"/>
              <a:t>Private practice</a:t>
            </a:r>
          </a:p>
          <a:p>
            <a:r>
              <a:rPr lang="en-US" dirty="0"/>
              <a:t>Hospital-based services</a:t>
            </a:r>
          </a:p>
          <a:p>
            <a:pPr lvl="1"/>
            <a:r>
              <a:rPr lang="en-US" dirty="0"/>
              <a:t>Clinical services</a:t>
            </a:r>
          </a:p>
          <a:p>
            <a:pPr lvl="1"/>
            <a:r>
              <a:rPr lang="en-US" dirty="0"/>
              <a:t>Surgical services</a:t>
            </a:r>
          </a:p>
          <a:p>
            <a:pPr lvl="1"/>
            <a:r>
              <a:rPr lang="en-US" dirty="0"/>
              <a:t>Emergency services </a:t>
            </a:r>
          </a:p>
          <a:p>
            <a:pPr lvl="1"/>
            <a:r>
              <a:rPr lang="en-US" dirty="0"/>
              <a:t>Home health care</a:t>
            </a:r>
          </a:p>
          <a:p>
            <a:pPr lvl="1"/>
            <a:r>
              <a:rPr lang="en-US" dirty="0"/>
              <a:t>Women's services</a:t>
            </a:r>
          </a:p>
        </p:txBody>
      </p:sp>
    </p:spTree>
    <p:extLst>
      <p:ext uri="{BB962C8B-B14F-4D97-AF65-F5344CB8AC3E}">
        <p14:creationId xmlns:p14="http://schemas.microsoft.com/office/powerpoint/2010/main" val="287706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22972"/>
            <a:ext cx="8229600" cy="646331"/>
          </a:xfrm>
        </p:spPr>
        <p:txBody>
          <a:bodyPr>
            <a:spAutoFit/>
          </a:bodyPr>
          <a:lstStyle/>
          <a:p>
            <a:r>
              <a:rPr lang="en-US"/>
              <a:t>Learning Objectives</a:t>
            </a:r>
            <a:endParaRPr lang="en-US" dirty="0"/>
          </a:p>
        </p:txBody>
      </p:sp>
      <p:sp>
        <p:nvSpPr>
          <p:cNvPr id="17411" name="Rectangle 3"/>
          <p:cNvSpPr>
            <a:spLocks noGrp="1" noChangeArrowheads="1"/>
          </p:cNvSpPr>
          <p:nvPr>
            <p:ph idx="1"/>
          </p:nvPr>
        </p:nvSpPr>
        <p:spPr>
          <a:xfrm>
            <a:off x="457200" y="1447800"/>
            <a:ext cx="8229600" cy="4801314"/>
          </a:xfrm>
        </p:spPr>
        <p:txBody>
          <a:bodyPr>
            <a:spAutoFit/>
          </a:bodyPr>
          <a:lstStyle/>
          <a:p>
            <a:r>
              <a:rPr lang="en-US" sz="3000" dirty="0"/>
              <a:t>Outpatient, ambulatory, and primary care</a:t>
            </a:r>
          </a:p>
          <a:p>
            <a:r>
              <a:rPr lang="en-US" sz="3000" dirty="0"/>
              <a:t>Principles behind patient-centered medical homes and community-based primary care</a:t>
            </a:r>
          </a:p>
          <a:p>
            <a:r>
              <a:rPr lang="en-US" sz="3000" dirty="0"/>
              <a:t>Reasons for dramatic growth in outpatient services</a:t>
            </a:r>
          </a:p>
          <a:p>
            <a:r>
              <a:rPr lang="en-US" sz="3000" dirty="0"/>
              <a:t>Various types of outpatient settings and services</a:t>
            </a:r>
          </a:p>
          <a:p>
            <a:r>
              <a:rPr lang="en-US" sz="3000" dirty="0"/>
              <a:t>Role of complementary and alternative medicine</a:t>
            </a:r>
          </a:p>
          <a:p>
            <a:r>
              <a:rPr lang="en-US" sz="3000" dirty="0"/>
              <a:t>Primary care delivery in other countries</a:t>
            </a:r>
          </a:p>
          <a:p>
            <a:r>
              <a:rPr lang="en-US" sz="3000" dirty="0"/>
              <a:t>Impact of ACA on primary </a:t>
            </a:r>
            <a:r>
              <a:rPr lang="en-US" sz="3000" dirty="0" smtClean="0"/>
              <a:t>care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200329"/>
          </a:xfrm>
        </p:spPr>
        <p:txBody>
          <a:bodyPr>
            <a:spAutoFit/>
          </a:bodyPr>
          <a:lstStyle/>
          <a:p>
            <a:r>
              <a:rPr lang="en-IN" sz="3600" dirty="0"/>
              <a:t>Types of Outpatient Care Settings and Methods of Delivery </a:t>
            </a:r>
            <a:r>
              <a:rPr lang="en-IN" sz="1800" dirty="0"/>
              <a:t>(2 of 6)</a:t>
            </a:r>
            <a:endParaRPr lang="en-US" sz="1800" dirty="0"/>
          </a:p>
        </p:txBody>
      </p:sp>
      <p:sp>
        <p:nvSpPr>
          <p:cNvPr id="5" name="Rectangle 4"/>
          <p:cNvSpPr/>
          <p:nvPr/>
        </p:nvSpPr>
        <p:spPr>
          <a:xfrm>
            <a:off x="69011" y="1524000"/>
            <a:ext cx="3886200" cy="1015663"/>
          </a:xfrm>
          <a:prstGeom prst="rect">
            <a:avLst/>
          </a:prstGeom>
        </p:spPr>
        <p:txBody>
          <a:bodyPr wrap="square">
            <a:spAutoFit/>
          </a:bodyPr>
          <a:lstStyle/>
          <a:p>
            <a:pPr algn="ctr"/>
            <a:r>
              <a:rPr lang="en-IN" sz="2000" dirty="0">
                <a:latin typeface="+mj-lt"/>
              </a:rPr>
              <a:t>Figure 7-3 Growth in the number of medical group practices in the United States.</a:t>
            </a:r>
          </a:p>
        </p:txBody>
      </p:sp>
      <p:pic>
        <p:nvPicPr>
          <p:cNvPr id="7" name="Picture 6" descr="1965, 1975, 1985, 1995, 2000, 2003, and 2016 are marked on the horizontal axis. The vertical axis ranges from 0 to 60,000, in increments of 5,000. The medical group practices from 1965 to 2016 is shown as follows: 4,298, 8,483, 15,485, 19,787, 28,410, and 58,5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2328672" cy="2377440"/>
          </a:xfrm>
          <a:prstGeom prst="rect">
            <a:avLst/>
          </a:prstGeom>
        </p:spPr>
      </p:pic>
      <p:sp>
        <p:nvSpPr>
          <p:cNvPr id="2" name="TextBox 1"/>
          <p:cNvSpPr txBox="1"/>
          <p:nvPr/>
        </p:nvSpPr>
        <p:spPr>
          <a:xfrm>
            <a:off x="202261" y="5366772"/>
            <a:ext cx="3752950" cy="1338828"/>
          </a:xfrm>
          <a:prstGeom prst="rect">
            <a:avLst/>
          </a:prstGeom>
          <a:noFill/>
        </p:spPr>
        <p:txBody>
          <a:bodyPr wrap="none" rtlCol="0">
            <a:spAutoFit/>
          </a:bodyPr>
          <a:lstStyle/>
          <a:p>
            <a:r>
              <a:rPr lang="en-IN" sz="900" dirty="0">
                <a:latin typeface="+mn-lt"/>
              </a:rPr>
              <a:t>Data from Medical Group Management Association. Medical group fast</a:t>
            </a:r>
          </a:p>
          <a:p>
            <a:r>
              <a:rPr lang="en-IN" sz="900" dirty="0">
                <a:latin typeface="+mn-lt"/>
              </a:rPr>
              <a:t>facts. Available at: http://www.mgma.com/uploadedFiles/Store_Content</a:t>
            </a:r>
          </a:p>
          <a:p>
            <a:r>
              <a:rPr lang="en-IN" sz="900" dirty="0">
                <a:latin typeface="+mn-lt"/>
              </a:rPr>
              <a:t>/</a:t>
            </a:r>
            <a:r>
              <a:rPr lang="en-IN" sz="900" dirty="0" err="1">
                <a:latin typeface="+mn-lt"/>
              </a:rPr>
              <a:t>Surveys_and_Benchmarking</a:t>
            </a:r>
            <a:r>
              <a:rPr lang="en-IN" sz="900" dirty="0">
                <a:latin typeface="+mn-lt"/>
              </a:rPr>
              <a:t>/8523-Table-of-Content-MGMA</a:t>
            </a:r>
          </a:p>
          <a:p>
            <a:r>
              <a:rPr lang="en-IN" sz="900" dirty="0">
                <a:latin typeface="+mn-lt"/>
              </a:rPr>
              <a:t>-Performance-and-Practices-of-Successful-Medical-Groups.pdf; SK&amp;A</a:t>
            </a:r>
          </a:p>
          <a:p>
            <a:r>
              <a:rPr lang="en-IN" sz="900" dirty="0">
                <a:latin typeface="+mn-lt"/>
              </a:rPr>
              <a:t>. 2016. Medical group practice list. http://www.skainfo.com/databases</a:t>
            </a:r>
          </a:p>
          <a:p>
            <a:r>
              <a:rPr lang="en-IN" sz="900" dirty="0">
                <a:latin typeface="+mn-lt"/>
              </a:rPr>
              <a:t>/medical-group-practice-list. Accessed January 2016; VHA Inc. and Deloitte</a:t>
            </a:r>
          </a:p>
          <a:p>
            <a:r>
              <a:rPr lang="en-IN" sz="900" dirty="0">
                <a:latin typeface="+mn-lt"/>
              </a:rPr>
              <a:t>&amp; </a:t>
            </a:r>
            <a:r>
              <a:rPr lang="en-IN" sz="900" dirty="0" err="1">
                <a:latin typeface="+mn-lt"/>
              </a:rPr>
              <a:t>Touche</a:t>
            </a:r>
            <a:r>
              <a:rPr lang="en-IN" sz="900" dirty="0">
                <a:latin typeface="+mn-lt"/>
              </a:rPr>
              <a:t>. 1997. Environmental assessment: Redesigning health care for the</a:t>
            </a:r>
          </a:p>
          <a:p>
            <a:r>
              <a:rPr lang="en-IN" sz="900" dirty="0">
                <a:latin typeface="+mn-lt"/>
              </a:rPr>
              <a:t>millennium. Irving, TX: VHA Inc.; SMG Solutions. 2000. Report and directory:</a:t>
            </a:r>
          </a:p>
          <a:p>
            <a:r>
              <a:rPr lang="en-IN" sz="900" dirty="0">
                <a:latin typeface="+mn-lt"/>
              </a:rPr>
              <a:t>Medical group practices. Chicago, IL: SMG Solutions.</a:t>
            </a:r>
          </a:p>
        </p:txBody>
      </p:sp>
      <p:sp>
        <p:nvSpPr>
          <p:cNvPr id="6" name="Rectangle 5"/>
          <p:cNvSpPr/>
          <p:nvPr/>
        </p:nvSpPr>
        <p:spPr>
          <a:xfrm>
            <a:off x="4146805" y="1821269"/>
            <a:ext cx="4572000" cy="707886"/>
          </a:xfrm>
          <a:prstGeom prst="rect">
            <a:avLst/>
          </a:prstGeom>
        </p:spPr>
        <p:txBody>
          <a:bodyPr>
            <a:spAutoFit/>
          </a:bodyPr>
          <a:lstStyle/>
          <a:p>
            <a:pPr algn="ctr"/>
            <a:r>
              <a:rPr lang="en-IN" sz="2000" dirty="0">
                <a:latin typeface="+mj-lt"/>
              </a:rPr>
              <a:t>Figure 7-4 Ambulatory care visits in the United States.</a:t>
            </a:r>
          </a:p>
        </p:txBody>
      </p:sp>
      <p:pic>
        <p:nvPicPr>
          <p:cNvPr id="8" name="Picture 7" descr="In 1992, Physicians' offices are labeled 83.9 percent, Hospital emergency rooms are labeled 9.9 percent, and Hospital outpatient department is labeled 6.2 percent. In 2011, Physicians' offices are labeled 79 percent, Hospital emergency rooms are labeled 11 percent, and Hospital outpatient department is labeled 10 percent. Text below reads: Total visits in 1992 equals 908,446,000: Total visits in 2011 equals 1,257,000,0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165622"/>
            <a:ext cx="4858512" cy="1944624"/>
          </a:xfrm>
          <a:prstGeom prst="rect">
            <a:avLst/>
          </a:prstGeom>
        </p:spPr>
      </p:pic>
      <p:sp>
        <p:nvSpPr>
          <p:cNvPr id="3" name="TextBox 2"/>
          <p:cNvSpPr txBox="1"/>
          <p:nvPr/>
        </p:nvSpPr>
        <p:spPr>
          <a:xfrm>
            <a:off x="4096513" y="5421868"/>
            <a:ext cx="4672584" cy="369332"/>
          </a:xfrm>
          <a:prstGeom prst="rect">
            <a:avLst/>
          </a:prstGeom>
          <a:noFill/>
        </p:spPr>
        <p:txBody>
          <a:bodyPr wrap="squar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2016. Health, United States, 2015.</a:t>
            </a:r>
          </a:p>
          <a:p>
            <a:r>
              <a:rPr lang="en-IN" sz="900" dirty="0">
                <a:latin typeface="+mn-lt"/>
              </a:rPr>
              <a:t>U.S. Department of Health and Human Services. p. 265.</a:t>
            </a:r>
          </a:p>
        </p:txBody>
      </p:sp>
    </p:spTree>
    <p:extLst>
      <p:ext uri="{BB962C8B-B14F-4D97-AF65-F5344CB8AC3E}">
        <p14:creationId xmlns:p14="http://schemas.microsoft.com/office/powerpoint/2010/main" val="369676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00329"/>
          </a:xfrm>
        </p:spPr>
        <p:txBody>
          <a:bodyPr>
            <a:spAutoFit/>
          </a:bodyPr>
          <a:lstStyle/>
          <a:p>
            <a:r>
              <a:rPr lang="en-IN" dirty="0"/>
              <a:t>Types of Outpatient Care Settings and Methods of Delivery </a:t>
            </a:r>
            <a:r>
              <a:rPr lang="en-IN" sz="1800" dirty="0"/>
              <a:t>(3 of 6)</a:t>
            </a:r>
            <a:endParaRPr lang="en-US" sz="1800" dirty="0"/>
          </a:p>
        </p:txBody>
      </p:sp>
      <p:sp>
        <p:nvSpPr>
          <p:cNvPr id="3" name="Content Placeholder 2"/>
          <p:cNvSpPr>
            <a:spLocks noGrp="1"/>
          </p:cNvSpPr>
          <p:nvPr>
            <p:ph idx="1"/>
          </p:nvPr>
        </p:nvSpPr>
        <p:spPr>
          <a:xfrm>
            <a:off x="457200" y="1828800"/>
            <a:ext cx="8229600" cy="3834896"/>
          </a:xfrm>
        </p:spPr>
        <p:txBody>
          <a:bodyPr>
            <a:spAutoFit/>
          </a:bodyPr>
          <a:lstStyle/>
          <a:p>
            <a:r>
              <a:rPr lang="en-US" dirty="0"/>
              <a:t>Freestanding facilities</a:t>
            </a:r>
          </a:p>
          <a:p>
            <a:pPr lvl="1"/>
            <a:r>
              <a:rPr lang="en-US" dirty="0"/>
              <a:t>Walk-in clinics</a:t>
            </a:r>
          </a:p>
          <a:p>
            <a:pPr lvl="1"/>
            <a:r>
              <a:rPr lang="en-US" dirty="0"/>
              <a:t>Urgent care centers</a:t>
            </a:r>
          </a:p>
          <a:p>
            <a:pPr lvl="1"/>
            <a:r>
              <a:rPr lang="en-US" dirty="0" err="1"/>
              <a:t>Surgicenters</a:t>
            </a:r>
            <a:endParaRPr lang="en-US" dirty="0"/>
          </a:p>
          <a:p>
            <a:r>
              <a:rPr lang="en-US" dirty="0"/>
              <a:t>Retail clinics</a:t>
            </a:r>
          </a:p>
          <a:p>
            <a:r>
              <a:rPr lang="en-US" dirty="0"/>
              <a:t>Mobile medical, diagnostic, and screenings</a:t>
            </a:r>
          </a:p>
          <a:p>
            <a:pPr lvl="1"/>
            <a:r>
              <a:rPr lang="en-US" dirty="0"/>
              <a:t>EMTs and paramedics</a:t>
            </a:r>
          </a:p>
        </p:txBody>
      </p:sp>
    </p:spTree>
    <p:extLst>
      <p:ext uri="{BB962C8B-B14F-4D97-AF65-F5344CB8AC3E}">
        <p14:creationId xmlns:p14="http://schemas.microsoft.com/office/powerpoint/2010/main" val="45304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254"/>
            <a:ext cx="8229600" cy="1200329"/>
          </a:xfrm>
        </p:spPr>
        <p:txBody>
          <a:bodyPr>
            <a:spAutoFit/>
          </a:bodyPr>
          <a:lstStyle/>
          <a:p>
            <a:r>
              <a:rPr lang="en-IN" dirty="0"/>
              <a:t>Types of Outpatient Care Settings and Methods of Delivery </a:t>
            </a:r>
            <a:r>
              <a:rPr lang="en-IN" sz="1800" dirty="0"/>
              <a:t>(4 of 6)</a:t>
            </a:r>
            <a:endParaRPr lang="en-US" sz="1800" dirty="0"/>
          </a:p>
        </p:txBody>
      </p:sp>
      <p:sp>
        <p:nvSpPr>
          <p:cNvPr id="3" name="Content Placeholder 2"/>
          <p:cNvSpPr>
            <a:spLocks noGrp="1"/>
          </p:cNvSpPr>
          <p:nvPr>
            <p:ph idx="1"/>
          </p:nvPr>
        </p:nvSpPr>
        <p:spPr>
          <a:xfrm>
            <a:off x="457200" y="1798637"/>
            <a:ext cx="8229600" cy="3157788"/>
          </a:xfrm>
        </p:spPr>
        <p:txBody>
          <a:bodyPr>
            <a:spAutoFit/>
          </a:bodyPr>
          <a:lstStyle/>
          <a:p>
            <a:r>
              <a:rPr lang="en-US" dirty="0"/>
              <a:t>Home health care</a:t>
            </a:r>
          </a:p>
          <a:p>
            <a:r>
              <a:rPr lang="en-US" dirty="0"/>
              <a:t>Hospice services</a:t>
            </a:r>
          </a:p>
          <a:p>
            <a:pPr lvl="1"/>
            <a:r>
              <a:rPr lang="en-US" dirty="0"/>
              <a:t>Comprehensive services for terminally ill with life expectance of 6 months or less</a:t>
            </a:r>
          </a:p>
          <a:p>
            <a:pPr lvl="1"/>
            <a:r>
              <a:rPr lang="en-US" dirty="0"/>
              <a:t>Palliation with psychosocial and spiritual support</a:t>
            </a:r>
          </a:p>
          <a:p>
            <a:pPr lvl="1"/>
            <a:r>
              <a:rPr lang="en-US" dirty="0"/>
              <a:t>Specific conditions for Medicare </a:t>
            </a:r>
            <a:r>
              <a:rPr lang="en-US" dirty="0" smtClean="0"/>
              <a:t>certification</a:t>
            </a:r>
            <a:endParaRPr lang="en-US" dirty="0"/>
          </a:p>
        </p:txBody>
      </p:sp>
    </p:spTree>
    <p:extLst>
      <p:ext uri="{BB962C8B-B14F-4D97-AF65-F5344CB8AC3E}">
        <p14:creationId xmlns:p14="http://schemas.microsoft.com/office/powerpoint/2010/main" val="3785459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9986" y="123736"/>
            <a:ext cx="8229600" cy="1200329"/>
          </a:xfrm>
        </p:spPr>
        <p:txBody>
          <a:bodyPr>
            <a:spAutoFit/>
          </a:bodyPr>
          <a:lstStyle/>
          <a:p>
            <a:r>
              <a:rPr lang="en-US" sz="3600" dirty="0"/>
              <a:t>Figure 7-6: Demographic characteristics of U.S. home health patients, 2013.</a:t>
            </a:r>
          </a:p>
        </p:txBody>
      </p:sp>
      <p:pic>
        <p:nvPicPr>
          <p:cNvPr id="5" name="Picture 4" descr="15 percent of the patients are less than 65 years, 27.7 percent are between 65 to 74 years, 33.3 percent are between 75 to 84 years, and 24 percent are more than 85 years. Above the pie chart, a graph shows &quot;Age&quot; along the horizontal axis, &quot;Gender&quot; along the vertical axis with 38.5 percent male and 61.5 percent fema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730" y="1447800"/>
            <a:ext cx="3182112" cy="4257386"/>
          </a:xfrm>
          <a:prstGeom prst="rect">
            <a:avLst/>
          </a:prstGeom>
        </p:spPr>
      </p:pic>
      <p:sp>
        <p:nvSpPr>
          <p:cNvPr id="6" name="TextBox 5"/>
          <p:cNvSpPr txBox="1"/>
          <p:nvPr/>
        </p:nvSpPr>
        <p:spPr>
          <a:xfrm>
            <a:off x="1545772" y="5879068"/>
            <a:ext cx="5998028" cy="369332"/>
          </a:xfrm>
          <a:prstGeom prst="rect">
            <a:avLst/>
          </a:prstGeom>
          <a:noFill/>
        </p:spPr>
        <p:txBody>
          <a:bodyPr wrap="square" rtlCol="0">
            <a:spAutoFit/>
          </a:bodyPr>
          <a:lstStyle/>
          <a:p>
            <a:pPr algn="ctr"/>
            <a:r>
              <a:rPr lang="en-IN" sz="900" dirty="0">
                <a:latin typeface="+mn-lt"/>
              </a:rPr>
              <a:t>Data from Alliance for Home Health Quality and Innovation. 2015. Home Health </a:t>
            </a:r>
            <a:r>
              <a:rPr lang="en-IN" sz="900" dirty="0" err="1">
                <a:latin typeface="+mn-lt"/>
              </a:rPr>
              <a:t>Chartbook</a:t>
            </a:r>
            <a:r>
              <a:rPr lang="en-IN" sz="900" dirty="0">
                <a:latin typeface="+mn-lt"/>
              </a:rPr>
              <a:t> 2015. Available at: http://ahhqi.org/images/uploads/AHHQI_2015_Chartbook_FINAL_October_Aug2016Update.pdf. Accessed February 2017.</a:t>
            </a:r>
          </a:p>
        </p:txBody>
      </p:sp>
    </p:spTree>
    <p:extLst>
      <p:ext uri="{BB962C8B-B14F-4D97-AF65-F5344CB8AC3E}">
        <p14:creationId xmlns:p14="http://schemas.microsoft.com/office/powerpoint/2010/main" val="2346442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Figure 7-7: Estimated payments for home care by payment source, 2014.</a:t>
            </a:r>
          </a:p>
        </p:txBody>
      </p:sp>
      <p:pic>
        <p:nvPicPr>
          <p:cNvPr id="5" name="Picture 4" descr="0.5 percent is covered by other health insurance programs, 8.9 percent is covered out of pocket, 3.3 percent is covered by other third-party payers, 35.6 percent is covered by Medicaid, 41.7 percent is covered by Medicare, and 9.9 percent is covered by Private insurance. Text below the pie chart reads: Total payments equals 83.2 billion doll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368" y="1905000"/>
            <a:ext cx="3255264" cy="3341610"/>
          </a:xfrm>
          <a:prstGeom prst="rect">
            <a:avLst/>
          </a:prstGeom>
        </p:spPr>
      </p:pic>
      <p:sp>
        <p:nvSpPr>
          <p:cNvPr id="3" name="TextBox 2"/>
          <p:cNvSpPr txBox="1"/>
          <p:nvPr/>
        </p:nvSpPr>
        <p:spPr>
          <a:xfrm>
            <a:off x="2871855" y="5726668"/>
            <a:ext cx="3400290" cy="369332"/>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2016. Health, United</a:t>
            </a:r>
          </a:p>
          <a:p>
            <a:r>
              <a:rPr lang="en-IN" sz="900" dirty="0">
                <a:latin typeface="+mn-lt"/>
              </a:rPr>
              <a:t>States, 2015. U.S. Department of Health and Human Services. p. 298.</a:t>
            </a:r>
          </a:p>
        </p:txBody>
      </p:sp>
    </p:spTree>
    <p:extLst>
      <p:ext uri="{BB962C8B-B14F-4D97-AF65-F5344CB8AC3E}">
        <p14:creationId xmlns:p14="http://schemas.microsoft.com/office/powerpoint/2010/main" val="2340906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138"/>
            <a:ext cx="8229600" cy="2308324"/>
          </a:xfrm>
        </p:spPr>
        <p:txBody>
          <a:bodyPr>
            <a:spAutoFit/>
          </a:bodyPr>
          <a:lstStyle/>
          <a:p>
            <a:r>
              <a:rPr lang="en-US" sz="3600" dirty="0"/>
              <a:t>Table 7-4: Home Health and Hospice Care Patients Served at the Time of the Interview, by Agency Type and Number of Patients in the United States, 2007.</a:t>
            </a:r>
          </a:p>
        </p:txBody>
      </p:sp>
      <p:pic>
        <p:nvPicPr>
          <p:cNvPr id="6" name="Picture 5" descr="The column headers read: Number of Patients, Home Health Care Only, and Home Health and Hospice Care (Mixed). The next row reads, mean standard error. The next row reads: number of home health care patients, 109.0 (9.2), and 177.7 (17.7). The next row reads, Percentage Distributions (standard error). The rows from top to bottom read: Total, 100.0, 100.0; 0 to 25, 16.0 (4.3) superscript 1; 26 to 50, 21.3 (4.2) superscript 1, 25.1 (6.4) superscript 1; 51 to 100, 29.0 (4.0), 18.4 (3.1). The table is continued in the next page."/>
          <p:cNvPicPr>
            <a:picLocks noChangeAspect="1"/>
          </p:cNvPicPr>
          <p:nvPr/>
        </p:nvPicPr>
        <p:blipFill>
          <a:blip r:embed="rId3"/>
          <a:stretch>
            <a:fillRect/>
          </a:stretch>
        </p:blipFill>
        <p:spPr>
          <a:xfrm>
            <a:off x="1697526" y="2590800"/>
            <a:ext cx="5748948" cy="3724378"/>
          </a:xfrm>
          <a:prstGeom prst="rect">
            <a:avLst/>
          </a:prstGeom>
        </p:spPr>
      </p:pic>
    </p:spTree>
    <p:extLst>
      <p:ext uri="{BB962C8B-B14F-4D97-AF65-F5344CB8AC3E}">
        <p14:creationId xmlns:p14="http://schemas.microsoft.com/office/powerpoint/2010/main" val="2197913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he rows from top to bottom read: 101 to 150, 10.8 (2.3) superscript 1, 9.4 (1.9) superscript 1; 151 or more, 23.0 (3.5), 37.4 (4.8). The column headers in the next row read: Number of Patients, Hospice Care Only, Home Health and Hospice Care (Mixed). The next row reads, mean standard error. The next row reads: number of hospice care patients, 78.1 (6.4), and 39.1 (5.7). The next row reads, Percentage Distributions (standard error). The next rows from top to bottom read: Total, 100.0, 100.0; 0 to 25, 29.5 (5.4), 57.6 (5.6); 26 to 50, 22.1 (4.9), 24.5 (5.9); 51 to 100, 21.2 (4.0), 6.3 (1.4) superscript 1; 101 to 150, 9.9 (2.5) superscript 1, superscript 2; 151 or more, 11.6 (2.3) superscript 1, superscript 2."/>
          <p:cNvPicPr>
            <a:picLocks noChangeAspect="1"/>
          </p:cNvPicPr>
          <p:nvPr/>
        </p:nvPicPr>
        <p:blipFill>
          <a:blip r:embed="rId3"/>
          <a:stretch>
            <a:fillRect/>
          </a:stretch>
        </p:blipFill>
        <p:spPr>
          <a:xfrm>
            <a:off x="1752600" y="152400"/>
            <a:ext cx="5499000" cy="5485388"/>
          </a:xfrm>
          <a:prstGeom prst="rect">
            <a:avLst/>
          </a:prstGeom>
        </p:spPr>
      </p:pic>
      <p:sp>
        <p:nvSpPr>
          <p:cNvPr id="2" name="Rectangle 1"/>
          <p:cNvSpPr/>
          <p:nvPr/>
        </p:nvSpPr>
        <p:spPr>
          <a:xfrm>
            <a:off x="457200" y="5802868"/>
            <a:ext cx="8534400" cy="369332"/>
          </a:xfrm>
          <a:prstGeom prst="rect">
            <a:avLst/>
          </a:prstGeom>
        </p:spPr>
        <p:txBody>
          <a:bodyPr wrap="square">
            <a:spAutoFit/>
          </a:bodyPr>
          <a:lstStyle/>
          <a:p>
            <a:r>
              <a:rPr lang="en-IN" sz="900" dirty="0">
                <a:latin typeface="+mj-lt"/>
              </a:rPr>
              <a:t>Reproduced from Park-Lee E.Y., and F. H. Decker. 2010. Comparison of home and hospice care agencies by organizational characteristics and services provided: United States, 2007. National Health Statistics Reports no. 30: 1–23.</a:t>
            </a:r>
          </a:p>
        </p:txBody>
      </p:sp>
    </p:spTree>
    <p:extLst>
      <p:ext uri="{BB962C8B-B14F-4D97-AF65-F5344CB8AC3E}">
        <p14:creationId xmlns:p14="http://schemas.microsoft.com/office/powerpoint/2010/main" val="3072932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254"/>
            <a:ext cx="8229600" cy="1200329"/>
          </a:xfrm>
        </p:spPr>
        <p:txBody>
          <a:bodyPr>
            <a:spAutoFit/>
          </a:bodyPr>
          <a:lstStyle/>
          <a:p>
            <a:r>
              <a:rPr lang="en-IN" dirty="0"/>
              <a:t>Types of Outpatient Care Settings and Methods of Delivery </a:t>
            </a:r>
            <a:r>
              <a:rPr lang="en-IN" sz="1800" dirty="0"/>
              <a:t>(5 of 6)</a:t>
            </a:r>
            <a:endParaRPr lang="en-US" sz="1800" dirty="0"/>
          </a:p>
        </p:txBody>
      </p:sp>
      <p:sp>
        <p:nvSpPr>
          <p:cNvPr id="3" name="Content Placeholder 2"/>
          <p:cNvSpPr>
            <a:spLocks noGrp="1"/>
          </p:cNvSpPr>
          <p:nvPr>
            <p:ph idx="1"/>
          </p:nvPr>
        </p:nvSpPr>
        <p:spPr>
          <a:xfrm>
            <a:off x="457200" y="1798637"/>
            <a:ext cx="8229600" cy="3539430"/>
          </a:xfrm>
        </p:spPr>
        <p:txBody>
          <a:bodyPr>
            <a:spAutoFit/>
          </a:bodyPr>
          <a:lstStyle/>
          <a:p>
            <a:r>
              <a:rPr lang="en-US" dirty="0"/>
              <a:t>Ambulatory long-term care services</a:t>
            </a:r>
          </a:p>
          <a:p>
            <a:pPr lvl="1" eaLnBrk="1" hangingPunct="1"/>
            <a:r>
              <a:rPr lang="en-US" sz="3200" dirty="0"/>
              <a:t>Nursing homes</a:t>
            </a:r>
          </a:p>
          <a:p>
            <a:pPr lvl="1" eaLnBrk="1" hangingPunct="1"/>
            <a:r>
              <a:rPr lang="en-US" sz="3200" dirty="0"/>
              <a:t>Case management</a:t>
            </a:r>
          </a:p>
          <a:p>
            <a:pPr lvl="1" eaLnBrk="1" hangingPunct="1"/>
            <a:r>
              <a:rPr lang="en-US" sz="3200" dirty="0"/>
              <a:t>Adult day health care</a:t>
            </a:r>
          </a:p>
          <a:p>
            <a:r>
              <a:rPr lang="en-US" dirty="0"/>
              <a:t>Public health services</a:t>
            </a:r>
          </a:p>
          <a:p>
            <a:r>
              <a:rPr lang="en-US" dirty="0"/>
              <a:t>Community health </a:t>
            </a:r>
            <a:r>
              <a:rPr lang="en-US" dirty="0" smtClean="0"/>
              <a:t>centers</a:t>
            </a:r>
            <a:endParaRPr lang="en-US" dirty="0"/>
          </a:p>
        </p:txBody>
      </p:sp>
    </p:spTree>
    <p:extLst>
      <p:ext uri="{BB962C8B-B14F-4D97-AF65-F5344CB8AC3E}">
        <p14:creationId xmlns:p14="http://schemas.microsoft.com/office/powerpoint/2010/main" val="2271688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254"/>
            <a:ext cx="8229600" cy="1200329"/>
          </a:xfrm>
        </p:spPr>
        <p:txBody>
          <a:bodyPr>
            <a:spAutoFit/>
          </a:bodyPr>
          <a:lstStyle/>
          <a:p>
            <a:r>
              <a:rPr lang="en-IN" dirty="0"/>
              <a:t>Types of Outpatient Care Settings and Methods of Delivery </a:t>
            </a:r>
            <a:r>
              <a:rPr lang="en-IN" sz="1800" dirty="0"/>
              <a:t>(6 of 6)</a:t>
            </a:r>
            <a:endParaRPr lang="en-US" sz="1800" dirty="0"/>
          </a:p>
        </p:txBody>
      </p:sp>
      <p:sp>
        <p:nvSpPr>
          <p:cNvPr id="3" name="Content Placeholder 2"/>
          <p:cNvSpPr>
            <a:spLocks noGrp="1"/>
          </p:cNvSpPr>
          <p:nvPr>
            <p:ph idx="1"/>
          </p:nvPr>
        </p:nvSpPr>
        <p:spPr>
          <a:xfrm>
            <a:off x="457200" y="1798637"/>
            <a:ext cx="8229600" cy="3748719"/>
          </a:xfrm>
        </p:spPr>
        <p:txBody>
          <a:bodyPr>
            <a:spAutoFit/>
          </a:bodyPr>
          <a:lstStyle/>
          <a:p>
            <a:r>
              <a:rPr lang="en-US" dirty="0"/>
              <a:t>Three characteristics of free clinics</a:t>
            </a:r>
          </a:p>
          <a:p>
            <a:pPr lvl="1"/>
            <a:r>
              <a:rPr lang="en-US" dirty="0"/>
              <a:t>Services provided at no charge or nominal charge</a:t>
            </a:r>
          </a:p>
          <a:p>
            <a:pPr lvl="1"/>
            <a:r>
              <a:rPr lang="en-US" dirty="0"/>
              <a:t>Clinic not directly supported or operated by a government agency</a:t>
            </a:r>
          </a:p>
          <a:p>
            <a:pPr lvl="1"/>
            <a:r>
              <a:rPr lang="en-US" dirty="0"/>
              <a:t>Services delivered by trained volunteer staff</a:t>
            </a:r>
          </a:p>
          <a:p>
            <a:r>
              <a:rPr lang="en-US" dirty="0"/>
              <a:t>Other clinics</a:t>
            </a:r>
          </a:p>
          <a:p>
            <a:r>
              <a:rPr lang="en-US" dirty="0"/>
              <a:t>Telephone access</a:t>
            </a:r>
          </a:p>
        </p:txBody>
      </p:sp>
    </p:spTree>
    <p:extLst>
      <p:ext uri="{BB962C8B-B14F-4D97-AF65-F5344CB8AC3E}">
        <p14:creationId xmlns:p14="http://schemas.microsoft.com/office/powerpoint/2010/main" val="336375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00329"/>
          </a:xfrm>
        </p:spPr>
        <p:txBody>
          <a:bodyPr>
            <a:spAutoFit/>
          </a:bodyPr>
          <a:lstStyle/>
          <a:p>
            <a:r>
              <a:rPr lang="en-IN" dirty="0"/>
              <a:t>Complementary and Alternative Medicine (CAM) </a:t>
            </a:r>
            <a:r>
              <a:rPr lang="en-IN" sz="1800" dirty="0"/>
              <a:t>(1 of 2)</a:t>
            </a:r>
            <a:endParaRPr lang="en-US" sz="1800" dirty="0"/>
          </a:p>
        </p:txBody>
      </p:sp>
      <p:sp>
        <p:nvSpPr>
          <p:cNvPr id="3" name="Content Placeholder 2"/>
          <p:cNvSpPr>
            <a:spLocks noGrp="1"/>
          </p:cNvSpPr>
          <p:nvPr>
            <p:ph idx="1"/>
          </p:nvPr>
        </p:nvSpPr>
        <p:spPr>
          <a:xfrm>
            <a:off x="457200" y="1722437"/>
            <a:ext cx="8229600" cy="3945696"/>
          </a:xfrm>
        </p:spPr>
        <p:txBody>
          <a:bodyPr>
            <a:spAutoFit/>
          </a:bodyPr>
          <a:lstStyle/>
          <a:p>
            <a:r>
              <a:rPr lang="en-US" dirty="0"/>
              <a:t>Reasons for CAM growth</a:t>
            </a:r>
          </a:p>
          <a:p>
            <a:pPr lvl="1"/>
            <a:r>
              <a:rPr lang="en-US" dirty="0"/>
              <a:t>Most seek CAM therapies following Western treatments that have not helped</a:t>
            </a:r>
          </a:p>
          <a:p>
            <a:pPr lvl="1"/>
            <a:r>
              <a:rPr lang="en-US" dirty="0"/>
              <a:t>Want to avoid/delay complex surgeries or toxic allopathic treatments</a:t>
            </a:r>
          </a:p>
          <a:p>
            <a:pPr lvl="1"/>
            <a:r>
              <a:rPr lang="en-US" dirty="0"/>
              <a:t>Feel in control when empowered with medical and health-related information </a:t>
            </a:r>
          </a:p>
          <a:p>
            <a:pPr lvl="1"/>
            <a:r>
              <a:rPr lang="en-US" dirty="0"/>
              <a:t>Want practitioners to take time to listen to them</a:t>
            </a:r>
          </a:p>
        </p:txBody>
      </p:sp>
    </p:spTree>
    <p:extLst>
      <p:ext uri="{BB962C8B-B14F-4D97-AF65-F5344CB8AC3E}">
        <p14:creationId xmlns:p14="http://schemas.microsoft.com/office/powerpoint/2010/main" val="147265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46331"/>
          </a:xfrm>
        </p:spPr>
        <p:txBody>
          <a:bodyPr>
            <a:spAutoFit/>
          </a:bodyPr>
          <a:lstStyle/>
          <a:p>
            <a:r>
              <a:rPr lang="en-US" sz="3600" dirty="0"/>
              <a:t>Introduction</a:t>
            </a:r>
          </a:p>
        </p:txBody>
      </p:sp>
      <p:sp>
        <p:nvSpPr>
          <p:cNvPr id="3" name="Content Placeholder 2"/>
          <p:cNvSpPr>
            <a:spLocks noGrp="1"/>
          </p:cNvSpPr>
          <p:nvPr>
            <p:ph idx="1"/>
          </p:nvPr>
        </p:nvSpPr>
        <p:spPr>
          <a:xfrm>
            <a:off x="457200" y="1351866"/>
            <a:ext cx="8229600" cy="4906962"/>
          </a:xfrm>
        </p:spPr>
        <p:txBody>
          <a:bodyPr>
            <a:spAutoFit/>
          </a:bodyPr>
          <a:lstStyle/>
          <a:p>
            <a:r>
              <a:rPr lang="en-US" dirty="0"/>
              <a:t>The terms outpatient and ambulatory are used interchangeably.</a:t>
            </a:r>
          </a:p>
          <a:p>
            <a:r>
              <a:rPr lang="en-US" dirty="0"/>
              <a:t>Hospitals provided majority of outpatient care. </a:t>
            </a:r>
          </a:p>
          <a:p>
            <a:r>
              <a:rPr lang="en-US" dirty="0"/>
              <a:t>Independent providers faced capital constraints. </a:t>
            </a:r>
          </a:p>
          <a:p>
            <a:r>
              <a:rPr lang="en-US" dirty="0"/>
              <a:t>Consumer demand fueled growth of complementary and alternative medicine.</a:t>
            </a:r>
          </a:p>
          <a:p>
            <a:r>
              <a:rPr lang="en-US" dirty="0"/>
              <a:t>ACA addresses access for poor and vulnerable.</a:t>
            </a:r>
          </a:p>
        </p:txBody>
      </p:sp>
    </p:spTree>
    <p:extLst>
      <p:ext uri="{BB962C8B-B14F-4D97-AF65-F5344CB8AC3E}">
        <p14:creationId xmlns:p14="http://schemas.microsoft.com/office/powerpoint/2010/main" val="574517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254"/>
            <a:ext cx="8229600" cy="1200329"/>
          </a:xfrm>
        </p:spPr>
        <p:txBody>
          <a:bodyPr>
            <a:spAutoFit/>
          </a:bodyPr>
          <a:lstStyle/>
          <a:p>
            <a:r>
              <a:rPr lang="en-IN" dirty="0"/>
              <a:t>Complementary and Alternative Medicine (CAM) </a:t>
            </a:r>
            <a:r>
              <a:rPr lang="en-IN" sz="1800" dirty="0"/>
              <a:t>(2 of 2)</a:t>
            </a:r>
            <a:endParaRPr lang="en-US" sz="1800" dirty="0"/>
          </a:p>
        </p:txBody>
      </p:sp>
      <p:sp>
        <p:nvSpPr>
          <p:cNvPr id="3" name="Content Placeholder 2"/>
          <p:cNvSpPr>
            <a:spLocks noGrp="1"/>
          </p:cNvSpPr>
          <p:nvPr>
            <p:ph idx="1"/>
          </p:nvPr>
        </p:nvSpPr>
        <p:spPr>
          <a:xfrm>
            <a:off x="228600" y="1905000"/>
            <a:ext cx="8610600" cy="3921073"/>
          </a:xfrm>
        </p:spPr>
        <p:txBody>
          <a:bodyPr>
            <a:spAutoFit/>
          </a:bodyPr>
          <a:lstStyle/>
          <a:p>
            <a:r>
              <a:rPr lang="en-US" dirty="0"/>
              <a:t>National Center for Complementary and Alternative Medicine’s (NCCAM) objectives</a:t>
            </a:r>
          </a:p>
          <a:p>
            <a:pPr marL="971550" lvl="1" indent="-514350">
              <a:buFont typeface="+mj-lt"/>
              <a:buAutoNum type="arabicPeriod"/>
            </a:pPr>
            <a:r>
              <a:rPr lang="en-US" dirty="0"/>
              <a:t>Explore complementary and alternative healing practices in the context of rigorous science</a:t>
            </a:r>
          </a:p>
          <a:p>
            <a:pPr marL="971550" lvl="1" indent="-514350">
              <a:buFont typeface="+mj-lt"/>
              <a:buAutoNum type="arabicPeriod"/>
            </a:pPr>
            <a:r>
              <a:rPr lang="en-US" dirty="0"/>
              <a:t>Train complementary and alternative medicine researchers </a:t>
            </a:r>
          </a:p>
          <a:p>
            <a:pPr marL="971550" lvl="1" indent="-514350">
              <a:buFont typeface="+mj-lt"/>
              <a:buAutoNum type="arabicPeriod"/>
            </a:pPr>
            <a:r>
              <a:rPr lang="en-US" dirty="0"/>
              <a:t>Disseminate authoritative information to the public and professionals</a:t>
            </a:r>
          </a:p>
        </p:txBody>
      </p:sp>
    </p:spTree>
    <p:extLst>
      <p:ext uri="{BB962C8B-B14F-4D97-AF65-F5344CB8AC3E}">
        <p14:creationId xmlns:p14="http://schemas.microsoft.com/office/powerpoint/2010/main" val="1891561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4473"/>
            <a:ext cx="6400800" cy="923330"/>
          </a:xfrm>
        </p:spPr>
        <p:txBody>
          <a:bodyPr wrap="square">
            <a:spAutoFit/>
          </a:bodyPr>
          <a:lstStyle/>
          <a:p>
            <a:r>
              <a:rPr lang="en-IN" dirty="0"/>
              <a:t>Utilization of Outpatient Services </a:t>
            </a:r>
            <a:r>
              <a:rPr lang="en-IN" sz="1800" dirty="0"/>
              <a:t>(1 of 3)</a:t>
            </a:r>
            <a:endParaRPr lang="en-US" sz="1800" dirty="0"/>
          </a:p>
        </p:txBody>
      </p:sp>
      <p:sp>
        <p:nvSpPr>
          <p:cNvPr id="3" name="Content Placeholder 2"/>
          <p:cNvSpPr>
            <a:spLocks noGrp="1"/>
          </p:cNvSpPr>
          <p:nvPr>
            <p:ph idx="1"/>
          </p:nvPr>
        </p:nvSpPr>
        <p:spPr>
          <a:xfrm>
            <a:off x="457200" y="1600200"/>
            <a:ext cx="8229600" cy="3170099"/>
          </a:xfrm>
        </p:spPr>
        <p:txBody>
          <a:bodyPr>
            <a:spAutoFit/>
          </a:bodyPr>
          <a:lstStyle/>
          <a:p>
            <a:r>
              <a:rPr lang="en-US" dirty="0"/>
              <a:t>Visits to physicians</a:t>
            </a:r>
          </a:p>
          <a:p>
            <a:pPr lvl="1"/>
            <a:r>
              <a:rPr lang="en-US" dirty="0"/>
              <a:t>Physicians in general and family practice (22.8%)</a:t>
            </a:r>
          </a:p>
          <a:p>
            <a:pPr lvl="1"/>
            <a:r>
              <a:rPr lang="en-US" dirty="0"/>
              <a:t>Physicians in internal medicine (13.6%)</a:t>
            </a:r>
          </a:p>
          <a:p>
            <a:pPr lvl="1"/>
            <a:r>
              <a:rPr lang="en-US" dirty="0"/>
              <a:t>Pediatrics (11.1%)</a:t>
            </a:r>
          </a:p>
          <a:p>
            <a:pPr lvl="1"/>
            <a:r>
              <a:rPr lang="en-US" dirty="0"/>
              <a:t>Obstetrics and gynecology (6.4%)</a:t>
            </a:r>
          </a:p>
          <a:p>
            <a:pPr lvl="1"/>
            <a:r>
              <a:rPr lang="en-US" dirty="0"/>
              <a:t>Doctors of osteopathy (6.7%)</a:t>
            </a:r>
          </a:p>
        </p:txBody>
      </p:sp>
    </p:spTree>
    <p:extLst>
      <p:ext uri="{BB962C8B-B14F-4D97-AF65-F5344CB8AC3E}">
        <p14:creationId xmlns:p14="http://schemas.microsoft.com/office/powerpoint/2010/main" val="199843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2235"/>
            <a:ext cx="6400800" cy="923330"/>
          </a:xfrm>
        </p:spPr>
        <p:txBody>
          <a:bodyPr wrap="square">
            <a:spAutoFit/>
          </a:bodyPr>
          <a:lstStyle/>
          <a:p>
            <a:r>
              <a:rPr lang="en-IN" sz="3600" dirty="0"/>
              <a:t>Utilization of Outpatient Services </a:t>
            </a:r>
            <a:r>
              <a:rPr lang="en-IN" sz="1800" dirty="0"/>
              <a:t>(2 of 3)</a:t>
            </a:r>
            <a:endParaRPr lang="en-US" sz="1800" dirty="0"/>
          </a:p>
        </p:txBody>
      </p:sp>
      <p:pic>
        <p:nvPicPr>
          <p:cNvPr id="8" name="Picture 7" descr="The column headers read: Physician Characteristics, Number of Visits (in Thousands). The next row reads: All visits, 922,596. The next row reads: Physician Specialty superscript 1. The next rows read from top to bottom as follows; General and family practice, 210,771; Internal medicine, 125,776; Paediatrics, 102,172; Obstetrics and gynecology, 59,402; Orthopedic surgery, 47,858; Ophthalmology, 43,168; Dermatology, 25,157; and Cardiovascular diseases, 36,722."/>
          <p:cNvPicPr>
            <a:picLocks noChangeAspect="1"/>
          </p:cNvPicPr>
          <p:nvPr/>
        </p:nvPicPr>
        <p:blipFill>
          <a:blip r:embed="rId3"/>
          <a:stretch>
            <a:fillRect/>
          </a:stretch>
        </p:blipFill>
        <p:spPr>
          <a:xfrm>
            <a:off x="1947672" y="1828800"/>
            <a:ext cx="5248656" cy="3993400"/>
          </a:xfrm>
          <a:prstGeom prst="rect">
            <a:avLst/>
          </a:prstGeom>
        </p:spPr>
      </p:pic>
    </p:spTree>
    <p:extLst>
      <p:ext uri="{BB962C8B-B14F-4D97-AF65-F5344CB8AC3E}">
        <p14:creationId xmlns:p14="http://schemas.microsoft.com/office/powerpoint/2010/main" val="2232438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0"/>
            <a:ext cx="6553200" cy="923330"/>
          </a:xfrm>
        </p:spPr>
        <p:txBody>
          <a:bodyPr wrap="square">
            <a:spAutoFit/>
          </a:bodyPr>
          <a:lstStyle/>
          <a:p>
            <a:r>
              <a:rPr lang="en-IN" sz="3600" dirty="0"/>
              <a:t>Utilization of Outpatient Services </a:t>
            </a:r>
            <a:r>
              <a:rPr lang="en-IN" sz="1800" dirty="0"/>
              <a:t>(3 of 3)</a:t>
            </a:r>
            <a:endParaRPr lang="en-US" sz="1800" dirty="0"/>
          </a:p>
        </p:txBody>
      </p:sp>
      <p:pic>
        <p:nvPicPr>
          <p:cNvPr id="5" name="Picture 4" descr="The rows read as follows: Psychiatry, 38,062; Otolaryngology, 16,225; Urology, 20,741; General surgery, 17,892; Neurology, 14,376; All other specialties, 164,274. The next row reads: Professional Degree. The next rows read: Doctor of medicine, 860,503; Doctor of osteopathy, 62,094. The next row reads: Specialty Type superscript 1. The next rows read: Primary care, 490,831; Medical specialty, 252,615; Surgical specialty, 179,150. The next row reads: Geographic Region. The next rows read: Northeast, 196,630; Midwest, 179,358; South, 332,422; West, 214,186. The next row reads: Metropolitan Status. The next rows read: Metropolitan statistical area, 841,369; and Non-metropolitan statistical area, 81,227."/>
          <p:cNvPicPr>
            <a:picLocks noChangeAspect="1"/>
          </p:cNvPicPr>
          <p:nvPr/>
        </p:nvPicPr>
        <p:blipFill>
          <a:blip r:embed="rId3"/>
          <a:stretch>
            <a:fillRect/>
          </a:stretch>
        </p:blipFill>
        <p:spPr>
          <a:xfrm>
            <a:off x="2724600" y="1066489"/>
            <a:ext cx="3694800" cy="4867968"/>
          </a:xfrm>
          <a:prstGeom prst="rect">
            <a:avLst/>
          </a:prstGeom>
        </p:spPr>
      </p:pic>
      <p:sp>
        <p:nvSpPr>
          <p:cNvPr id="2" name="Rectangle 1"/>
          <p:cNvSpPr/>
          <p:nvPr/>
        </p:nvSpPr>
        <p:spPr>
          <a:xfrm>
            <a:off x="895350" y="6083712"/>
            <a:ext cx="7353300" cy="369332"/>
          </a:xfrm>
          <a:prstGeom prst="rect">
            <a:avLst/>
          </a:prstGeom>
        </p:spPr>
        <p:txBody>
          <a:bodyPr wrap="square">
            <a:spAutoFit/>
          </a:bodyPr>
          <a:lstStyle/>
          <a:p>
            <a:r>
              <a:rPr lang="en-IN" sz="900" dirty="0">
                <a:latin typeface="+mj-lt"/>
              </a:rPr>
              <a:t>Reproduced from </a:t>
            </a:r>
            <a:r>
              <a:rPr lang="en-IN" sz="900" dirty="0" err="1">
                <a:latin typeface="+mj-lt"/>
              </a:rPr>
              <a:t>Centers</a:t>
            </a:r>
            <a:r>
              <a:rPr lang="en-IN" sz="900" dirty="0">
                <a:latin typeface="+mj-lt"/>
              </a:rPr>
              <a:t> for Disease Control and Prevention (CDC). 2013. National Ambulatory Medical Care Survey: 2013 summary tables. Available at: https://www.cdc.gov/nchs/data/ahcd/namcs_summary/2013_namcs_web_tables.pdf. Accessed April 2017.</a:t>
            </a:r>
          </a:p>
        </p:txBody>
      </p:sp>
    </p:spTree>
    <p:extLst>
      <p:ext uri="{BB962C8B-B14F-4D97-AF65-F5344CB8AC3E}">
        <p14:creationId xmlns:p14="http://schemas.microsoft.com/office/powerpoint/2010/main" val="1752408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8871"/>
            <a:ext cx="8229600" cy="1200329"/>
          </a:xfrm>
        </p:spPr>
        <p:txBody>
          <a:bodyPr>
            <a:spAutoFit/>
          </a:bodyPr>
          <a:lstStyle/>
          <a:p>
            <a:r>
              <a:rPr lang="en-US" sz="3600" dirty="0" smtClean="0"/>
              <a:t>Table 7-6: Principal Reason for Visiting a Physician</a:t>
            </a:r>
            <a:endParaRPr lang="en-US" sz="3600" dirty="0"/>
          </a:p>
        </p:txBody>
      </p:sp>
      <p:pic>
        <p:nvPicPr>
          <p:cNvPr id="7" name="Picture 6" descr="The principal reason for visit and the number of visits are tabulated as follows: All visits, 922,596; Progress visit, not otherwise specified, 81,738; General medical examination, 74,062; Postoperative visit, 30,472; Cough, 25,061; Medication, other and unspecified kinds, 20,930; Hypertension, 16,049; Prenatal examination, routine, 16,032; For other and unspecified test results, 15,817; Counseling, not otherwise specific, 14,649; Diabetes mellitus, 14,127: Knee symptoms, 13,892; Back symptoms, 13,655; Stomach pain, cramps, and spasms, 13,011; Gynecologic examination, 12,158; Well-baby examination, 11,879; Skin rash, 10,825: Shoulder symptoms, 10,745; Symptoms referable to throat, 10,328; and All other reasons, 496,051."/>
          <p:cNvPicPr>
            <a:picLocks noChangeAspect="1"/>
          </p:cNvPicPr>
          <p:nvPr/>
        </p:nvPicPr>
        <p:blipFill>
          <a:blip r:embed="rId3"/>
          <a:stretch>
            <a:fillRect/>
          </a:stretch>
        </p:blipFill>
        <p:spPr>
          <a:xfrm>
            <a:off x="2865685" y="1301338"/>
            <a:ext cx="3641230" cy="5035454"/>
          </a:xfrm>
          <a:prstGeom prst="rect">
            <a:avLst/>
          </a:prstGeom>
        </p:spPr>
      </p:pic>
      <p:sp>
        <p:nvSpPr>
          <p:cNvPr id="5" name="TextBox 4"/>
          <p:cNvSpPr txBox="1"/>
          <p:nvPr/>
        </p:nvSpPr>
        <p:spPr>
          <a:xfrm>
            <a:off x="38100" y="5410200"/>
            <a:ext cx="2603500" cy="1061829"/>
          </a:xfrm>
          <a:prstGeom prst="rect">
            <a:avLst/>
          </a:prstGeom>
          <a:noFill/>
        </p:spPr>
        <p:txBody>
          <a:bodyPr wrap="square" rtlCol="0">
            <a:spAutoFit/>
          </a:bodyPr>
          <a:lstStyle/>
          <a:p>
            <a:r>
              <a:rPr lang="en-US" sz="900" dirty="0">
                <a:latin typeface="+mj-lt"/>
              </a:rPr>
              <a:t>"Modified from Centers for Disease Control and Prevention (CDC). 2013. National Ambulatory Medical Care Survey: 2013 summary tables. Available at:</a:t>
            </a:r>
          </a:p>
          <a:p>
            <a:r>
              <a:rPr lang="en-US" sz="900" dirty="0">
                <a:latin typeface="+mj-lt"/>
              </a:rPr>
              <a:t>https://</a:t>
            </a:r>
            <a:r>
              <a:rPr lang="en-US" sz="900" dirty="0" err="1">
                <a:latin typeface="+mj-lt"/>
              </a:rPr>
              <a:t>www.cdc.gov</a:t>
            </a:r>
            <a:r>
              <a:rPr lang="en-US" sz="900" dirty="0">
                <a:latin typeface="+mj-lt"/>
              </a:rPr>
              <a:t>/</a:t>
            </a:r>
            <a:r>
              <a:rPr lang="en-US" sz="900" dirty="0" err="1">
                <a:latin typeface="+mj-lt"/>
              </a:rPr>
              <a:t>nchs</a:t>
            </a:r>
            <a:r>
              <a:rPr lang="en-US" sz="900" dirty="0">
                <a:latin typeface="+mj-lt"/>
              </a:rPr>
              <a:t>/data/</a:t>
            </a:r>
            <a:r>
              <a:rPr lang="en-US" sz="900" dirty="0" err="1">
                <a:latin typeface="+mj-lt"/>
              </a:rPr>
              <a:t>ahcd</a:t>
            </a:r>
            <a:r>
              <a:rPr lang="en-US" sz="900" dirty="0">
                <a:latin typeface="+mj-lt"/>
              </a:rPr>
              <a:t>/</a:t>
            </a:r>
            <a:r>
              <a:rPr lang="en-US" sz="900" dirty="0" err="1">
                <a:latin typeface="+mj-lt"/>
              </a:rPr>
              <a:t>namcs_summary</a:t>
            </a:r>
            <a:r>
              <a:rPr lang="en-US" sz="900" dirty="0">
                <a:latin typeface="+mj-lt"/>
              </a:rPr>
              <a:t>/2013_namcs_web_tables.pdf. Accessed April 2017."</a:t>
            </a:r>
          </a:p>
        </p:txBody>
      </p:sp>
    </p:spTree>
    <p:extLst>
      <p:ext uri="{BB962C8B-B14F-4D97-AF65-F5344CB8AC3E}">
        <p14:creationId xmlns:p14="http://schemas.microsoft.com/office/powerpoint/2010/main" val="2085327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4473"/>
            <a:ext cx="6248400" cy="923330"/>
          </a:xfrm>
        </p:spPr>
        <p:txBody>
          <a:bodyPr wrap="square">
            <a:spAutoFit/>
          </a:bodyPr>
          <a:lstStyle/>
          <a:p>
            <a:r>
              <a:rPr lang="en-IN" dirty="0"/>
              <a:t>Primary Care in Other Countries </a:t>
            </a:r>
            <a:r>
              <a:rPr lang="en-IN" sz="1800" dirty="0"/>
              <a:t>(1 of 2)</a:t>
            </a:r>
            <a:endParaRPr lang="en-US" sz="1800" dirty="0"/>
          </a:p>
        </p:txBody>
      </p:sp>
      <p:sp>
        <p:nvSpPr>
          <p:cNvPr id="3" name="Content Placeholder 2"/>
          <p:cNvSpPr>
            <a:spLocks noGrp="1"/>
          </p:cNvSpPr>
          <p:nvPr>
            <p:ph idx="1"/>
          </p:nvPr>
        </p:nvSpPr>
        <p:spPr>
          <a:xfrm>
            <a:off x="457200" y="1600200"/>
            <a:ext cx="8229600" cy="4179606"/>
          </a:xfrm>
        </p:spPr>
        <p:txBody>
          <a:bodyPr>
            <a:spAutoFit/>
          </a:bodyPr>
          <a:lstStyle/>
          <a:p>
            <a:r>
              <a:rPr lang="en-US"/>
              <a:t>United Kingdom</a:t>
            </a:r>
          </a:p>
          <a:p>
            <a:pPr lvl="1"/>
            <a:r>
              <a:rPr lang="en-US"/>
              <a:t>Most comprehensive coverage with little or no patient cost sharing</a:t>
            </a:r>
          </a:p>
          <a:p>
            <a:r>
              <a:rPr lang="en-US"/>
              <a:t>Canada</a:t>
            </a:r>
          </a:p>
          <a:p>
            <a:pPr lvl="1"/>
            <a:r>
              <a:rPr lang="en-US"/>
              <a:t>Covers physician visits but medication coverage varies </a:t>
            </a:r>
          </a:p>
          <a:p>
            <a:r>
              <a:rPr lang="en-US"/>
              <a:t>Australia, New Zealand, and Germany</a:t>
            </a:r>
          </a:p>
          <a:p>
            <a:pPr lvl="1"/>
            <a:r>
              <a:rPr lang="en-US"/>
              <a:t>Varying degrees of cost sharing</a:t>
            </a:r>
            <a:endParaRPr lang="en-US" dirty="0"/>
          </a:p>
        </p:txBody>
      </p:sp>
    </p:spTree>
    <p:extLst>
      <p:ext uri="{BB962C8B-B14F-4D97-AF65-F5344CB8AC3E}">
        <p14:creationId xmlns:p14="http://schemas.microsoft.com/office/powerpoint/2010/main" val="3115621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4473"/>
            <a:ext cx="6248400" cy="923330"/>
          </a:xfrm>
        </p:spPr>
        <p:txBody>
          <a:bodyPr wrap="square">
            <a:spAutoFit/>
          </a:bodyPr>
          <a:lstStyle/>
          <a:p>
            <a:r>
              <a:rPr lang="en-IN" dirty="0"/>
              <a:t>Primary Care in Other Countries </a:t>
            </a:r>
            <a:r>
              <a:rPr lang="en-IN" sz="1800" dirty="0"/>
              <a:t>(2 of 2)</a:t>
            </a:r>
            <a:endParaRPr lang="en-US" sz="1800" dirty="0"/>
          </a:p>
        </p:txBody>
      </p:sp>
      <p:sp>
        <p:nvSpPr>
          <p:cNvPr id="3" name="Content Placeholder 2"/>
          <p:cNvSpPr>
            <a:spLocks noGrp="1"/>
          </p:cNvSpPr>
          <p:nvPr>
            <p:ph idx="1"/>
          </p:nvPr>
        </p:nvSpPr>
        <p:spPr>
          <a:xfrm>
            <a:off x="457200" y="1600200"/>
            <a:ext cx="8229600" cy="3194721"/>
          </a:xfrm>
        </p:spPr>
        <p:txBody>
          <a:bodyPr>
            <a:spAutoFit/>
          </a:bodyPr>
          <a:lstStyle/>
          <a:p>
            <a:r>
              <a:rPr lang="en-US" dirty="0"/>
              <a:t>Australia, Canada, France, Germany, Switzerland, and the U.S.</a:t>
            </a:r>
          </a:p>
          <a:p>
            <a:pPr lvl="1"/>
            <a:r>
              <a:rPr lang="en-US" dirty="0"/>
              <a:t>Payers typically use fee-for-service payments</a:t>
            </a:r>
          </a:p>
          <a:p>
            <a:pPr lvl="1"/>
            <a:r>
              <a:rPr lang="en-US" dirty="0"/>
              <a:t>Employ performance incentives </a:t>
            </a:r>
          </a:p>
          <a:p>
            <a:r>
              <a:rPr lang="en-US" dirty="0"/>
              <a:t>Mostly privatized in all countries mentioned except Iceland and Sweden </a:t>
            </a:r>
          </a:p>
        </p:txBody>
      </p:sp>
    </p:spTree>
    <p:extLst>
      <p:ext uri="{BB962C8B-B14F-4D97-AF65-F5344CB8AC3E}">
        <p14:creationId xmlns:p14="http://schemas.microsoft.com/office/powerpoint/2010/main" val="90320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Summary</a:t>
            </a:r>
          </a:p>
        </p:txBody>
      </p:sp>
      <p:sp>
        <p:nvSpPr>
          <p:cNvPr id="3" name="Content Placeholder 2"/>
          <p:cNvSpPr>
            <a:spLocks noGrp="1"/>
          </p:cNvSpPr>
          <p:nvPr>
            <p:ph idx="1"/>
          </p:nvPr>
        </p:nvSpPr>
        <p:spPr/>
        <p:txBody>
          <a:bodyPr>
            <a:spAutoFit/>
          </a:bodyPr>
          <a:lstStyle/>
          <a:p>
            <a:r>
              <a:rPr lang="en-US" dirty="0"/>
              <a:t>Ambulatory services increased outside the hospital setting.</a:t>
            </a:r>
          </a:p>
          <a:p>
            <a:r>
              <a:rPr lang="en-US" dirty="0"/>
              <a:t>Ambulatory services transcend basic and routine primary care services.</a:t>
            </a:r>
          </a:p>
          <a:p>
            <a:r>
              <a:rPr lang="en-US" dirty="0"/>
              <a:t>Primary care has become specialized. </a:t>
            </a:r>
          </a:p>
          <a:p>
            <a:r>
              <a:rPr lang="en-US" dirty="0"/>
              <a:t>Numerous outpatient services have emerged.</a:t>
            </a:r>
          </a:p>
          <a:p>
            <a:r>
              <a:rPr lang="en-US" dirty="0"/>
              <a:t>A variety of settings for services have developed.</a:t>
            </a:r>
          </a:p>
        </p:txBody>
      </p:sp>
    </p:spTree>
    <p:extLst>
      <p:ext uri="{BB962C8B-B14F-4D97-AF65-F5344CB8AC3E}">
        <p14:creationId xmlns:p14="http://schemas.microsoft.com/office/powerpoint/2010/main" val="104690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What Is Outpatient Care?</a:t>
            </a:r>
          </a:p>
        </p:txBody>
      </p:sp>
      <p:sp>
        <p:nvSpPr>
          <p:cNvPr id="3" name="Content Placeholder 2"/>
          <p:cNvSpPr>
            <a:spLocks noGrp="1"/>
          </p:cNvSpPr>
          <p:nvPr>
            <p:ph idx="1"/>
          </p:nvPr>
        </p:nvSpPr>
        <p:spPr>
          <a:xfrm>
            <a:off x="457200" y="1600200"/>
            <a:ext cx="8229600" cy="3748719"/>
          </a:xfrm>
        </p:spPr>
        <p:txBody>
          <a:bodyPr>
            <a:spAutoFit/>
          </a:bodyPr>
          <a:lstStyle/>
          <a:p>
            <a:r>
              <a:rPr lang="en-US" dirty="0"/>
              <a:t>Outpatient services or ambulatory care</a:t>
            </a:r>
          </a:p>
          <a:p>
            <a:r>
              <a:rPr lang="en-US" dirty="0"/>
              <a:t>Ambulatory care</a:t>
            </a:r>
          </a:p>
          <a:p>
            <a:pPr lvl="1"/>
            <a:r>
              <a:rPr lang="en-US" dirty="0"/>
              <a:t>Diagnostic and therapeutic services for the walking patient</a:t>
            </a:r>
          </a:p>
          <a:p>
            <a:pPr lvl="1"/>
            <a:r>
              <a:rPr lang="en-US" dirty="0"/>
              <a:t>Used synonymously with community medicine</a:t>
            </a:r>
          </a:p>
          <a:p>
            <a:r>
              <a:rPr lang="en-US" dirty="0"/>
              <a:t>Outpatient services</a:t>
            </a:r>
          </a:p>
          <a:p>
            <a:pPr lvl="1"/>
            <a:r>
              <a:rPr lang="en-US" dirty="0"/>
              <a:t>Services not provided with an overnight stay</a:t>
            </a:r>
          </a:p>
        </p:txBody>
      </p:sp>
    </p:spTree>
    <p:extLst>
      <p:ext uri="{BB962C8B-B14F-4D97-AF65-F5344CB8AC3E}">
        <p14:creationId xmlns:p14="http://schemas.microsoft.com/office/powerpoint/2010/main" val="262737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Scope of Outpatient Services</a:t>
            </a:r>
          </a:p>
        </p:txBody>
      </p:sp>
      <p:sp>
        <p:nvSpPr>
          <p:cNvPr id="3" name="Content Placeholder 2"/>
          <p:cNvSpPr>
            <a:spLocks noGrp="1"/>
          </p:cNvSpPr>
          <p:nvPr>
            <p:ph idx="1"/>
          </p:nvPr>
        </p:nvSpPr>
        <p:spPr>
          <a:xfrm>
            <a:off x="457200" y="1600200"/>
            <a:ext cx="8229600" cy="3243965"/>
          </a:xfrm>
        </p:spPr>
        <p:txBody>
          <a:bodyPr>
            <a:spAutoFit/>
          </a:bodyPr>
          <a:lstStyle/>
          <a:p>
            <a:r>
              <a:rPr lang="en-US" dirty="0"/>
              <a:t>Primary care is the foundation for ambulatory health services.</a:t>
            </a:r>
          </a:p>
          <a:p>
            <a:r>
              <a:rPr lang="en-US" dirty="0"/>
              <a:t>Services other than primary care are an integral part of outpatient services.</a:t>
            </a:r>
          </a:p>
          <a:p>
            <a:r>
              <a:rPr lang="en-US" dirty="0"/>
              <a:t>Technological advances allow treatments to be provided in ambulatory care settings.</a:t>
            </a:r>
          </a:p>
        </p:txBody>
      </p:sp>
    </p:spTree>
    <p:extLst>
      <p:ext uri="{BB962C8B-B14F-4D97-AF65-F5344CB8AC3E}">
        <p14:creationId xmlns:p14="http://schemas.microsoft.com/office/powerpoint/2010/main" val="323401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71"/>
            <a:ext cx="8229600" cy="1200329"/>
          </a:xfrm>
        </p:spPr>
        <p:txBody>
          <a:bodyPr>
            <a:spAutoFit/>
          </a:bodyPr>
          <a:lstStyle/>
          <a:p>
            <a:r>
              <a:rPr lang="en-US" sz="3600" dirty="0"/>
              <a:t>Table 7-1: Owners, Providers, and Settings for Ambulatory Care Services</a:t>
            </a:r>
          </a:p>
        </p:txBody>
      </p:sp>
      <p:pic>
        <p:nvPicPr>
          <p:cNvPr id="5" name="Picture 4" descr="The owners or providers in the past are shown in bullet points as follows: Independent physician practitioners, Hospitals, Community health agencies, Home health agencies. The owners or providers in the present are shown in bullet points as follows: Independent physician practitioners, Hospitals, Community health agencies, Managed care organizations, Insurance companies, Corporate employers, Group practices, National physician chains, Home health companies, National diversified health care companies. The service settings in the past are shown in bullet points as follows: Hospital outpatient departments, Physicians’ offices, Outpatient surgery centers, Hospital emergency departments, Home health agencies, Neighborhood health centers. The service settings in the present are shown in bullet points as follows: Physicians’ offices, Walk-in clinics/urgent care centers, Retail clinics, Outpatient surgery centers, Chemotherapy and radiation therapy centers, Dialysis centers, Community health centers, Diagnostic imaging centers, Mobile imaging centers, Fitness/wellness centers, Occupational health centers, Psychiatric outpatient centers, Rehabilitation centers, Sports medicine clinics, Hand injury rehabilitation clinics, Women’s health clinics, Wound care centers."/>
          <p:cNvPicPr>
            <a:picLocks noChangeAspect="1"/>
          </p:cNvPicPr>
          <p:nvPr/>
        </p:nvPicPr>
        <p:blipFill>
          <a:blip r:embed="rId3"/>
          <a:stretch>
            <a:fillRect/>
          </a:stretch>
        </p:blipFill>
        <p:spPr>
          <a:xfrm>
            <a:off x="2267711" y="1369250"/>
            <a:ext cx="4608578" cy="4454388"/>
          </a:xfrm>
          <a:prstGeom prst="rect">
            <a:avLst/>
          </a:prstGeom>
        </p:spPr>
      </p:pic>
      <p:sp>
        <p:nvSpPr>
          <p:cNvPr id="6" name="TextBox 5"/>
          <p:cNvSpPr txBox="1"/>
          <p:nvPr/>
        </p:nvSpPr>
        <p:spPr>
          <a:xfrm>
            <a:off x="1070880" y="6031468"/>
            <a:ext cx="7002238" cy="369332"/>
          </a:xfrm>
          <a:prstGeom prst="rect">
            <a:avLst/>
          </a:prstGeom>
          <a:noFill/>
        </p:spPr>
        <p:txBody>
          <a:bodyPr wrap="none" rtlCol="0">
            <a:spAutoFit/>
          </a:bodyPr>
          <a:lstStyle/>
          <a:p>
            <a:r>
              <a:rPr lang="en-IN" sz="900" dirty="0">
                <a:latin typeface="+mn-lt"/>
              </a:rPr>
              <a:t>Data from Barr, K. W., and C. L. </a:t>
            </a:r>
            <a:r>
              <a:rPr lang="en-IN" sz="900" dirty="0" err="1">
                <a:latin typeface="+mn-lt"/>
              </a:rPr>
              <a:t>Breindel</a:t>
            </a:r>
            <a:r>
              <a:rPr lang="en-IN" sz="900" dirty="0">
                <a:latin typeface="+mn-lt"/>
              </a:rPr>
              <a:t>. 2004. Ambulatory care. In: Health care administration: Planning, implementing, and managing organized</a:t>
            </a:r>
          </a:p>
          <a:p>
            <a:r>
              <a:rPr lang="en-IN" sz="900" dirty="0">
                <a:latin typeface="+mn-lt"/>
              </a:rPr>
              <a:t>delivery systems. L. F. </a:t>
            </a:r>
            <a:r>
              <a:rPr lang="en-IN" sz="900" dirty="0" err="1">
                <a:latin typeface="+mn-lt"/>
              </a:rPr>
              <a:t>Wolper</a:t>
            </a:r>
            <a:r>
              <a:rPr lang="en-IN" sz="900" dirty="0">
                <a:latin typeface="+mn-lt"/>
              </a:rPr>
              <a:t>, ed. 4th ed. Burlington, MA: Jones &amp; Bartlett Learning. pp. 507–546.</a:t>
            </a:r>
          </a:p>
        </p:txBody>
      </p:sp>
    </p:spTree>
    <p:extLst>
      <p:ext uri="{BB962C8B-B14F-4D97-AF65-F5344CB8AC3E}">
        <p14:creationId xmlns:p14="http://schemas.microsoft.com/office/powerpoint/2010/main" val="342930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Primary Care</a:t>
            </a:r>
          </a:p>
        </p:txBody>
      </p:sp>
      <p:sp>
        <p:nvSpPr>
          <p:cNvPr id="3" name="Content Placeholder 2"/>
          <p:cNvSpPr>
            <a:spLocks noGrp="1"/>
          </p:cNvSpPr>
          <p:nvPr>
            <p:ph idx="1"/>
          </p:nvPr>
        </p:nvSpPr>
        <p:spPr>
          <a:xfrm>
            <a:off x="457200" y="1600200"/>
            <a:ext cx="8229600" cy="3243965"/>
          </a:xfrm>
        </p:spPr>
        <p:txBody>
          <a:bodyPr>
            <a:spAutoFit/>
          </a:bodyPr>
          <a:lstStyle/>
          <a:p>
            <a:r>
              <a:rPr lang="en-US" dirty="0"/>
              <a:t>Plays a central role in a health care delivery system.</a:t>
            </a:r>
          </a:p>
          <a:p>
            <a:r>
              <a:rPr lang="en-US" dirty="0"/>
              <a:t>Distinguished from secondary and tertiary care by duration, frequency, and intensity.</a:t>
            </a:r>
          </a:p>
          <a:p>
            <a:r>
              <a:rPr lang="en-US" dirty="0"/>
              <a:t>Secondary and tertiary care are more complex and specialized</a:t>
            </a:r>
            <a:r>
              <a:rPr lang="en-US" dirty="0" smtClean="0"/>
              <a:t>.</a:t>
            </a:r>
            <a:endParaRPr lang="en-US" dirty="0"/>
          </a:p>
        </p:txBody>
      </p:sp>
    </p:spTree>
    <p:extLst>
      <p:ext uri="{BB962C8B-B14F-4D97-AF65-F5344CB8AC3E}">
        <p14:creationId xmlns:p14="http://schemas.microsoft.com/office/powerpoint/2010/main" val="208763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522972"/>
            <a:ext cx="8229600" cy="646331"/>
          </a:xfrm>
        </p:spPr>
        <p:txBody>
          <a:bodyPr>
            <a:spAutoFit/>
          </a:bodyPr>
          <a:lstStyle/>
          <a:p>
            <a:r>
              <a:rPr lang="en-US" sz="3600" dirty="0"/>
              <a:t>Secondary Care</a:t>
            </a:r>
          </a:p>
        </p:txBody>
      </p:sp>
      <p:sp>
        <p:nvSpPr>
          <p:cNvPr id="31747" name="Rectangle 3"/>
          <p:cNvSpPr>
            <a:spLocks noGrp="1" noChangeArrowheads="1"/>
          </p:cNvSpPr>
          <p:nvPr>
            <p:ph idx="1"/>
          </p:nvPr>
        </p:nvSpPr>
        <p:spPr>
          <a:xfrm>
            <a:off x="457200" y="1600200"/>
            <a:ext cx="8229600" cy="3539430"/>
          </a:xfrm>
        </p:spPr>
        <p:txBody>
          <a:bodyPr>
            <a:spAutoFit/>
          </a:bodyPr>
          <a:lstStyle/>
          <a:p>
            <a:r>
              <a:rPr lang="en-US"/>
              <a:t>Usually short term</a:t>
            </a:r>
          </a:p>
          <a:p>
            <a:r>
              <a:rPr lang="en-US"/>
              <a:t>Sporadic consultation from a specialist</a:t>
            </a:r>
          </a:p>
          <a:p>
            <a:r>
              <a:rPr lang="en-US"/>
              <a:t>Includes hospitalization</a:t>
            </a:r>
          </a:p>
          <a:p>
            <a:r>
              <a:rPr lang="en-US"/>
              <a:t>Routine surgery</a:t>
            </a:r>
          </a:p>
          <a:p>
            <a:r>
              <a:rPr lang="en-US"/>
              <a:t>Specialty consultation</a:t>
            </a:r>
          </a:p>
          <a:p>
            <a:r>
              <a:rPr lang="en-US"/>
              <a:t>Rehabilitation</a:t>
            </a:r>
            <a:endParaRPr lang="en-US" dirty="0"/>
          </a:p>
        </p:txBody>
      </p:sp>
    </p:spTree>
    <p:extLst>
      <p:ext uri="{BB962C8B-B14F-4D97-AF65-F5344CB8AC3E}">
        <p14:creationId xmlns:p14="http://schemas.microsoft.com/office/powerpoint/2010/main" val="120167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522972"/>
            <a:ext cx="8229600" cy="646331"/>
          </a:xfrm>
        </p:spPr>
        <p:txBody>
          <a:bodyPr>
            <a:spAutoFit/>
          </a:bodyPr>
          <a:lstStyle/>
          <a:p>
            <a:r>
              <a:rPr lang="en-US" sz="3600" dirty="0"/>
              <a:t>Tertiary Care</a:t>
            </a:r>
          </a:p>
        </p:txBody>
      </p:sp>
      <p:sp>
        <p:nvSpPr>
          <p:cNvPr id="32771" name="Rectangle 3"/>
          <p:cNvSpPr>
            <a:spLocks noGrp="1" noChangeArrowheads="1"/>
          </p:cNvSpPr>
          <p:nvPr>
            <p:ph idx="1"/>
          </p:nvPr>
        </p:nvSpPr>
        <p:spPr>
          <a:xfrm>
            <a:off x="457200" y="1600200"/>
            <a:ext cx="8229600" cy="3539430"/>
          </a:xfrm>
        </p:spPr>
        <p:txBody>
          <a:bodyPr>
            <a:spAutoFit/>
          </a:bodyPr>
          <a:lstStyle/>
          <a:p>
            <a:r>
              <a:rPr lang="en-US"/>
              <a:t>Most complex level of care</a:t>
            </a:r>
          </a:p>
          <a:p>
            <a:r>
              <a:rPr lang="en-US"/>
              <a:t>Uncommon conditions</a:t>
            </a:r>
          </a:p>
          <a:p>
            <a:r>
              <a:rPr lang="en-US"/>
              <a:t>Institution based</a:t>
            </a:r>
          </a:p>
          <a:p>
            <a:r>
              <a:rPr lang="en-US"/>
              <a:t>Highly specialized</a:t>
            </a:r>
          </a:p>
          <a:p>
            <a:r>
              <a:rPr lang="en-US"/>
              <a:t>Technology-driven</a:t>
            </a:r>
          </a:p>
          <a:p>
            <a:r>
              <a:rPr lang="en-US"/>
              <a:t>Rendered in large teaching hospitals</a:t>
            </a:r>
            <a:endParaRPr lang="en-US" dirty="0"/>
          </a:p>
        </p:txBody>
      </p:sp>
    </p:spTree>
    <p:extLst>
      <p:ext uri="{BB962C8B-B14F-4D97-AF65-F5344CB8AC3E}">
        <p14:creationId xmlns:p14="http://schemas.microsoft.com/office/powerpoint/2010/main" val="345552668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2470</TotalTime>
  <Words>1572</Words>
  <Application>Microsoft Macintosh PowerPoint</Application>
  <PresentationFormat>On-screen Show (4:3)</PresentationFormat>
  <Paragraphs>236</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ＭＳ Ｐゴシック</vt:lpstr>
      <vt:lpstr>Times New Roman</vt:lpstr>
      <vt:lpstr>Default Design</vt:lpstr>
      <vt:lpstr>Chapter 7</vt:lpstr>
      <vt:lpstr>Learning Objectives</vt:lpstr>
      <vt:lpstr>Introduction</vt:lpstr>
      <vt:lpstr>What Is Outpatient Care?</vt:lpstr>
      <vt:lpstr>Scope of Outpatient Services</vt:lpstr>
      <vt:lpstr>Table 7-1: Owners, Providers, and Settings for Ambulatory Care Services</vt:lpstr>
      <vt:lpstr>Primary Care</vt:lpstr>
      <vt:lpstr>Secondary Care</vt:lpstr>
      <vt:lpstr>Tertiary Care</vt:lpstr>
      <vt:lpstr>Health Care Service Frequency</vt:lpstr>
      <vt:lpstr>World Health Organization Definition</vt:lpstr>
      <vt:lpstr>Institute of Medicine Definition</vt:lpstr>
      <vt:lpstr>Primary Care and the Affordable Care Act</vt:lpstr>
      <vt:lpstr>New Directions in Primary Care (1 of 2)</vt:lpstr>
      <vt:lpstr>New Directions in Primary Care (2 of 2)</vt:lpstr>
      <vt:lpstr>Primary Care Providers</vt:lpstr>
      <vt:lpstr>Growth in Outpatient Services</vt:lpstr>
      <vt:lpstr>Figure 7-2: Percentage of total surgeries performed in outpatient departments of U.S. community hospitals, 1980–2013.</vt:lpstr>
      <vt:lpstr>Types of Outpatient Care Settings and Methods of Delivery (1 of 6)</vt:lpstr>
      <vt:lpstr>Types of Outpatient Care Settings and Methods of Delivery (2 of 6)</vt:lpstr>
      <vt:lpstr>Types of Outpatient Care Settings and Methods of Delivery (3 of 6)</vt:lpstr>
      <vt:lpstr>Types of Outpatient Care Settings and Methods of Delivery (4 of 6)</vt:lpstr>
      <vt:lpstr>Figure 7-6: Demographic characteristics of U.S. home health patients, 2013.</vt:lpstr>
      <vt:lpstr>Figure 7-7: Estimated payments for home care by payment source, 2014.</vt:lpstr>
      <vt:lpstr>Table 7-4: Home Health and Hospice Care Patients Served at the Time of the Interview, by Agency Type and Number of Patients in the United States, 2007.</vt:lpstr>
      <vt:lpstr>PowerPoint Presentation</vt:lpstr>
      <vt:lpstr>Types of Outpatient Care Settings and Methods of Delivery (5 of 6)</vt:lpstr>
      <vt:lpstr>Types of Outpatient Care Settings and Methods of Delivery (6 of 6)</vt:lpstr>
      <vt:lpstr>Complementary and Alternative Medicine (CAM) (1 of 2)</vt:lpstr>
      <vt:lpstr>Complementary and Alternative Medicine (CAM) (2 of 2)</vt:lpstr>
      <vt:lpstr>Utilization of Outpatient Services (1 of 3)</vt:lpstr>
      <vt:lpstr>Utilization of Outpatient Services (2 of 3)</vt:lpstr>
      <vt:lpstr>Utilization of Outpatient Services (3 of 3)</vt:lpstr>
      <vt:lpstr>Table 7-6: Principal Reason for Visiting a Physician</vt:lpstr>
      <vt:lpstr>Primary Care in Other Countries (1 of 2)</vt:lpstr>
      <vt:lpstr>Primary Care in Other Countries (2 of 2)</vt:lpstr>
      <vt:lpstr>Summary</vt:lpstr>
    </vt:vector>
  </TitlesOfParts>
  <Company>OUR LADY OF THE LAKE</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 Patient Primary   Care Services</dc:title>
  <dc:creator>MCorne01</dc:creator>
  <cp:lastModifiedBy>Rachel DiMaggio</cp:lastModifiedBy>
  <cp:revision>198</cp:revision>
  <cp:lastPrinted>2000-09-18T19:35:09Z</cp:lastPrinted>
  <dcterms:created xsi:type="dcterms:W3CDTF">2000-08-03T19:02:22Z</dcterms:created>
  <dcterms:modified xsi:type="dcterms:W3CDTF">2017-10-04T16:40:51Z</dcterms:modified>
</cp:coreProperties>
</file>