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Lst>
  <p:notesMasterIdLst>
    <p:notesMasterId r:id="rId33"/>
  </p:notesMasterIdLst>
  <p:sldIdLst>
    <p:sldId id="329" r:id="rId2"/>
    <p:sldId id="257" r:id="rId3"/>
    <p:sldId id="352" r:id="rId4"/>
    <p:sldId id="258" r:id="rId5"/>
    <p:sldId id="355" r:id="rId6"/>
    <p:sldId id="360" r:id="rId7"/>
    <p:sldId id="370" r:id="rId8"/>
    <p:sldId id="353" r:id="rId9"/>
    <p:sldId id="371" r:id="rId10"/>
    <p:sldId id="361" r:id="rId11"/>
    <p:sldId id="373" r:id="rId12"/>
    <p:sldId id="379" r:id="rId13"/>
    <p:sldId id="374" r:id="rId14"/>
    <p:sldId id="368" r:id="rId15"/>
    <p:sldId id="375" r:id="rId16"/>
    <p:sldId id="362" r:id="rId17"/>
    <p:sldId id="345" r:id="rId18"/>
    <p:sldId id="376" r:id="rId19"/>
    <p:sldId id="354" r:id="rId20"/>
    <p:sldId id="377" r:id="rId21"/>
    <p:sldId id="378" r:id="rId22"/>
    <p:sldId id="363" r:id="rId23"/>
    <p:sldId id="346" r:id="rId24"/>
    <p:sldId id="347" r:id="rId25"/>
    <p:sldId id="348" r:id="rId26"/>
    <p:sldId id="369" r:id="rId27"/>
    <p:sldId id="349" r:id="rId28"/>
    <p:sldId id="350" r:id="rId29"/>
    <p:sldId id="364" r:id="rId30"/>
    <p:sldId id="365" r:id="rId31"/>
    <p:sldId id="35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y Moczerniak" initials="KM" lastIdx="2" clrIdx="0">
    <p:extLst/>
  </p:cmAuthor>
  <p:cmAuthor id="2" name="Rachel DiMaggio" initials="RD" lastIdx="1" clrIdx="1">
    <p:extLst/>
  </p:cmAuthor>
  <p:cmAuthor id="3" name="Rachel DiMaggio" initials="RD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1" autoAdjust="0"/>
    <p:restoredTop sz="87407" autoAdjust="0"/>
  </p:normalViewPr>
  <p:slideViewPr>
    <p:cSldViewPr>
      <p:cViewPr>
        <p:scale>
          <a:sx n="100" d="100"/>
          <a:sy n="100" d="100"/>
        </p:scale>
        <p:origin x="56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1B3B5637-0365-4933-960D-B3DE1FBA7528}"/>
    <pc:docChg chg="modSld">
      <pc:chgData name="Kathy Moczerniak" userId="482eff44a8730993" providerId="LiveId" clId="{1B3B5637-0365-4933-960D-B3DE1FBA7528}" dt="2017-09-15T02:09:56.611" v="1" actId="20577"/>
      <pc:docMkLst>
        <pc:docMk/>
      </pc:docMkLst>
      <pc:sldChg chg="modSp">
        <pc:chgData name="Kathy Moczerniak" userId="482eff44a8730993" providerId="LiveId" clId="{1B3B5637-0365-4933-960D-B3DE1FBA7528}" dt="2017-09-15T02:09:56.611" v="1" actId="20577"/>
        <pc:sldMkLst>
          <pc:docMk/>
          <pc:sldMk cId="1881181237" sldId="329"/>
        </pc:sldMkLst>
        <pc:spChg chg="mod">
          <ac:chgData name="Kathy Moczerniak" userId="482eff44a8730993" providerId="LiveId" clId="{1B3B5637-0365-4933-960D-B3DE1FBA7528}" dt="2017-09-15T02:09:56.611" v="1" actId="20577"/>
          <ac:spMkLst>
            <pc:docMk/>
            <pc:sldMk cId="1881181237" sldId="32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6D6E0-F600-4470-83B8-46C25DCF2D35}" type="datetimeFigureOut">
              <a:rPr lang="en-US" smtClean="0"/>
              <a:pPr/>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B637C-8437-41A2-BB4F-996DBD5D6C72}" type="slidenum">
              <a:rPr lang="en-US" smtClean="0"/>
              <a:pPr/>
              <a:t>‹#›</a:t>
            </a:fld>
            <a:endParaRPr lang="en-US"/>
          </a:p>
        </p:txBody>
      </p:sp>
    </p:spTree>
    <p:extLst>
      <p:ext uri="{BB962C8B-B14F-4D97-AF65-F5344CB8AC3E}">
        <p14:creationId xmlns:p14="http://schemas.microsoft.com/office/powerpoint/2010/main" val="120710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a:t>
            </a:fld>
            <a:endParaRPr lang="en-US"/>
          </a:p>
        </p:txBody>
      </p:sp>
    </p:spTree>
    <p:extLst>
      <p:ext uri="{BB962C8B-B14F-4D97-AF65-F5344CB8AC3E}">
        <p14:creationId xmlns:p14="http://schemas.microsoft.com/office/powerpoint/2010/main" val="59609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10</a:t>
            </a:fld>
            <a:endParaRPr lang="en-US"/>
          </a:p>
        </p:txBody>
      </p:sp>
    </p:spTree>
    <p:extLst>
      <p:ext uri="{BB962C8B-B14F-4D97-AF65-F5344CB8AC3E}">
        <p14:creationId xmlns:p14="http://schemas.microsoft.com/office/powerpoint/2010/main" val="305515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11</a:t>
            </a:fld>
            <a:endParaRPr lang="en-US"/>
          </a:p>
        </p:txBody>
      </p:sp>
    </p:spTree>
    <p:extLst>
      <p:ext uri="{BB962C8B-B14F-4D97-AF65-F5344CB8AC3E}">
        <p14:creationId xmlns:p14="http://schemas.microsoft.com/office/powerpoint/2010/main" val="321609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5B637C-8437-41A2-BB4F-996DBD5D6C72}" type="slidenum">
              <a:rPr lang="en-US" smtClean="0"/>
              <a:pPr/>
              <a:t>12</a:t>
            </a:fld>
            <a:endParaRPr lang="en-US"/>
          </a:p>
        </p:txBody>
      </p:sp>
    </p:spTree>
    <p:extLst>
      <p:ext uri="{BB962C8B-B14F-4D97-AF65-F5344CB8AC3E}">
        <p14:creationId xmlns:p14="http://schemas.microsoft.com/office/powerpoint/2010/main" val="306268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13</a:t>
            </a:fld>
            <a:endParaRPr lang="en-US"/>
          </a:p>
        </p:txBody>
      </p:sp>
    </p:spTree>
    <p:extLst>
      <p:ext uri="{BB962C8B-B14F-4D97-AF65-F5344CB8AC3E}">
        <p14:creationId xmlns:p14="http://schemas.microsoft.com/office/powerpoint/2010/main" val="2312621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14</a:t>
            </a:fld>
            <a:endParaRPr lang="en-US"/>
          </a:p>
        </p:txBody>
      </p:sp>
    </p:spTree>
    <p:extLst>
      <p:ext uri="{BB962C8B-B14F-4D97-AF65-F5344CB8AC3E}">
        <p14:creationId xmlns:p14="http://schemas.microsoft.com/office/powerpoint/2010/main" val="2095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15</a:t>
            </a:fld>
            <a:endParaRPr lang="en-US"/>
          </a:p>
        </p:txBody>
      </p:sp>
    </p:spTree>
    <p:extLst>
      <p:ext uri="{BB962C8B-B14F-4D97-AF65-F5344CB8AC3E}">
        <p14:creationId xmlns:p14="http://schemas.microsoft.com/office/powerpoint/2010/main" val="4204332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16</a:t>
            </a:fld>
            <a:endParaRPr lang="en-US"/>
          </a:p>
        </p:txBody>
      </p:sp>
    </p:spTree>
    <p:extLst>
      <p:ext uri="{BB962C8B-B14F-4D97-AF65-F5344CB8AC3E}">
        <p14:creationId xmlns:p14="http://schemas.microsoft.com/office/powerpoint/2010/main" val="1119824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17</a:t>
            </a:fld>
            <a:endParaRPr lang="en-US"/>
          </a:p>
        </p:txBody>
      </p:sp>
    </p:spTree>
    <p:extLst>
      <p:ext uri="{BB962C8B-B14F-4D97-AF65-F5344CB8AC3E}">
        <p14:creationId xmlns:p14="http://schemas.microsoft.com/office/powerpoint/2010/main" val="27933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18</a:t>
            </a:fld>
            <a:endParaRPr lang="en-US"/>
          </a:p>
        </p:txBody>
      </p:sp>
    </p:spTree>
    <p:extLst>
      <p:ext uri="{BB962C8B-B14F-4D97-AF65-F5344CB8AC3E}">
        <p14:creationId xmlns:p14="http://schemas.microsoft.com/office/powerpoint/2010/main" val="38444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19</a:t>
            </a:fld>
            <a:endParaRPr lang="en-US"/>
          </a:p>
        </p:txBody>
      </p:sp>
    </p:spTree>
    <p:extLst>
      <p:ext uri="{BB962C8B-B14F-4D97-AF65-F5344CB8AC3E}">
        <p14:creationId xmlns:p14="http://schemas.microsoft.com/office/powerpoint/2010/main" val="38501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a:t>
            </a:fld>
            <a:endParaRPr lang="en-US"/>
          </a:p>
        </p:txBody>
      </p:sp>
    </p:spTree>
    <p:extLst>
      <p:ext uri="{BB962C8B-B14F-4D97-AF65-F5344CB8AC3E}">
        <p14:creationId xmlns:p14="http://schemas.microsoft.com/office/powerpoint/2010/main" val="3945857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20</a:t>
            </a:fld>
            <a:endParaRPr lang="en-US"/>
          </a:p>
        </p:txBody>
      </p:sp>
    </p:spTree>
    <p:extLst>
      <p:ext uri="{BB962C8B-B14F-4D97-AF65-F5344CB8AC3E}">
        <p14:creationId xmlns:p14="http://schemas.microsoft.com/office/powerpoint/2010/main" val="4107146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21</a:t>
            </a:fld>
            <a:endParaRPr lang="en-US"/>
          </a:p>
        </p:txBody>
      </p:sp>
    </p:spTree>
    <p:extLst>
      <p:ext uri="{BB962C8B-B14F-4D97-AF65-F5344CB8AC3E}">
        <p14:creationId xmlns:p14="http://schemas.microsoft.com/office/powerpoint/2010/main" val="185477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22</a:t>
            </a:fld>
            <a:endParaRPr lang="en-US"/>
          </a:p>
        </p:txBody>
      </p:sp>
    </p:spTree>
    <p:extLst>
      <p:ext uri="{BB962C8B-B14F-4D97-AF65-F5344CB8AC3E}">
        <p14:creationId xmlns:p14="http://schemas.microsoft.com/office/powerpoint/2010/main" val="14973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23</a:t>
            </a:fld>
            <a:endParaRPr lang="en-US"/>
          </a:p>
        </p:txBody>
      </p:sp>
    </p:spTree>
    <p:extLst>
      <p:ext uri="{BB962C8B-B14F-4D97-AF65-F5344CB8AC3E}">
        <p14:creationId xmlns:p14="http://schemas.microsoft.com/office/powerpoint/2010/main" val="3613249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24</a:t>
            </a:fld>
            <a:endParaRPr lang="en-US"/>
          </a:p>
        </p:txBody>
      </p:sp>
    </p:spTree>
    <p:extLst>
      <p:ext uri="{BB962C8B-B14F-4D97-AF65-F5344CB8AC3E}">
        <p14:creationId xmlns:p14="http://schemas.microsoft.com/office/powerpoint/2010/main" val="2288192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25</a:t>
            </a:fld>
            <a:endParaRPr lang="en-US"/>
          </a:p>
        </p:txBody>
      </p:sp>
    </p:spTree>
    <p:extLst>
      <p:ext uri="{BB962C8B-B14F-4D97-AF65-F5344CB8AC3E}">
        <p14:creationId xmlns:p14="http://schemas.microsoft.com/office/powerpoint/2010/main" val="370020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26</a:t>
            </a:fld>
            <a:endParaRPr lang="en-US"/>
          </a:p>
        </p:txBody>
      </p:sp>
    </p:spTree>
    <p:extLst>
      <p:ext uri="{BB962C8B-B14F-4D97-AF65-F5344CB8AC3E}">
        <p14:creationId xmlns:p14="http://schemas.microsoft.com/office/powerpoint/2010/main" val="3308890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27</a:t>
            </a:fld>
            <a:endParaRPr lang="en-US"/>
          </a:p>
        </p:txBody>
      </p:sp>
    </p:spTree>
    <p:extLst>
      <p:ext uri="{BB962C8B-B14F-4D97-AF65-F5344CB8AC3E}">
        <p14:creationId xmlns:p14="http://schemas.microsoft.com/office/powerpoint/2010/main" val="48370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28</a:t>
            </a:fld>
            <a:endParaRPr lang="en-US"/>
          </a:p>
        </p:txBody>
      </p:sp>
    </p:spTree>
    <p:extLst>
      <p:ext uri="{BB962C8B-B14F-4D97-AF65-F5344CB8AC3E}">
        <p14:creationId xmlns:p14="http://schemas.microsoft.com/office/powerpoint/2010/main" val="2829607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29</a:t>
            </a:fld>
            <a:endParaRPr lang="en-US"/>
          </a:p>
        </p:txBody>
      </p:sp>
    </p:spTree>
    <p:extLst>
      <p:ext uri="{BB962C8B-B14F-4D97-AF65-F5344CB8AC3E}">
        <p14:creationId xmlns:p14="http://schemas.microsoft.com/office/powerpoint/2010/main" val="77990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3</a:t>
            </a:fld>
            <a:endParaRPr lang="en-US"/>
          </a:p>
        </p:txBody>
      </p:sp>
    </p:spTree>
    <p:extLst>
      <p:ext uri="{BB962C8B-B14F-4D97-AF65-F5344CB8AC3E}">
        <p14:creationId xmlns:p14="http://schemas.microsoft.com/office/powerpoint/2010/main" val="229586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30</a:t>
            </a:fld>
            <a:endParaRPr lang="en-US"/>
          </a:p>
        </p:txBody>
      </p:sp>
    </p:spTree>
    <p:extLst>
      <p:ext uri="{BB962C8B-B14F-4D97-AF65-F5344CB8AC3E}">
        <p14:creationId xmlns:p14="http://schemas.microsoft.com/office/powerpoint/2010/main" val="4192306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31</a:t>
            </a:fld>
            <a:endParaRPr lang="en-US"/>
          </a:p>
        </p:txBody>
      </p:sp>
    </p:spTree>
    <p:extLst>
      <p:ext uri="{BB962C8B-B14F-4D97-AF65-F5344CB8AC3E}">
        <p14:creationId xmlns:p14="http://schemas.microsoft.com/office/powerpoint/2010/main" val="405578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4</a:t>
            </a:fld>
            <a:endParaRPr lang="en-US"/>
          </a:p>
        </p:txBody>
      </p:sp>
    </p:spTree>
    <p:extLst>
      <p:ext uri="{BB962C8B-B14F-4D97-AF65-F5344CB8AC3E}">
        <p14:creationId xmlns:p14="http://schemas.microsoft.com/office/powerpoint/2010/main" val="314456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5</a:t>
            </a:fld>
            <a:endParaRPr lang="en-US"/>
          </a:p>
        </p:txBody>
      </p:sp>
    </p:spTree>
    <p:extLst>
      <p:ext uri="{BB962C8B-B14F-4D97-AF65-F5344CB8AC3E}">
        <p14:creationId xmlns:p14="http://schemas.microsoft.com/office/powerpoint/2010/main" val="287574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6</a:t>
            </a:fld>
            <a:endParaRPr lang="en-US"/>
          </a:p>
        </p:txBody>
      </p:sp>
    </p:spTree>
    <p:extLst>
      <p:ext uri="{BB962C8B-B14F-4D97-AF65-F5344CB8AC3E}">
        <p14:creationId xmlns:p14="http://schemas.microsoft.com/office/powerpoint/2010/main" val="64660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7</a:t>
            </a:fld>
            <a:endParaRPr lang="en-US"/>
          </a:p>
        </p:txBody>
      </p:sp>
    </p:spTree>
    <p:extLst>
      <p:ext uri="{BB962C8B-B14F-4D97-AF65-F5344CB8AC3E}">
        <p14:creationId xmlns:p14="http://schemas.microsoft.com/office/powerpoint/2010/main" val="191047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8</a:t>
            </a:fld>
            <a:endParaRPr lang="en-US"/>
          </a:p>
        </p:txBody>
      </p:sp>
    </p:spTree>
    <p:extLst>
      <p:ext uri="{BB962C8B-B14F-4D97-AF65-F5344CB8AC3E}">
        <p14:creationId xmlns:p14="http://schemas.microsoft.com/office/powerpoint/2010/main" val="4258145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B637C-8437-41A2-BB4F-996DBD5D6C72}" type="slidenum">
              <a:rPr lang="en-US" smtClean="0"/>
              <a:pPr/>
              <a:t>9</a:t>
            </a:fld>
            <a:endParaRPr lang="en-US"/>
          </a:p>
        </p:txBody>
      </p:sp>
    </p:spTree>
    <p:extLst>
      <p:ext uri="{BB962C8B-B14F-4D97-AF65-F5344CB8AC3E}">
        <p14:creationId xmlns:p14="http://schemas.microsoft.com/office/powerpoint/2010/main" val="180669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421761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6553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14589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006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68169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39946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68A5AE-3333-44D9-97E2-3C4F313E00D5}" type="datetimeFigureOut">
              <a:rPr lang="en-US" smtClean="0"/>
              <a:pPr/>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6002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8A5AE-3333-44D9-97E2-3C4F313E00D5}" type="datetimeFigureOut">
              <a:rPr lang="en-US" smtClean="0"/>
              <a:pPr/>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70585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8A5AE-3333-44D9-97E2-3C4F313E00D5}" type="datetimeFigureOut">
              <a:rPr lang="en-US" smtClean="0"/>
              <a:pPr/>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87249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51866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3592030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A5AE-3333-44D9-97E2-3C4F313E00D5}" type="datetimeFigureOut">
              <a:rPr lang="en-US" smtClean="0"/>
              <a:pPr/>
              <a:t>10/4/17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5691-D370-4C29-9794-1CFB52096CD4}" type="slidenum">
              <a:rPr lang="en-US" smtClean="0"/>
              <a:pPr/>
              <a:t>‹#›</a:t>
            </a:fld>
            <a:endParaRPr lang="en-US"/>
          </a:p>
        </p:txBody>
      </p:sp>
      <p:pic>
        <p:nvPicPr>
          <p:cNvPr id="90114" name="Picture 2" descr="\\fileservehq01\users\Public Health\5_In Production\Shi 2650-1\Ancillaries\Unprepped PPTs\26501_PPBG_text.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asc-prd-fs03\users\Public Health\5_In Production\Shi Delivering 6e 03775-3\Ancillaries\PPTs\9781284037753_PPBG_text.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9780662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086563"/>
            <a:ext cx="3657600" cy="769441"/>
          </a:xfrm>
        </p:spPr>
        <p:txBody>
          <a:bodyPr wrap="square">
            <a:spAutoFit/>
          </a:bodyPr>
          <a:lstStyle/>
          <a:p>
            <a:r>
              <a:rPr lang="en-US" b="1"/>
              <a:t>Chapter </a:t>
            </a:r>
            <a:r>
              <a:rPr lang="en-US" b="1" dirty="0"/>
              <a:t>8</a:t>
            </a:r>
          </a:p>
        </p:txBody>
      </p:sp>
      <p:sp>
        <p:nvSpPr>
          <p:cNvPr id="5" name="Subtitle 4"/>
          <p:cNvSpPr>
            <a:spLocks noGrp="1"/>
          </p:cNvSpPr>
          <p:nvPr>
            <p:ph type="subTitle" idx="1"/>
          </p:nvPr>
        </p:nvSpPr>
        <p:spPr>
          <a:xfrm>
            <a:off x="304800" y="3206296"/>
            <a:ext cx="3810000" cy="1200329"/>
          </a:xfrm>
        </p:spPr>
        <p:txBody>
          <a:bodyPr>
            <a:spAutoFit/>
          </a:bodyPr>
          <a:lstStyle/>
          <a:p>
            <a:r>
              <a:rPr lang="en-US" sz="3600" b="1" dirty="0">
                <a:solidFill>
                  <a:srgbClr val="0D0D0D"/>
                </a:solidFill>
              </a:rPr>
              <a:t>Inpatient Facilities and Services</a:t>
            </a:r>
          </a:p>
        </p:txBody>
      </p:sp>
    </p:spTree>
    <p:extLst>
      <p:ext uri="{BB962C8B-B14F-4D97-AF65-F5344CB8AC3E}">
        <p14:creationId xmlns:p14="http://schemas.microsoft.com/office/powerpoint/2010/main" val="1881181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Some Key Utilization Measures and Operational Concepts</a:t>
            </a:r>
          </a:p>
        </p:txBody>
      </p:sp>
      <p:sp>
        <p:nvSpPr>
          <p:cNvPr id="3" name="Content Placeholder 2"/>
          <p:cNvSpPr>
            <a:spLocks noGrp="1"/>
          </p:cNvSpPr>
          <p:nvPr>
            <p:ph idx="1"/>
          </p:nvPr>
        </p:nvSpPr>
        <p:spPr>
          <a:xfrm>
            <a:off x="457200" y="1752600"/>
            <a:ext cx="8229600" cy="4056495"/>
          </a:xfrm>
        </p:spPr>
        <p:txBody>
          <a:bodyPr>
            <a:spAutoFit/>
          </a:bodyPr>
          <a:lstStyle/>
          <a:p>
            <a:r>
              <a:rPr lang="en-US"/>
              <a:t>Discharges</a:t>
            </a:r>
          </a:p>
          <a:p>
            <a:r>
              <a:rPr lang="en-US"/>
              <a:t>Inpatient days</a:t>
            </a:r>
          </a:p>
          <a:p>
            <a:r>
              <a:rPr lang="en-US"/>
              <a:t>Average length of stay</a:t>
            </a:r>
          </a:p>
          <a:p>
            <a:pPr lvl="1"/>
            <a:r>
              <a:rPr lang="en-US"/>
              <a:t>Hospital access and utilization: comparative data</a:t>
            </a:r>
          </a:p>
          <a:p>
            <a:r>
              <a:rPr lang="en-US"/>
              <a:t>Capacity</a:t>
            </a:r>
          </a:p>
          <a:p>
            <a:r>
              <a:rPr lang="en-US"/>
              <a:t>Average daily census</a:t>
            </a:r>
          </a:p>
          <a:p>
            <a:r>
              <a:rPr lang="en-US"/>
              <a:t>Occupancy rate</a:t>
            </a:r>
            <a:endParaRPr lang="en-US" dirty="0"/>
          </a:p>
        </p:txBody>
      </p:sp>
    </p:spTree>
    <p:extLst>
      <p:ext uri="{BB962C8B-B14F-4D97-AF65-F5344CB8AC3E}">
        <p14:creationId xmlns:p14="http://schemas.microsoft.com/office/powerpoint/2010/main" val="83509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9986" y="151537"/>
            <a:ext cx="8229600" cy="1754326"/>
          </a:xfrm>
        </p:spPr>
        <p:txBody>
          <a:bodyPr>
            <a:spAutoFit/>
          </a:bodyPr>
          <a:lstStyle/>
          <a:p>
            <a:r>
              <a:rPr lang="en-US" sz="3600" dirty="0"/>
              <a:t>Table 8-2: Ratio of hospital outpatient visits to inpatient days for all U.S. hospitals, 1980–2013 (selected years).</a:t>
            </a:r>
          </a:p>
        </p:txBody>
      </p:sp>
      <p:pic>
        <p:nvPicPr>
          <p:cNvPr id="5" name="Picture 4" descr="The column headers read: Characteristics, Total Discharges (in Thousands), Discharges per 1,000 Population (Hospitalization Rates), Average Length of Stay (Days), and Average Cost per Stay in dollars. The first row reads: Total, 36,500, 116.2, 4.5, 10,400. The next row reads: Age. The next rows read (from top to bottom): less than 1 year, 4,300, 1070.9 superscript 1, 3.8, 5,000; 1 to 17 years, 1,500, 21.1, 3.9, 9,900; and 18 to 44 years, 9,000, 78.9, 3.6, 7,600."/>
          <p:cNvPicPr>
            <a:picLocks noChangeAspect="1"/>
          </p:cNvPicPr>
          <p:nvPr/>
        </p:nvPicPr>
        <p:blipFill>
          <a:blip r:embed="rId3"/>
          <a:stretch>
            <a:fillRect/>
          </a:stretch>
        </p:blipFill>
        <p:spPr>
          <a:xfrm>
            <a:off x="1884784" y="2438400"/>
            <a:ext cx="5320004" cy="2966544"/>
          </a:xfrm>
          <a:prstGeom prst="rect">
            <a:avLst/>
          </a:prstGeom>
        </p:spPr>
      </p:pic>
    </p:spTree>
    <p:extLst>
      <p:ext uri="{BB962C8B-B14F-4D97-AF65-F5344CB8AC3E}">
        <p14:creationId xmlns:p14="http://schemas.microsoft.com/office/powerpoint/2010/main" val="482684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The rows read: 45 to 64 years, 9,000, 108.8, 4.9, 12,900; 65 to 84 years, 9,700, 260.9, 5.2, 13,000; greater than or equal to 85 years, 3,000, 502.0, 5.2, 10,200. The next row reads: Gender. The next two rows read: Male, 15,400, 99.9, 4.8, 11,700; Female, 21,000, 132.0, 4.3, 9,400. The next row reads: Primary Payer. The next two rows read: Medicare, 14,300, empty, 5.2, 12,200; Medicaid, 7,600, empty, 4.3, 8,100; Private insurance, 11,200, empty, 3.8, 9,700; Uninsured, 2,000, empty, 4.0, 8,800. The next row reads: Low, 10,900, 136.8, 4.6, 9,700; Not low, 24,700, 106.1, 4.4, 10,600. The next row reads: Geographic Region. The next four rows read: Northeast, 7,000, 125.2, 4.9, 10,800; Midwest, 8,200, 122.4, 4.3, 10,200; South, 14,100, 120.4, 4.5, 9,300; and West, 7,200, 97.2, 4.2, 12,300."/>
          <p:cNvPicPr>
            <a:picLocks noChangeAspect="1"/>
          </p:cNvPicPr>
          <p:nvPr/>
        </p:nvPicPr>
        <p:blipFill>
          <a:blip r:embed="rId3"/>
          <a:stretch>
            <a:fillRect/>
          </a:stretch>
        </p:blipFill>
        <p:spPr>
          <a:xfrm>
            <a:off x="2438400" y="152400"/>
            <a:ext cx="4228170" cy="5730006"/>
          </a:xfrm>
          <a:prstGeom prst="rect">
            <a:avLst/>
          </a:prstGeom>
        </p:spPr>
      </p:pic>
      <p:sp>
        <p:nvSpPr>
          <p:cNvPr id="5" name="TextBox 4"/>
          <p:cNvSpPr txBox="1"/>
          <p:nvPr/>
        </p:nvSpPr>
        <p:spPr>
          <a:xfrm>
            <a:off x="938354" y="6019800"/>
            <a:ext cx="7228261" cy="507831"/>
          </a:xfrm>
          <a:prstGeom prst="rect">
            <a:avLst/>
          </a:prstGeom>
          <a:noFill/>
        </p:spPr>
        <p:txBody>
          <a:bodyPr wrap="none" rtlCol="0">
            <a:spAutoFit/>
          </a:bodyPr>
          <a:lstStyle/>
          <a:p>
            <a:r>
              <a:rPr lang="en-IN" sz="900" dirty="0">
                <a:latin typeface="+mn-lt"/>
              </a:rPr>
              <a:t>Modified from Weiss, A. J., and A. </a:t>
            </a:r>
            <a:r>
              <a:rPr lang="en-IN" sz="900" dirty="0" err="1">
                <a:latin typeface="+mn-lt"/>
              </a:rPr>
              <a:t>Elixhauser</a:t>
            </a:r>
            <a:r>
              <a:rPr lang="en-IN" sz="900" dirty="0">
                <a:latin typeface="+mn-lt"/>
              </a:rPr>
              <a:t>. 2014. Overview of hospital stays in the United States, 2012 (Statistical Brief #180). Rockville, MD: Agency</a:t>
            </a:r>
          </a:p>
          <a:p>
            <a:r>
              <a:rPr lang="en-IN" sz="900" dirty="0">
                <a:latin typeface="+mn-lt"/>
              </a:rPr>
              <a:t>for Healthcare Research and Quality. Available at: http://www.hcup-us.ahrq.gov/reports/statbriefs/sb180-Hospitalizations-United-States-2012.pdf.</a:t>
            </a:r>
          </a:p>
          <a:p>
            <a:r>
              <a:rPr lang="en-IN" sz="900" dirty="0">
                <a:latin typeface="+mn-lt"/>
              </a:rPr>
              <a:t>Accessed May 2017.</a:t>
            </a:r>
          </a:p>
        </p:txBody>
      </p:sp>
    </p:spTree>
    <p:extLst>
      <p:ext uri="{BB962C8B-B14F-4D97-AF65-F5344CB8AC3E}">
        <p14:creationId xmlns:p14="http://schemas.microsoft.com/office/powerpoint/2010/main" val="3424218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36"/>
            <a:ext cx="8229600" cy="1200329"/>
          </a:xfrm>
        </p:spPr>
        <p:txBody>
          <a:bodyPr>
            <a:spAutoFit/>
          </a:bodyPr>
          <a:lstStyle/>
          <a:p>
            <a:r>
              <a:rPr lang="en-US" sz="3600" dirty="0"/>
              <a:t>Figure 8-5: Average lengths of stay by U.S. hospital ownership (selected years).</a:t>
            </a:r>
          </a:p>
        </p:txBody>
      </p:sp>
      <p:pic>
        <p:nvPicPr>
          <p:cNvPr id="5" name="Picture 4" descr="Federal, State or Local Government, Non-profit, and For profit are marked on the horizontal axis. The vertical axis is labeled &quot;Length of stay (days),&quot; ranging from 0 to 16, in increments of 2. In 2000, 2010, and 2013, the average lengths of stay for Federal, State or Local Government, Non-profit, and For profit are shown as follows: 12.8, 11.8, 9.6; 6.7, 6.2, 6.3; 5.7, 5.3, 5.3; and 5.4, 5.3,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584" y="1981200"/>
            <a:ext cx="6288832" cy="2598240"/>
          </a:xfrm>
          <a:prstGeom prst="rect">
            <a:avLst/>
          </a:prstGeom>
        </p:spPr>
      </p:pic>
      <p:sp>
        <p:nvSpPr>
          <p:cNvPr id="6" name="TextBox 5"/>
          <p:cNvSpPr txBox="1"/>
          <p:nvPr/>
        </p:nvSpPr>
        <p:spPr>
          <a:xfrm>
            <a:off x="870505" y="5080574"/>
            <a:ext cx="7402989" cy="3693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2013. Health, United States, 2012. Hyattsville, MD: U.S. Department of Health and Human Services. p. 307;</a:t>
            </a:r>
          </a:p>
          <a:p>
            <a:r>
              <a:rPr lang="en-IN" sz="900" dirty="0">
                <a:latin typeface="+mn-lt"/>
              </a:rPr>
              <a:t>National </a:t>
            </a:r>
            <a:r>
              <a:rPr lang="en-IN" sz="900" dirty="0" err="1">
                <a:latin typeface="+mn-lt"/>
              </a:rPr>
              <a:t>Center</a:t>
            </a:r>
            <a:r>
              <a:rPr lang="en-IN" sz="900" dirty="0">
                <a:latin typeface="+mn-lt"/>
              </a:rPr>
              <a:t> for Health Statistics. 2016. Health, United States, 2015. Hyattsville, MD: U.S. Department of Health and Human Services. p. 281.</a:t>
            </a:r>
          </a:p>
        </p:txBody>
      </p:sp>
    </p:spTree>
    <p:extLst>
      <p:ext uri="{BB962C8B-B14F-4D97-AF65-F5344CB8AC3E}">
        <p14:creationId xmlns:p14="http://schemas.microsoft.com/office/powerpoint/2010/main" val="1396862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8-6: Breakdown of U.S. community hospitals by size, 2013.</a:t>
            </a:r>
          </a:p>
        </p:txBody>
      </p:sp>
      <p:pic>
        <p:nvPicPr>
          <p:cNvPr id="5" name="Picture 4" descr="Pie chart shows five parts labeled 300 to 499 beds, (517), 10.4 percent; 100 to 299 beds, (1,566), 31.5 percent; 25 to 99 beds, (2,145), 43.1 percent; 6 to 24 beds, (469), 9.4 percent; greater than or equal to 500 beds, (277), 5.6 percent. Text above the pie chart reads: Total number of community hospitals equals 4,974, Total number of beds equals 79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135" y="1752600"/>
            <a:ext cx="3209730" cy="3167048"/>
          </a:xfrm>
          <a:prstGeom prst="rect">
            <a:avLst/>
          </a:prstGeom>
        </p:spPr>
      </p:pic>
      <p:sp>
        <p:nvSpPr>
          <p:cNvPr id="6" name="TextBox 5"/>
          <p:cNvSpPr txBox="1"/>
          <p:nvPr/>
        </p:nvSpPr>
        <p:spPr>
          <a:xfrm>
            <a:off x="2655449" y="5273271"/>
            <a:ext cx="3833101" cy="3693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2016. Health, United States,</a:t>
            </a:r>
          </a:p>
          <a:p>
            <a:r>
              <a:rPr lang="en-IN" sz="900" dirty="0">
                <a:latin typeface="+mn-lt"/>
              </a:rPr>
              <a:t>2015. Hyattsville, MD: U.S. Department of Health and Human Services. p. 288.</a:t>
            </a:r>
          </a:p>
        </p:txBody>
      </p:sp>
    </p:spTree>
    <p:extLst>
      <p:ext uri="{BB962C8B-B14F-4D97-AF65-F5344CB8AC3E}">
        <p14:creationId xmlns:p14="http://schemas.microsoft.com/office/powerpoint/2010/main" val="1482846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151537"/>
            <a:ext cx="8229600" cy="1754326"/>
          </a:xfrm>
        </p:spPr>
        <p:txBody>
          <a:bodyPr>
            <a:spAutoFit/>
          </a:bodyPr>
          <a:lstStyle/>
          <a:p>
            <a:r>
              <a:rPr lang="en-US" sz="3600" dirty="0"/>
              <a:t>Figure 8-7: Change in occupancy rates in U.S. community hospitals, 1960–2013 (selected years).</a:t>
            </a:r>
          </a:p>
        </p:txBody>
      </p:sp>
      <p:pic>
        <p:nvPicPr>
          <p:cNvPr id="5" name="Picture 4" descr="The horizontal axis ranges from 1960 to 1980, in increments of 10; 1985 to 2010, in increments of 10; and 2013. The vertical axis labeled &quot;Percentage of beds occupied,&quot; ranges from 60 to 80, in increments of 5. From 1960 to 2013, the bars represent the following change in occupancy rates: 74.7, 78.0, 75.0, 75.6, 64.8, 66.8, 62.8, 63.9, 67.3, 64.5, and 6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554" y="2133600"/>
            <a:ext cx="6497120" cy="2547258"/>
          </a:xfrm>
          <a:prstGeom prst="rect">
            <a:avLst/>
          </a:prstGeom>
        </p:spPr>
      </p:pic>
      <p:sp>
        <p:nvSpPr>
          <p:cNvPr id="6" name="TextBox 5"/>
          <p:cNvSpPr txBox="1"/>
          <p:nvPr/>
        </p:nvSpPr>
        <p:spPr>
          <a:xfrm>
            <a:off x="859619" y="5410200"/>
            <a:ext cx="7402989" cy="3693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2013. Health, United States, 2012. Hyattsville, MD: U.S. Department of Health and Human Services. p. 314;</a:t>
            </a:r>
          </a:p>
          <a:p>
            <a:r>
              <a:rPr lang="en-IN" sz="900" dirty="0">
                <a:latin typeface="+mn-lt"/>
              </a:rPr>
              <a:t>National </a:t>
            </a:r>
            <a:r>
              <a:rPr lang="en-IN" sz="900" dirty="0" err="1">
                <a:latin typeface="+mn-lt"/>
              </a:rPr>
              <a:t>Center</a:t>
            </a:r>
            <a:r>
              <a:rPr lang="en-IN" sz="900" dirty="0">
                <a:latin typeface="+mn-lt"/>
              </a:rPr>
              <a:t> for Health Statistics. 2016. Health, United States, 2015. Hyattsville, MD: U.S. Department of Health and Human Services. p. 288.</a:t>
            </a:r>
          </a:p>
        </p:txBody>
      </p:sp>
    </p:spTree>
    <p:extLst>
      <p:ext uri="{BB962C8B-B14F-4D97-AF65-F5344CB8AC3E}">
        <p14:creationId xmlns:p14="http://schemas.microsoft.com/office/powerpoint/2010/main" val="2795704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46331"/>
          </a:xfrm>
        </p:spPr>
        <p:txBody>
          <a:bodyPr>
            <a:spAutoFit/>
          </a:bodyPr>
          <a:lstStyle/>
          <a:p>
            <a:r>
              <a:rPr lang="en-US"/>
              <a:t>Factors That Affect Hospital Employment</a:t>
            </a:r>
            <a:endParaRPr lang="en-US" dirty="0"/>
          </a:p>
        </p:txBody>
      </p:sp>
      <p:sp>
        <p:nvSpPr>
          <p:cNvPr id="3" name="Content Placeholder 2"/>
          <p:cNvSpPr>
            <a:spLocks noGrp="1"/>
          </p:cNvSpPr>
          <p:nvPr>
            <p:ph idx="1"/>
          </p:nvPr>
        </p:nvSpPr>
        <p:spPr>
          <a:xfrm>
            <a:off x="457200" y="1295400"/>
            <a:ext cx="8229600" cy="4807470"/>
          </a:xfrm>
        </p:spPr>
        <p:txBody>
          <a:bodyPr>
            <a:spAutoFit/>
          </a:bodyPr>
          <a:lstStyle/>
          <a:p>
            <a:r>
              <a:rPr lang="en-US" sz="3000" dirty="0"/>
              <a:t>Hospitals accounted for largest number of jobs in the health care industry in 2013.</a:t>
            </a:r>
          </a:p>
          <a:p>
            <a:pPr lvl="1"/>
            <a:r>
              <a:rPr lang="en-US" sz="2600" dirty="0"/>
              <a:t>Workforce represented roughly 39% of total health care employment.</a:t>
            </a:r>
          </a:p>
          <a:p>
            <a:pPr lvl="1"/>
            <a:r>
              <a:rPr lang="en-US" sz="2600" dirty="0"/>
              <a:t>More than 6 million people are employed by U.S. hospitals.</a:t>
            </a:r>
          </a:p>
          <a:p>
            <a:r>
              <a:rPr lang="en-US" sz="3000" dirty="0"/>
              <a:t>Changes in reimbursement policy can affect employment.</a:t>
            </a:r>
          </a:p>
          <a:p>
            <a:r>
              <a:rPr lang="en-US" sz="3000" dirty="0"/>
              <a:t>Cannot outsource health care jobs because they generally require personal interaction. </a:t>
            </a:r>
          </a:p>
        </p:txBody>
      </p:sp>
    </p:spTree>
    <p:extLst>
      <p:ext uri="{BB962C8B-B14F-4D97-AF65-F5344CB8AC3E}">
        <p14:creationId xmlns:p14="http://schemas.microsoft.com/office/powerpoint/2010/main" val="3225782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Hospital Costs</a:t>
            </a:r>
          </a:p>
        </p:txBody>
      </p:sp>
      <p:sp>
        <p:nvSpPr>
          <p:cNvPr id="3" name="Content Placeholder 2"/>
          <p:cNvSpPr>
            <a:spLocks noGrp="1"/>
          </p:cNvSpPr>
          <p:nvPr>
            <p:ph idx="1"/>
          </p:nvPr>
        </p:nvSpPr>
        <p:spPr>
          <a:xfrm>
            <a:off x="457200" y="1600200"/>
            <a:ext cx="8229600" cy="2850011"/>
          </a:xfrm>
        </p:spPr>
        <p:txBody>
          <a:bodyPr>
            <a:spAutoFit/>
          </a:bodyPr>
          <a:lstStyle/>
          <a:p>
            <a:r>
              <a:rPr lang="en-US" dirty="0"/>
              <a:t>Inpatient hospital services are the largest share of total U.S. health care expenditures.</a:t>
            </a:r>
          </a:p>
          <a:p>
            <a:r>
              <a:rPr lang="en-US" dirty="0"/>
              <a:t>Medicare and Medicaid payments.</a:t>
            </a:r>
          </a:p>
          <a:p>
            <a:r>
              <a:rPr lang="en-US" dirty="0"/>
              <a:t>Rise in bad debts.</a:t>
            </a:r>
          </a:p>
          <a:p>
            <a:r>
              <a:rPr lang="en-US" dirty="0"/>
              <a:t>International cost comparisons.</a:t>
            </a:r>
          </a:p>
        </p:txBody>
      </p:sp>
    </p:spTree>
    <p:extLst>
      <p:ext uri="{BB962C8B-B14F-4D97-AF65-F5344CB8AC3E}">
        <p14:creationId xmlns:p14="http://schemas.microsoft.com/office/powerpoint/2010/main" val="486227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IN" dirty="0"/>
              <a:t>Figure 8-8 Proportion of total U.S. hospitals by type of hospital, 2014.</a:t>
            </a:r>
            <a:endParaRPr lang="en-US" dirty="0"/>
          </a:p>
        </p:txBody>
      </p:sp>
      <p:pic>
        <p:nvPicPr>
          <p:cNvPr id="3" name="Picture 2" descr="Pie chart shows six parts labeled Private non-profit 51.1 percent, Psychiatric (non-federal) 7.2 percent, Longterm (non-federal) 1.3 percent, Federal 3.8 percent, Private for profit 18.7 percent, State and local government 17.9 percent. Text below the pie chart reads: All hospitals equals 5,617 (hospital units of institutions prisons, college compuses, etc.-have been exclud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905000"/>
            <a:ext cx="3352800" cy="3583146"/>
          </a:xfrm>
          <a:prstGeom prst="rect">
            <a:avLst/>
          </a:prstGeom>
        </p:spPr>
      </p:pic>
      <p:sp>
        <p:nvSpPr>
          <p:cNvPr id="4" name="Rectangle 3"/>
          <p:cNvSpPr/>
          <p:nvPr/>
        </p:nvSpPr>
        <p:spPr>
          <a:xfrm>
            <a:off x="762000" y="5721592"/>
            <a:ext cx="7772400" cy="230832"/>
          </a:xfrm>
          <a:prstGeom prst="rect">
            <a:avLst/>
          </a:prstGeom>
        </p:spPr>
        <p:txBody>
          <a:bodyPr wrap="square">
            <a:spAutoFit/>
          </a:bodyPr>
          <a:lstStyle/>
          <a:p>
            <a:r>
              <a:rPr lang="en-IN" sz="900" dirty="0">
                <a:latin typeface="+mj-lt"/>
              </a:rPr>
              <a:t>Data from Health Forum. 2016. Fast facts on U.S. hospitals. Available </a:t>
            </a:r>
            <a:r>
              <a:rPr lang="en-IN" sz="900" dirty="0" smtClean="0">
                <a:latin typeface="+mj-lt"/>
              </a:rPr>
              <a:t>at: http</a:t>
            </a:r>
            <a:r>
              <a:rPr lang="en-IN" sz="900" dirty="0">
                <a:latin typeface="+mj-lt"/>
              </a:rPr>
              <a:t>://www.aha.org/research/rc/stat-studies/fast-facts.shtml. </a:t>
            </a:r>
            <a:r>
              <a:rPr lang="en-IN" sz="900" dirty="0" smtClean="0">
                <a:latin typeface="+mj-lt"/>
              </a:rPr>
              <a:t>Accessed October </a:t>
            </a:r>
            <a:r>
              <a:rPr lang="en-IN" sz="900" dirty="0">
                <a:latin typeface="+mj-lt"/>
              </a:rPr>
              <a:t>30, 2016.</a:t>
            </a:r>
          </a:p>
        </p:txBody>
      </p:sp>
    </p:spTree>
    <p:extLst>
      <p:ext uri="{BB962C8B-B14F-4D97-AF65-F5344CB8AC3E}">
        <p14:creationId xmlns:p14="http://schemas.microsoft.com/office/powerpoint/2010/main" val="1383495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84473"/>
            <a:ext cx="3810000" cy="923330"/>
          </a:xfrm>
        </p:spPr>
        <p:txBody>
          <a:bodyPr wrap="square">
            <a:spAutoFit/>
          </a:bodyPr>
          <a:lstStyle/>
          <a:p>
            <a:r>
              <a:rPr lang="en-IN" dirty="0"/>
              <a:t>Types of Hospitals </a:t>
            </a:r>
            <a:r>
              <a:rPr lang="en-IN" sz="1800" dirty="0"/>
              <a:t>(1 of 4)</a:t>
            </a:r>
            <a:endParaRPr lang="en-US" sz="1800" dirty="0"/>
          </a:p>
        </p:txBody>
      </p:sp>
      <p:sp>
        <p:nvSpPr>
          <p:cNvPr id="3" name="Content Placeholder 2"/>
          <p:cNvSpPr>
            <a:spLocks noGrp="1"/>
          </p:cNvSpPr>
          <p:nvPr>
            <p:ph idx="1"/>
          </p:nvPr>
        </p:nvSpPr>
        <p:spPr>
          <a:xfrm>
            <a:off x="457200" y="1600200"/>
            <a:ext cx="8229600" cy="3317831"/>
          </a:xfrm>
        </p:spPr>
        <p:txBody>
          <a:bodyPr>
            <a:spAutoFit/>
          </a:bodyPr>
          <a:lstStyle/>
          <a:p>
            <a:r>
              <a:rPr lang="en-US" dirty="0"/>
              <a:t>Classification by ownership</a:t>
            </a:r>
          </a:p>
          <a:p>
            <a:pPr lvl="1"/>
            <a:r>
              <a:rPr lang="en-US" dirty="0"/>
              <a:t>Public hospitals</a:t>
            </a:r>
          </a:p>
          <a:p>
            <a:pPr lvl="1"/>
            <a:r>
              <a:rPr lang="en-US" dirty="0"/>
              <a:t>Private nonprofit hospitals</a:t>
            </a:r>
          </a:p>
          <a:p>
            <a:pPr lvl="1"/>
            <a:r>
              <a:rPr lang="en-US" dirty="0"/>
              <a:t>Private for-profit hospitals</a:t>
            </a:r>
          </a:p>
          <a:p>
            <a:r>
              <a:rPr lang="en-US" dirty="0"/>
              <a:t>Classification by public access</a:t>
            </a:r>
          </a:p>
          <a:p>
            <a:r>
              <a:rPr lang="en-US" dirty="0"/>
              <a:t>Classification by multiunit affiliation</a:t>
            </a:r>
          </a:p>
        </p:txBody>
      </p:sp>
    </p:spTree>
    <p:extLst>
      <p:ext uri="{BB962C8B-B14F-4D97-AF65-F5344CB8AC3E}">
        <p14:creationId xmlns:p14="http://schemas.microsoft.com/office/powerpoint/2010/main" val="189328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90800" y="213212"/>
            <a:ext cx="3962400" cy="954107"/>
          </a:xfrm>
        </p:spPr>
        <p:txBody>
          <a:bodyPr wrap="square">
            <a:spAutoFit/>
          </a:bodyPr>
          <a:lstStyle/>
          <a:p>
            <a:r>
              <a:rPr lang="en-IN" dirty="0"/>
              <a:t>Learning Objectives </a:t>
            </a:r>
            <a:r>
              <a:rPr lang="en-IN" sz="2000" dirty="0"/>
              <a:t>(1 of 2)</a:t>
            </a:r>
            <a:endParaRPr lang="en-US" sz="2000" dirty="0"/>
          </a:p>
        </p:txBody>
      </p:sp>
      <p:sp>
        <p:nvSpPr>
          <p:cNvPr id="8195" name="Rectangle 3"/>
          <p:cNvSpPr>
            <a:spLocks noGrp="1" noChangeArrowheads="1"/>
          </p:cNvSpPr>
          <p:nvPr>
            <p:ph idx="1"/>
          </p:nvPr>
        </p:nvSpPr>
        <p:spPr>
          <a:xfrm>
            <a:off x="457200" y="1444327"/>
            <a:ext cx="8229600" cy="4918269"/>
          </a:xfrm>
        </p:spPr>
        <p:txBody>
          <a:bodyPr>
            <a:spAutoFit/>
          </a:bodyPr>
          <a:lstStyle/>
          <a:p>
            <a:pPr lvl="0"/>
            <a:r>
              <a:rPr lang="en-US" dirty="0"/>
              <a:t>Perspective on hospital evolution </a:t>
            </a:r>
          </a:p>
          <a:p>
            <a:pPr lvl="0"/>
            <a:r>
              <a:rPr lang="en-US" dirty="0"/>
              <a:t>Factors contributing to hospital growth prior to the 1980s</a:t>
            </a:r>
          </a:p>
          <a:p>
            <a:pPr lvl="0"/>
            <a:r>
              <a:rPr lang="en-US" dirty="0"/>
              <a:t>Reasons for the decline of hospitals and their utilization</a:t>
            </a:r>
          </a:p>
          <a:p>
            <a:pPr lvl="0"/>
            <a:r>
              <a:rPr lang="en-US" dirty="0"/>
              <a:t>Measures pertaining to hospital operations and inpatient utilization</a:t>
            </a:r>
          </a:p>
          <a:p>
            <a:pPr lvl="0"/>
            <a:r>
              <a:rPr lang="en-US" dirty="0"/>
              <a:t>Compare utilization measures in U.S. hospitals to other countries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8-9: Breakdown of U.S. community hospitals by types of ownership, 2013.</a:t>
            </a:r>
          </a:p>
        </p:txBody>
      </p:sp>
      <p:pic>
        <p:nvPicPr>
          <p:cNvPr id="5" name="Picture 4" descr="Pie chart shows three parts labeled Private non-profit, (2,904), 58.4 percent, State and local government, (1,010), 20.3 percent, and Private for profit (1,016) 21.3 per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65" y="1600200"/>
            <a:ext cx="3191070" cy="3191070"/>
          </a:xfrm>
          <a:prstGeom prst="rect">
            <a:avLst/>
          </a:prstGeom>
        </p:spPr>
      </p:pic>
      <p:sp>
        <p:nvSpPr>
          <p:cNvPr id="6" name="TextBox 5"/>
          <p:cNvSpPr txBox="1"/>
          <p:nvPr/>
        </p:nvSpPr>
        <p:spPr>
          <a:xfrm>
            <a:off x="2655449" y="5181600"/>
            <a:ext cx="3833101" cy="369332"/>
          </a:xfrm>
          <a:prstGeom prst="rect">
            <a:avLst/>
          </a:prstGeom>
          <a:noFill/>
        </p:spPr>
        <p:txBody>
          <a:bodyPr wrap="none" rtlCol="0">
            <a:spAutoFit/>
          </a:bodyPr>
          <a:lstStyle/>
          <a:p>
            <a:r>
              <a:rPr lang="en-IN" sz="900" dirty="0" smtClean="0">
                <a:latin typeface="+mn-lt"/>
              </a:rPr>
              <a:t>Data from National </a:t>
            </a:r>
            <a:r>
              <a:rPr lang="en-IN" sz="900" dirty="0" err="1" smtClean="0">
                <a:latin typeface="+mn-lt"/>
              </a:rPr>
              <a:t>Center</a:t>
            </a:r>
            <a:r>
              <a:rPr lang="en-IN" sz="900" dirty="0" smtClean="0">
                <a:latin typeface="+mn-lt"/>
              </a:rPr>
              <a:t> for Health Statistics. 2016. Health, United States,</a:t>
            </a:r>
          </a:p>
          <a:p>
            <a:r>
              <a:rPr lang="en-IN" sz="900" dirty="0" smtClean="0">
                <a:latin typeface="+mn-lt"/>
              </a:rPr>
              <a:t>2015. Hyattsville, MD: U.S. Department of Health and Human Services. p. 288.</a:t>
            </a:r>
            <a:endParaRPr lang="en-IN" sz="900" dirty="0">
              <a:latin typeface="+mn-lt"/>
            </a:endParaRPr>
          </a:p>
        </p:txBody>
      </p:sp>
    </p:spTree>
    <p:extLst>
      <p:ext uri="{BB962C8B-B14F-4D97-AF65-F5344CB8AC3E}">
        <p14:creationId xmlns:p14="http://schemas.microsoft.com/office/powerpoint/2010/main" val="3450177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64"/>
            <a:ext cx="8229600" cy="1200329"/>
          </a:xfrm>
        </p:spPr>
        <p:txBody>
          <a:bodyPr>
            <a:spAutoFit/>
          </a:bodyPr>
          <a:lstStyle/>
          <a:p>
            <a:r>
              <a:rPr lang="en-US" dirty="0"/>
              <a:t>Table 8-6: The Largest U.S. Multihospital Chains, 2014</a:t>
            </a:r>
          </a:p>
        </p:txBody>
      </p:sp>
      <p:pic>
        <p:nvPicPr>
          <p:cNvPr id="5" name="Picture 4" descr="The column headers read: Name of Hospital System (Location), Number of Owned Hospitals, Number of Staffed Beds. The next row reads: Non-profit Chains. The next rows read: Ascension Health (St. Louis, MO), 55, 11,079; Dignity Health (San Francisco, CA), 39, 9,109; Kaiser Permanente (Oakland, CA), 38, 8,591; Catholic Health Initiatives (Englewood, CO), 62, 7,860; Trinity Health (Livonia, MI), 41, 7,377; Adventist Health System (Altamonte Springs, FL), 37, 6,698; North Shore-Long Island Jewish Health System (Great Neck, NY), 15, 5,975; Providence Health and Services (Renton, WA), 26, 5,768; CHRISTUS Health (Irving, TX), 23, 5,084; and Mercy (Chesterfield, MO), 30, 4820. The next row reads: For-Profit Chains. The next rows read: HCA (Nashville, TN), 156, 33,415; Community Health Systems, 208, 26,289; Tenet Health System (Dallas, TX), 76, 17,846; LifePoint Hospitals (Brentwood, TN), 55, 5,237; Universal Health Services (King of Prussia, PA), 24, 5,190; State and Local Government–Owned Chains, empty, empty; and New York City Health and Hospitals Corporation (New York, NY), 11, 6,681."/>
          <p:cNvPicPr>
            <a:picLocks noChangeAspect="1"/>
          </p:cNvPicPr>
          <p:nvPr/>
        </p:nvPicPr>
        <p:blipFill>
          <a:blip r:embed="rId3"/>
          <a:stretch>
            <a:fillRect/>
          </a:stretch>
        </p:blipFill>
        <p:spPr>
          <a:xfrm>
            <a:off x="2705878" y="1249362"/>
            <a:ext cx="3732244" cy="4823704"/>
          </a:xfrm>
          <a:prstGeom prst="rect">
            <a:avLst/>
          </a:prstGeom>
        </p:spPr>
      </p:pic>
      <p:sp>
        <p:nvSpPr>
          <p:cNvPr id="6" name="TextBox 5"/>
          <p:cNvSpPr txBox="1"/>
          <p:nvPr/>
        </p:nvSpPr>
        <p:spPr>
          <a:xfrm>
            <a:off x="1750554" y="6179428"/>
            <a:ext cx="5642891" cy="230832"/>
          </a:xfrm>
          <a:prstGeom prst="rect">
            <a:avLst/>
          </a:prstGeom>
          <a:noFill/>
        </p:spPr>
        <p:txBody>
          <a:bodyPr wrap="none" rtlCol="0">
            <a:spAutoFit/>
          </a:bodyPr>
          <a:lstStyle/>
          <a:p>
            <a:r>
              <a:rPr lang="en-IN" sz="900" dirty="0">
                <a:latin typeface="+mn-lt"/>
              </a:rPr>
              <a:t>Data from Sanofi-Aventis. 2016. Managed care digest series: Hospital/systems digest, 2016. Bridgewater, NJ: Author.</a:t>
            </a:r>
          </a:p>
        </p:txBody>
      </p:sp>
    </p:spTree>
    <p:extLst>
      <p:ext uri="{BB962C8B-B14F-4D97-AF65-F5344CB8AC3E}">
        <p14:creationId xmlns:p14="http://schemas.microsoft.com/office/powerpoint/2010/main" val="3300890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84473"/>
            <a:ext cx="3657600" cy="923330"/>
          </a:xfrm>
        </p:spPr>
        <p:txBody>
          <a:bodyPr wrap="square">
            <a:spAutoFit/>
          </a:bodyPr>
          <a:lstStyle/>
          <a:p>
            <a:r>
              <a:rPr lang="en-IN" dirty="0"/>
              <a:t>Types of Hospitals </a:t>
            </a:r>
            <a:r>
              <a:rPr lang="en-IN" sz="1800" dirty="0"/>
              <a:t>(2 of 4)</a:t>
            </a:r>
            <a:endParaRPr lang="en-US" sz="1800" dirty="0"/>
          </a:p>
        </p:txBody>
      </p:sp>
      <p:sp>
        <p:nvSpPr>
          <p:cNvPr id="3" name="Content Placeholder 2"/>
          <p:cNvSpPr>
            <a:spLocks noGrp="1"/>
          </p:cNvSpPr>
          <p:nvPr>
            <p:ph idx="1"/>
          </p:nvPr>
        </p:nvSpPr>
        <p:spPr>
          <a:xfrm>
            <a:off x="457200" y="1600200"/>
            <a:ext cx="8229600" cy="3687163"/>
          </a:xfrm>
        </p:spPr>
        <p:txBody>
          <a:bodyPr>
            <a:spAutoFit/>
          </a:bodyPr>
          <a:lstStyle/>
          <a:p>
            <a:r>
              <a:rPr lang="en-US" dirty="0"/>
              <a:t>Classification by type of service</a:t>
            </a:r>
          </a:p>
          <a:p>
            <a:pPr lvl="1"/>
            <a:r>
              <a:rPr lang="en-US" dirty="0"/>
              <a:t>General hospitals</a:t>
            </a:r>
          </a:p>
          <a:p>
            <a:pPr lvl="1"/>
            <a:r>
              <a:rPr lang="en-US" dirty="0"/>
              <a:t>Specialty hospitals</a:t>
            </a:r>
          </a:p>
          <a:p>
            <a:pPr lvl="1"/>
            <a:r>
              <a:rPr lang="en-US" dirty="0"/>
              <a:t>Physician-owned specialty hospitals</a:t>
            </a:r>
          </a:p>
          <a:p>
            <a:pPr lvl="1"/>
            <a:r>
              <a:rPr lang="en-US" dirty="0"/>
              <a:t>Psychiatric hospitals</a:t>
            </a:r>
          </a:p>
          <a:p>
            <a:pPr lvl="1"/>
            <a:r>
              <a:rPr lang="en-US" dirty="0"/>
              <a:t>Rehabilitation hospitals</a:t>
            </a:r>
          </a:p>
          <a:p>
            <a:pPr lvl="1"/>
            <a:r>
              <a:rPr lang="en-US" dirty="0"/>
              <a:t>Children’s hospitals</a:t>
            </a:r>
          </a:p>
        </p:txBody>
      </p:sp>
    </p:spTree>
    <p:extLst>
      <p:ext uri="{BB962C8B-B14F-4D97-AF65-F5344CB8AC3E}">
        <p14:creationId xmlns:p14="http://schemas.microsoft.com/office/powerpoint/2010/main" val="1505515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84473"/>
            <a:ext cx="3810000" cy="923330"/>
          </a:xfrm>
        </p:spPr>
        <p:txBody>
          <a:bodyPr wrap="square">
            <a:spAutoFit/>
          </a:bodyPr>
          <a:lstStyle/>
          <a:p>
            <a:r>
              <a:rPr lang="en-IN" dirty="0"/>
              <a:t>Types of Hospitals </a:t>
            </a:r>
            <a:r>
              <a:rPr lang="en-IN" sz="1800" dirty="0"/>
              <a:t>(3 of 4)</a:t>
            </a:r>
            <a:endParaRPr lang="en-US" sz="1800" dirty="0"/>
          </a:p>
        </p:txBody>
      </p:sp>
      <p:sp>
        <p:nvSpPr>
          <p:cNvPr id="3" name="Content Placeholder 2"/>
          <p:cNvSpPr>
            <a:spLocks noGrp="1"/>
          </p:cNvSpPr>
          <p:nvPr>
            <p:ph idx="1"/>
          </p:nvPr>
        </p:nvSpPr>
        <p:spPr>
          <a:xfrm>
            <a:off x="457200" y="1600200"/>
            <a:ext cx="8229600" cy="3761030"/>
          </a:xfrm>
        </p:spPr>
        <p:txBody>
          <a:bodyPr>
            <a:spAutoFit/>
          </a:bodyPr>
          <a:lstStyle/>
          <a:p>
            <a:r>
              <a:rPr lang="en-US" dirty="0"/>
              <a:t>Classification by length of stay</a:t>
            </a:r>
          </a:p>
          <a:p>
            <a:pPr lvl="1"/>
            <a:r>
              <a:rPr lang="en-US" dirty="0"/>
              <a:t>Short-stay hospitals</a:t>
            </a:r>
          </a:p>
          <a:p>
            <a:pPr lvl="1"/>
            <a:r>
              <a:rPr lang="en-US" dirty="0"/>
              <a:t>Long-term care hospitals</a:t>
            </a:r>
          </a:p>
          <a:p>
            <a:r>
              <a:rPr lang="en-US" dirty="0"/>
              <a:t>Classification by location</a:t>
            </a:r>
          </a:p>
          <a:p>
            <a:pPr lvl="1"/>
            <a:r>
              <a:rPr lang="en-US" dirty="0"/>
              <a:t>Swing-bed hospitals</a:t>
            </a:r>
          </a:p>
          <a:p>
            <a:pPr lvl="1"/>
            <a:r>
              <a:rPr lang="en-US" dirty="0"/>
              <a:t>Critical access hospitals</a:t>
            </a:r>
          </a:p>
          <a:p>
            <a:pPr lvl="1"/>
            <a:r>
              <a:rPr lang="en-US" dirty="0"/>
              <a:t>Other rural designations</a:t>
            </a:r>
          </a:p>
        </p:txBody>
      </p:sp>
    </p:spTree>
    <p:extLst>
      <p:ext uri="{BB962C8B-B14F-4D97-AF65-F5344CB8AC3E}">
        <p14:creationId xmlns:p14="http://schemas.microsoft.com/office/powerpoint/2010/main" val="2591848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3657600" cy="923330"/>
          </a:xfrm>
        </p:spPr>
        <p:txBody>
          <a:bodyPr wrap="square">
            <a:spAutoFit/>
          </a:bodyPr>
          <a:lstStyle/>
          <a:p>
            <a:r>
              <a:rPr lang="en-IN" sz="3600" dirty="0"/>
              <a:t>Types of Hospitals </a:t>
            </a:r>
            <a:r>
              <a:rPr lang="en-IN" sz="1800" dirty="0"/>
              <a:t>(4 of 4)</a:t>
            </a:r>
            <a:endParaRPr lang="en-US" sz="1800" dirty="0"/>
          </a:p>
        </p:txBody>
      </p:sp>
      <p:sp>
        <p:nvSpPr>
          <p:cNvPr id="3" name="Content Placeholder 2"/>
          <p:cNvSpPr>
            <a:spLocks noGrp="1"/>
          </p:cNvSpPr>
          <p:nvPr>
            <p:ph sz="half" idx="1"/>
          </p:nvPr>
        </p:nvSpPr>
        <p:spPr>
          <a:xfrm>
            <a:off x="457200" y="1447800"/>
            <a:ext cx="4038600" cy="3650230"/>
          </a:xfrm>
        </p:spPr>
        <p:txBody>
          <a:bodyPr>
            <a:spAutoFit/>
          </a:bodyPr>
          <a:lstStyle/>
          <a:p>
            <a:r>
              <a:rPr lang="en-US" sz="3200" dirty="0"/>
              <a:t>Classification by size</a:t>
            </a:r>
          </a:p>
          <a:p>
            <a:r>
              <a:rPr lang="en-US" sz="3200" dirty="0"/>
              <a:t>Other types of hospitals</a:t>
            </a:r>
          </a:p>
          <a:p>
            <a:pPr lvl="1"/>
            <a:r>
              <a:rPr lang="en-US" sz="2800" dirty="0"/>
              <a:t>Teaching hospitals</a:t>
            </a:r>
          </a:p>
          <a:p>
            <a:pPr lvl="1"/>
            <a:r>
              <a:rPr lang="en-US" sz="2800" dirty="0"/>
              <a:t>Church-affiliated hospitals</a:t>
            </a:r>
          </a:p>
          <a:p>
            <a:pPr lvl="1"/>
            <a:r>
              <a:rPr lang="en-US" sz="2800" dirty="0"/>
              <a:t>Osteopathic </a:t>
            </a:r>
            <a:r>
              <a:rPr lang="en-US" sz="2800" dirty="0" smtClean="0"/>
              <a:t>hospitals</a:t>
            </a:r>
            <a:endParaRPr lang="en-US" dirty="0"/>
          </a:p>
        </p:txBody>
      </p:sp>
      <p:sp>
        <p:nvSpPr>
          <p:cNvPr id="4" name="Rectangle 3"/>
          <p:cNvSpPr/>
          <p:nvPr/>
        </p:nvSpPr>
        <p:spPr>
          <a:xfrm>
            <a:off x="4831099" y="1524000"/>
            <a:ext cx="4053802" cy="707886"/>
          </a:xfrm>
          <a:prstGeom prst="rect">
            <a:avLst/>
          </a:prstGeom>
        </p:spPr>
        <p:txBody>
          <a:bodyPr wrap="square">
            <a:spAutoFit/>
          </a:bodyPr>
          <a:lstStyle/>
          <a:p>
            <a:pPr algn="ctr"/>
            <a:r>
              <a:rPr lang="en-IN" sz="2000" dirty="0">
                <a:latin typeface="+mj-lt"/>
              </a:rPr>
              <a:t>Figure 8-6 Breakdown of U.S. community hospitals by size, 2013.</a:t>
            </a:r>
          </a:p>
        </p:txBody>
      </p:sp>
      <p:pic>
        <p:nvPicPr>
          <p:cNvPr id="6" name="Picture 5" descr="Pie chart shows five parts labeled 300 to 499 beds, (517), 10.4 percent; 100 to 299 beds, (1,566), 31.5 percent; 25 to 99 beds, (2,145), 43.1 percent; 6 to 24 beds, (469), 9.4 percent; greater than or equal to 500 beds, (277), 5.6 percent. Text above the pie chart reads: Total number of community hospitals equals 4,974, Total number of beds equals 79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750" y="2438400"/>
            <a:ext cx="3284500" cy="3240824"/>
          </a:xfrm>
          <a:prstGeom prst="rect">
            <a:avLst/>
          </a:prstGeom>
        </p:spPr>
      </p:pic>
      <p:sp>
        <p:nvSpPr>
          <p:cNvPr id="7" name="TextBox 6"/>
          <p:cNvSpPr txBox="1"/>
          <p:nvPr/>
        </p:nvSpPr>
        <p:spPr>
          <a:xfrm>
            <a:off x="4941450" y="5879068"/>
            <a:ext cx="3833101" cy="3693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2016. Health, United States,</a:t>
            </a:r>
          </a:p>
          <a:p>
            <a:r>
              <a:rPr lang="en-IN" sz="900" dirty="0">
                <a:latin typeface="+mn-lt"/>
              </a:rPr>
              <a:t>2015. Hyattsville, MD: U.S. Department of Health and Human Services. p. 288.</a:t>
            </a:r>
          </a:p>
        </p:txBody>
      </p:sp>
    </p:spTree>
    <p:extLst>
      <p:ext uri="{BB962C8B-B14F-4D97-AF65-F5344CB8AC3E}">
        <p14:creationId xmlns:p14="http://schemas.microsoft.com/office/powerpoint/2010/main" val="3532969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4474"/>
            <a:ext cx="7010400" cy="923330"/>
          </a:xfrm>
        </p:spPr>
        <p:txBody>
          <a:bodyPr wrap="square">
            <a:spAutoFit/>
          </a:bodyPr>
          <a:lstStyle/>
          <a:p>
            <a:r>
              <a:rPr lang="en-IN" dirty="0"/>
              <a:t>Expectations for Nonprofit Hospitals </a:t>
            </a:r>
            <a:r>
              <a:rPr lang="en-IN" sz="1800" dirty="0"/>
              <a:t>(1 of 2)</a:t>
            </a:r>
            <a:endParaRPr lang="en-US" sz="1800" dirty="0"/>
          </a:p>
        </p:txBody>
      </p:sp>
      <p:sp>
        <p:nvSpPr>
          <p:cNvPr id="3" name="Content Placeholder 2"/>
          <p:cNvSpPr>
            <a:spLocks noGrp="1"/>
          </p:cNvSpPr>
          <p:nvPr>
            <p:ph idx="1"/>
          </p:nvPr>
        </p:nvSpPr>
        <p:spPr>
          <a:xfrm>
            <a:off x="457200" y="1533061"/>
            <a:ext cx="8229600" cy="4105739"/>
          </a:xfrm>
        </p:spPr>
        <p:txBody>
          <a:bodyPr>
            <a:spAutoFit/>
          </a:bodyPr>
          <a:lstStyle/>
          <a:p>
            <a:r>
              <a:rPr lang="en-US" dirty="0"/>
              <a:t>Internal Revenue Code, Section 501(c)(3)</a:t>
            </a:r>
          </a:p>
          <a:p>
            <a:pPr lvl="1"/>
            <a:r>
              <a:rPr lang="en-US" dirty="0"/>
              <a:t>Grants tax-exempt status to nonprofit organizations</a:t>
            </a:r>
          </a:p>
          <a:p>
            <a:pPr lvl="1"/>
            <a:r>
              <a:rPr lang="en-US" dirty="0"/>
              <a:t>Institutions are exempt from federal, state, and local taxes</a:t>
            </a:r>
          </a:p>
          <a:p>
            <a:r>
              <a:rPr lang="en-US" dirty="0"/>
              <a:t>Nonprofit organizations</a:t>
            </a:r>
          </a:p>
          <a:p>
            <a:pPr marL="914400" lvl="1" indent="-514350"/>
            <a:r>
              <a:rPr lang="en-US" dirty="0"/>
              <a:t>Provide some defined public good</a:t>
            </a:r>
          </a:p>
          <a:p>
            <a:pPr marL="914400" lvl="1" indent="-514350"/>
            <a:r>
              <a:rPr lang="en-US" dirty="0"/>
              <a:t>Do not distribute any profits to any individuals </a:t>
            </a:r>
          </a:p>
        </p:txBody>
      </p:sp>
    </p:spTree>
    <p:extLst>
      <p:ext uri="{BB962C8B-B14F-4D97-AF65-F5344CB8AC3E}">
        <p14:creationId xmlns:p14="http://schemas.microsoft.com/office/powerpoint/2010/main" val="1145910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4474"/>
            <a:ext cx="7010400" cy="923330"/>
          </a:xfrm>
        </p:spPr>
        <p:txBody>
          <a:bodyPr wrap="square">
            <a:spAutoFit/>
          </a:bodyPr>
          <a:lstStyle/>
          <a:p>
            <a:r>
              <a:rPr lang="en-IN" dirty="0"/>
              <a:t>Expectations for Nonprofit Hospitals </a:t>
            </a:r>
            <a:r>
              <a:rPr lang="en-IN" sz="1800" dirty="0"/>
              <a:t>(2 of 2)</a:t>
            </a:r>
            <a:endParaRPr lang="en-US" sz="1800" dirty="0"/>
          </a:p>
        </p:txBody>
      </p:sp>
      <p:sp>
        <p:nvSpPr>
          <p:cNvPr id="3" name="Content Placeholder 2"/>
          <p:cNvSpPr>
            <a:spLocks noGrp="1"/>
          </p:cNvSpPr>
          <p:nvPr>
            <p:ph idx="1"/>
          </p:nvPr>
        </p:nvSpPr>
        <p:spPr>
          <a:xfrm>
            <a:off x="457200" y="1524000"/>
            <a:ext cx="8229600" cy="3945696"/>
          </a:xfrm>
        </p:spPr>
        <p:txBody>
          <a:bodyPr>
            <a:spAutoFit/>
          </a:bodyPr>
          <a:lstStyle/>
          <a:p>
            <a:r>
              <a:rPr lang="en-US" dirty="0"/>
              <a:t>Nonprofit institutions face new  ACA demands </a:t>
            </a:r>
          </a:p>
          <a:p>
            <a:pPr marL="971550" lvl="1" indent="-514350">
              <a:buFont typeface="+mj-lt"/>
              <a:buAutoNum type="arabicPeriod"/>
            </a:pPr>
            <a:r>
              <a:rPr lang="en-US" dirty="0"/>
              <a:t>Establish written financial assistance and emergency care policies.</a:t>
            </a:r>
          </a:p>
          <a:p>
            <a:pPr marL="971550" lvl="1" indent="-514350">
              <a:buFont typeface="+mj-lt"/>
              <a:buAutoNum type="arabicPeriod"/>
            </a:pPr>
            <a:r>
              <a:rPr lang="en-US" dirty="0"/>
              <a:t>Limit charges for those eligible for assistance under hospital’s financial assistance policy.</a:t>
            </a:r>
          </a:p>
          <a:p>
            <a:pPr marL="971550" lvl="1" indent="-514350">
              <a:buFont typeface="+mj-lt"/>
              <a:buAutoNum type="arabicPeriod"/>
            </a:pPr>
            <a:r>
              <a:rPr lang="en-US" dirty="0"/>
              <a:t>Limit billing and collection actions against those within the guidelines of financial assistance.</a:t>
            </a:r>
          </a:p>
          <a:p>
            <a:pPr marL="971550" lvl="1" indent="-514350">
              <a:buFont typeface="+mj-lt"/>
              <a:buAutoNum type="arabicPeriod"/>
            </a:pPr>
            <a:r>
              <a:rPr lang="en-US" dirty="0"/>
              <a:t>Conduct a community health needs assessment.</a:t>
            </a:r>
          </a:p>
        </p:txBody>
      </p:sp>
    </p:spTree>
    <p:extLst>
      <p:ext uri="{BB962C8B-B14F-4D97-AF65-F5344CB8AC3E}">
        <p14:creationId xmlns:p14="http://schemas.microsoft.com/office/powerpoint/2010/main" val="3888604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Some Management Concepts</a:t>
            </a:r>
          </a:p>
        </p:txBody>
      </p:sp>
      <p:sp>
        <p:nvSpPr>
          <p:cNvPr id="3" name="Content Placeholder 2"/>
          <p:cNvSpPr>
            <a:spLocks noGrp="1"/>
          </p:cNvSpPr>
          <p:nvPr>
            <p:ph idx="1"/>
          </p:nvPr>
        </p:nvSpPr>
        <p:spPr>
          <a:xfrm>
            <a:off x="457200" y="1600200"/>
            <a:ext cx="8229600" cy="3736407"/>
          </a:xfrm>
        </p:spPr>
        <p:txBody>
          <a:bodyPr>
            <a:spAutoFit/>
          </a:bodyPr>
          <a:lstStyle/>
          <a:p>
            <a:r>
              <a:rPr lang="en-US" dirty="0"/>
              <a:t>Hospital’s organizational structure differs from other large business organizations. </a:t>
            </a:r>
          </a:p>
          <a:p>
            <a:r>
              <a:rPr lang="en-US" dirty="0"/>
              <a:t>Hospital governance</a:t>
            </a:r>
          </a:p>
          <a:p>
            <a:pPr lvl="1"/>
            <a:r>
              <a:rPr lang="en-US" dirty="0"/>
              <a:t>See Figure 8-10</a:t>
            </a:r>
          </a:p>
          <a:p>
            <a:pPr lvl="1"/>
            <a:r>
              <a:rPr lang="en-US" dirty="0"/>
              <a:t>Board of trustees</a:t>
            </a:r>
          </a:p>
          <a:p>
            <a:pPr lvl="1"/>
            <a:r>
              <a:rPr lang="en-US" dirty="0"/>
              <a:t>Chief executive officer</a:t>
            </a:r>
          </a:p>
          <a:p>
            <a:pPr lvl="1"/>
            <a:r>
              <a:rPr lang="en-US" dirty="0"/>
              <a:t>Medical staff</a:t>
            </a:r>
          </a:p>
        </p:txBody>
      </p:sp>
    </p:spTree>
    <p:extLst>
      <p:ext uri="{BB962C8B-B14F-4D97-AF65-F5344CB8AC3E}">
        <p14:creationId xmlns:p14="http://schemas.microsoft.com/office/powerpoint/2010/main" val="2465994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Licensure, Certification, and Accreditation</a:t>
            </a:r>
            <a:endParaRPr lang="en-US" dirty="0"/>
          </a:p>
        </p:txBody>
      </p:sp>
      <p:sp>
        <p:nvSpPr>
          <p:cNvPr id="6" name="Content Placeholder 5"/>
          <p:cNvSpPr>
            <a:spLocks noGrp="1"/>
          </p:cNvSpPr>
          <p:nvPr>
            <p:ph idx="1"/>
          </p:nvPr>
        </p:nvSpPr>
        <p:spPr>
          <a:xfrm>
            <a:off x="457200" y="1600200"/>
            <a:ext cx="8229600" cy="3243965"/>
          </a:xfrm>
        </p:spPr>
        <p:txBody>
          <a:bodyPr>
            <a:spAutoFit/>
          </a:bodyPr>
          <a:lstStyle/>
          <a:p>
            <a:r>
              <a:rPr lang="en-US" dirty="0"/>
              <a:t>State governments oversee the licensure of health care facilities.</a:t>
            </a:r>
          </a:p>
          <a:p>
            <a:r>
              <a:rPr lang="en-US" dirty="0"/>
              <a:t>Certification allows a hospital to participate in  Medicare and Medicaid programs.</a:t>
            </a:r>
          </a:p>
          <a:p>
            <a:r>
              <a:rPr lang="en-US" dirty="0"/>
              <a:t>Accreditation is designed to ensure facilities meet certain basic standards.</a:t>
            </a:r>
          </a:p>
        </p:txBody>
      </p:sp>
    </p:spTree>
    <p:extLst>
      <p:ext uri="{BB962C8B-B14F-4D97-AF65-F5344CB8AC3E}">
        <p14:creationId xmlns:p14="http://schemas.microsoft.com/office/powerpoint/2010/main" val="3726688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Magnet Recognition Program</a:t>
            </a:r>
          </a:p>
        </p:txBody>
      </p:sp>
      <p:sp>
        <p:nvSpPr>
          <p:cNvPr id="3" name="Content Placeholder 2"/>
          <p:cNvSpPr>
            <a:spLocks noGrp="1"/>
          </p:cNvSpPr>
          <p:nvPr>
            <p:ph idx="1"/>
          </p:nvPr>
        </p:nvSpPr>
        <p:spPr>
          <a:xfrm>
            <a:off x="457200" y="1752600"/>
            <a:ext cx="8229600" cy="4167295"/>
          </a:xfrm>
        </p:spPr>
        <p:txBody>
          <a:bodyPr>
            <a:spAutoFit/>
          </a:bodyPr>
          <a:lstStyle/>
          <a:p>
            <a:r>
              <a:rPr lang="en-US" dirty="0"/>
              <a:t>Designation conferred by the American Nurses Credentialing Center</a:t>
            </a:r>
          </a:p>
          <a:p>
            <a:pPr lvl="1"/>
            <a:r>
              <a:rPr lang="en-US" dirty="0"/>
              <a:t>Affiliate of the American Nurses Association</a:t>
            </a:r>
          </a:p>
          <a:p>
            <a:r>
              <a:rPr lang="en-US" dirty="0"/>
              <a:t>Recognizes </a:t>
            </a:r>
          </a:p>
          <a:p>
            <a:pPr lvl="1"/>
            <a:r>
              <a:rPr lang="en-US" dirty="0"/>
              <a:t>Quality patient care</a:t>
            </a:r>
          </a:p>
          <a:p>
            <a:pPr lvl="1"/>
            <a:r>
              <a:rPr lang="en-US" dirty="0"/>
              <a:t>Nursing excellence</a:t>
            </a:r>
          </a:p>
          <a:p>
            <a:pPr lvl="1"/>
            <a:r>
              <a:rPr lang="en-US" dirty="0"/>
              <a:t>Innovations in professional nursing practice in hospitals</a:t>
            </a:r>
          </a:p>
        </p:txBody>
      </p:sp>
    </p:spTree>
    <p:extLst>
      <p:ext uri="{BB962C8B-B14F-4D97-AF65-F5344CB8AC3E}">
        <p14:creationId xmlns:p14="http://schemas.microsoft.com/office/powerpoint/2010/main" val="4172448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90800" y="369084"/>
            <a:ext cx="3962400" cy="954107"/>
          </a:xfrm>
        </p:spPr>
        <p:txBody>
          <a:bodyPr wrap="square">
            <a:spAutoFit/>
          </a:bodyPr>
          <a:lstStyle/>
          <a:p>
            <a:r>
              <a:rPr lang="en-IN" dirty="0"/>
              <a:t>Learning Objectives </a:t>
            </a:r>
            <a:r>
              <a:rPr lang="en-IN" sz="2000" dirty="0"/>
              <a:t>(2 of 2)</a:t>
            </a:r>
            <a:endParaRPr lang="en-US" sz="2000" dirty="0"/>
          </a:p>
        </p:txBody>
      </p:sp>
      <p:sp>
        <p:nvSpPr>
          <p:cNvPr id="8195" name="Rectangle 3"/>
          <p:cNvSpPr>
            <a:spLocks noGrp="1" noChangeArrowheads="1"/>
          </p:cNvSpPr>
          <p:nvPr>
            <p:ph idx="1"/>
          </p:nvPr>
        </p:nvSpPr>
        <p:spPr>
          <a:xfrm>
            <a:off x="381000" y="1600200"/>
            <a:ext cx="8458200" cy="4525963"/>
          </a:xfrm>
        </p:spPr>
        <p:txBody>
          <a:bodyPr>
            <a:spAutoFit/>
          </a:bodyPr>
          <a:lstStyle/>
          <a:p>
            <a:pPr lvl="0"/>
            <a:r>
              <a:rPr lang="en-US" dirty="0"/>
              <a:t>Differentiate among various types of hospitals</a:t>
            </a:r>
          </a:p>
          <a:p>
            <a:pPr lvl="0"/>
            <a:r>
              <a:rPr lang="en-US" dirty="0"/>
              <a:t>How the ACA affected physician-owned specialty hospitals and nonprofit hospitals</a:t>
            </a:r>
          </a:p>
          <a:p>
            <a:pPr lvl="0"/>
            <a:r>
              <a:rPr lang="en-US" dirty="0"/>
              <a:t>Basic concepts in hospital governance</a:t>
            </a:r>
          </a:p>
          <a:p>
            <a:pPr lvl="0"/>
            <a:r>
              <a:rPr lang="en-US" dirty="0"/>
              <a:t>Understand licensure, certification, and accreditation and the Magnet Recognition Program </a:t>
            </a:r>
          </a:p>
          <a:p>
            <a:pPr lvl="0"/>
            <a:r>
              <a:rPr lang="en-US" dirty="0"/>
              <a:t>Get a perspective on ethical issues</a:t>
            </a:r>
          </a:p>
        </p:txBody>
      </p:sp>
    </p:spTree>
    <p:extLst>
      <p:ext uri="{BB962C8B-B14F-4D97-AF65-F5344CB8AC3E}">
        <p14:creationId xmlns:p14="http://schemas.microsoft.com/office/powerpoint/2010/main" val="1301566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Ethical and Legal Issues in Patient Care</a:t>
            </a:r>
          </a:p>
        </p:txBody>
      </p:sp>
      <p:sp>
        <p:nvSpPr>
          <p:cNvPr id="3" name="Content Placeholder 2"/>
          <p:cNvSpPr>
            <a:spLocks noGrp="1"/>
          </p:cNvSpPr>
          <p:nvPr>
            <p:ph idx="1"/>
          </p:nvPr>
        </p:nvSpPr>
        <p:spPr>
          <a:xfrm>
            <a:off x="457200" y="1600200"/>
            <a:ext cx="8229600" cy="4351961"/>
          </a:xfrm>
        </p:spPr>
        <p:txBody>
          <a:bodyPr>
            <a:spAutoFit/>
          </a:bodyPr>
          <a:lstStyle/>
          <a:p>
            <a:r>
              <a:rPr lang="en-US" dirty="0"/>
              <a:t>Principles of ethics</a:t>
            </a:r>
          </a:p>
          <a:p>
            <a:r>
              <a:rPr lang="en-US" dirty="0"/>
              <a:t>Legal rights</a:t>
            </a:r>
          </a:p>
          <a:p>
            <a:pPr lvl="1"/>
            <a:r>
              <a:rPr lang="en-US" dirty="0"/>
              <a:t>Bill of rights and informed consent</a:t>
            </a:r>
          </a:p>
          <a:p>
            <a:pPr lvl="1"/>
            <a:r>
              <a:rPr lang="en-US" dirty="0"/>
              <a:t>Advance directives</a:t>
            </a:r>
          </a:p>
          <a:p>
            <a:pPr lvl="2"/>
            <a:r>
              <a:rPr lang="en-US" sz="2800" dirty="0"/>
              <a:t>DNR</a:t>
            </a:r>
          </a:p>
          <a:p>
            <a:pPr lvl="2"/>
            <a:r>
              <a:rPr lang="en-US" sz="2800" dirty="0"/>
              <a:t>Living will</a:t>
            </a:r>
          </a:p>
          <a:p>
            <a:pPr lvl="2"/>
            <a:r>
              <a:rPr lang="en-US" sz="2800" dirty="0"/>
              <a:t>Durable power of attorney</a:t>
            </a:r>
          </a:p>
          <a:p>
            <a:r>
              <a:rPr lang="en-US" dirty="0"/>
              <a:t>Mechanisms for ethical decision </a:t>
            </a:r>
            <a:r>
              <a:rPr lang="en-US" dirty="0" smtClean="0"/>
              <a:t>making</a:t>
            </a:r>
            <a:endParaRPr lang="en-US" dirty="0"/>
          </a:p>
        </p:txBody>
      </p:sp>
    </p:spTree>
    <p:extLst>
      <p:ext uri="{BB962C8B-B14F-4D97-AF65-F5344CB8AC3E}">
        <p14:creationId xmlns:p14="http://schemas.microsoft.com/office/powerpoint/2010/main" val="225559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Summary</a:t>
            </a:r>
          </a:p>
        </p:txBody>
      </p:sp>
      <p:sp>
        <p:nvSpPr>
          <p:cNvPr id="3" name="Content Placeholder 2"/>
          <p:cNvSpPr>
            <a:spLocks noGrp="1"/>
          </p:cNvSpPr>
          <p:nvPr>
            <p:ph idx="1"/>
          </p:nvPr>
        </p:nvSpPr>
        <p:spPr>
          <a:xfrm>
            <a:off x="457200" y="1600200"/>
            <a:ext cx="8229600" cy="3933384"/>
          </a:xfrm>
        </p:spPr>
        <p:txBody>
          <a:bodyPr>
            <a:spAutoFit/>
          </a:bodyPr>
          <a:lstStyle/>
          <a:p>
            <a:r>
              <a:rPr lang="en-US" dirty="0"/>
              <a:t>Almshouses and </a:t>
            </a:r>
            <a:r>
              <a:rPr lang="en-US" dirty="0" err="1"/>
              <a:t>pesthouses</a:t>
            </a:r>
            <a:r>
              <a:rPr lang="en-US" dirty="0"/>
              <a:t> evolved into public hospitals to serve the poor.</a:t>
            </a:r>
          </a:p>
          <a:p>
            <a:r>
              <a:rPr lang="en-US" dirty="0"/>
              <a:t>Key measures of inpatient utilization.</a:t>
            </a:r>
          </a:p>
          <a:p>
            <a:r>
              <a:rPr lang="en-US" dirty="0"/>
              <a:t>Hospitals are classified in numerous ways.</a:t>
            </a:r>
          </a:p>
          <a:p>
            <a:r>
              <a:rPr lang="en-US" dirty="0"/>
              <a:t>ACA restrictions.</a:t>
            </a:r>
          </a:p>
          <a:p>
            <a:r>
              <a:rPr lang="en-US" dirty="0"/>
              <a:t>Ethical decision making has been a special area of concern for hospitals.</a:t>
            </a:r>
          </a:p>
        </p:txBody>
      </p:sp>
    </p:spTree>
    <p:extLst>
      <p:ext uri="{BB962C8B-B14F-4D97-AF65-F5344CB8AC3E}">
        <p14:creationId xmlns:p14="http://schemas.microsoft.com/office/powerpoint/2010/main" val="2397729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22972"/>
            <a:ext cx="8229600" cy="646331"/>
          </a:xfrm>
        </p:spPr>
        <p:txBody>
          <a:bodyPr>
            <a:spAutoFit/>
          </a:bodyPr>
          <a:lstStyle/>
          <a:p>
            <a:r>
              <a:rPr lang="en-US" sz="3600" dirty="0"/>
              <a:t>Introduction </a:t>
            </a:r>
          </a:p>
        </p:txBody>
      </p:sp>
      <p:sp>
        <p:nvSpPr>
          <p:cNvPr id="9219" name="Rectangle 3"/>
          <p:cNvSpPr>
            <a:spLocks noGrp="1" noChangeArrowheads="1"/>
          </p:cNvSpPr>
          <p:nvPr>
            <p:ph idx="1"/>
          </p:nvPr>
        </p:nvSpPr>
        <p:spPr>
          <a:xfrm>
            <a:off x="457200" y="1600200"/>
            <a:ext cx="8229600" cy="4105739"/>
          </a:xfrm>
        </p:spPr>
        <p:txBody>
          <a:bodyPr>
            <a:spAutoFit/>
          </a:bodyPr>
          <a:lstStyle/>
          <a:p>
            <a:r>
              <a:rPr lang="en-US" dirty="0"/>
              <a:t>Inpatient requires overnight stay in a facility</a:t>
            </a:r>
          </a:p>
          <a:p>
            <a:r>
              <a:rPr lang="en-US" dirty="0"/>
              <a:t>Hospital</a:t>
            </a:r>
          </a:p>
          <a:p>
            <a:pPr lvl="1"/>
            <a:r>
              <a:rPr lang="en-US" dirty="0"/>
              <a:t>Institution with at least six beds </a:t>
            </a:r>
          </a:p>
          <a:p>
            <a:pPr lvl="1"/>
            <a:r>
              <a:rPr lang="en-US" dirty="0"/>
              <a:t>Delivers services including diagnostics and treatment</a:t>
            </a:r>
          </a:p>
          <a:p>
            <a:pPr lvl="1"/>
            <a:r>
              <a:rPr lang="en-US" dirty="0"/>
              <a:t>Evolved from institutions of refuge for homeless and poor </a:t>
            </a:r>
          </a:p>
          <a:p>
            <a:pPr lvl="1"/>
            <a:r>
              <a:rPr lang="en-US" dirty="0"/>
              <a:t>Ultramodern facilities providing advanced services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Hospital Transformation in the U.S.</a:t>
            </a:r>
          </a:p>
        </p:txBody>
      </p:sp>
      <p:sp>
        <p:nvSpPr>
          <p:cNvPr id="3" name="Content Placeholder 2"/>
          <p:cNvSpPr>
            <a:spLocks noGrp="1"/>
          </p:cNvSpPr>
          <p:nvPr>
            <p:ph idx="1"/>
          </p:nvPr>
        </p:nvSpPr>
        <p:spPr>
          <a:xfrm>
            <a:off x="457200" y="1600200"/>
            <a:ext cx="8229600" cy="3170099"/>
          </a:xfrm>
        </p:spPr>
        <p:txBody>
          <a:bodyPr>
            <a:spAutoFit/>
          </a:bodyPr>
          <a:lstStyle/>
          <a:p>
            <a:r>
              <a:rPr lang="en-US" dirty="0"/>
              <a:t>Five functions in the evolution of hospitals</a:t>
            </a:r>
          </a:p>
          <a:p>
            <a:pPr marL="914400" lvl="1" indent="-514350">
              <a:buFont typeface="+mj-lt"/>
              <a:buAutoNum type="arabicPeriod"/>
            </a:pPr>
            <a:r>
              <a:rPr lang="en-US" dirty="0"/>
              <a:t>Primitive institutions of social welfare</a:t>
            </a:r>
          </a:p>
          <a:p>
            <a:pPr marL="914400" lvl="1" indent="-514350">
              <a:buFont typeface="+mj-lt"/>
              <a:buAutoNum type="arabicPeriod"/>
            </a:pPr>
            <a:r>
              <a:rPr lang="en-US" dirty="0"/>
              <a:t>Distinct institutions of care for the sick</a:t>
            </a:r>
          </a:p>
          <a:p>
            <a:pPr marL="914400" lvl="1" indent="-514350">
              <a:buFont typeface="+mj-lt"/>
              <a:buAutoNum type="arabicPeriod"/>
            </a:pPr>
            <a:r>
              <a:rPr lang="en-US" dirty="0"/>
              <a:t>Organized institutions of medical practice</a:t>
            </a:r>
          </a:p>
          <a:p>
            <a:pPr marL="914400" lvl="1" indent="-514350">
              <a:buFont typeface="+mj-lt"/>
              <a:buAutoNum type="arabicPeriod"/>
            </a:pPr>
            <a:r>
              <a:rPr lang="en-US" dirty="0"/>
              <a:t>Advanced medical training and research</a:t>
            </a:r>
          </a:p>
          <a:p>
            <a:pPr marL="914400" lvl="1" indent="-514350">
              <a:buFont typeface="+mj-lt"/>
              <a:buAutoNum type="arabicPeriod"/>
            </a:pPr>
            <a:r>
              <a:rPr lang="en-US" dirty="0"/>
              <a:t>Consolidated systems of health services </a:t>
            </a:r>
            <a:r>
              <a:rPr lang="en-US" dirty="0" smtClean="0"/>
              <a:t>delivery</a:t>
            </a:r>
            <a:endParaRPr lang="en-US" dirty="0"/>
          </a:p>
        </p:txBody>
      </p:sp>
    </p:spTree>
    <p:extLst>
      <p:ext uri="{BB962C8B-B14F-4D97-AF65-F5344CB8AC3E}">
        <p14:creationId xmlns:p14="http://schemas.microsoft.com/office/powerpoint/2010/main" val="4090414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dirty="0"/>
              <a:t>Expansion Phase: Late 1800s to Mid-1980s</a:t>
            </a:r>
          </a:p>
        </p:txBody>
      </p:sp>
      <p:sp>
        <p:nvSpPr>
          <p:cNvPr id="3" name="Content Placeholder 2"/>
          <p:cNvSpPr>
            <a:spLocks noGrp="1"/>
          </p:cNvSpPr>
          <p:nvPr>
            <p:ph idx="1"/>
          </p:nvPr>
        </p:nvSpPr>
        <p:spPr>
          <a:xfrm>
            <a:off x="457200" y="1600200"/>
            <a:ext cx="8229600" cy="2800767"/>
          </a:xfrm>
        </p:spPr>
        <p:txBody>
          <a:bodyPr>
            <a:spAutoFit/>
          </a:bodyPr>
          <a:lstStyle/>
          <a:p>
            <a:r>
              <a:rPr lang="en-US"/>
              <a:t>Development of professional nursing</a:t>
            </a:r>
          </a:p>
          <a:p>
            <a:r>
              <a:rPr lang="en-US"/>
              <a:t>Growth of private health insurance</a:t>
            </a:r>
          </a:p>
          <a:p>
            <a:r>
              <a:rPr lang="en-US"/>
              <a:t>Role of government</a:t>
            </a:r>
          </a:p>
          <a:p>
            <a:pPr lvl="1"/>
            <a:r>
              <a:rPr lang="en-US"/>
              <a:t>Hill-Burton Act</a:t>
            </a:r>
          </a:p>
          <a:p>
            <a:pPr lvl="1"/>
            <a:r>
              <a:rPr lang="en-US"/>
              <a:t>Public health insurance</a:t>
            </a:r>
            <a:endParaRPr lang="en-US" dirty="0"/>
          </a:p>
        </p:txBody>
      </p:sp>
    </p:spTree>
    <p:extLst>
      <p:ext uri="{BB962C8B-B14F-4D97-AF65-F5344CB8AC3E}">
        <p14:creationId xmlns:p14="http://schemas.microsoft.com/office/powerpoint/2010/main" val="202375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737"/>
            <a:ext cx="8229600" cy="1754326"/>
          </a:xfrm>
        </p:spPr>
        <p:txBody>
          <a:bodyPr>
            <a:spAutoFit/>
          </a:bodyPr>
          <a:lstStyle/>
          <a:p>
            <a:r>
              <a:rPr lang="en-US" sz="3600" dirty="0"/>
              <a:t>Figure 8-1: Trends in the number of U.S. community hospital beds per 1,000 resident population</a:t>
            </a:r>
            <a:r>
              <a:rPr lang="en-US" sz="3600" dirty="0" smtClean="0"/>
              <a:t>.</a:t>
            </a:r>
            <a:endParaRPr lang="en-US" sz="3600" dirty="0"/>
          </a:p>
        </p:txBody>
      </p:sp>
      <p:pic>
        <p:nvPicPr>
          <p:cNvPr id="5" name="Picture 4" descr="The horizontal axis ranges from 1940 to 2013, in increments of 10. The vertical axis ranges from 0 to 5, in increments of 1. From 1940 to 2013, the bars represent the following number of U.S. community hospital beds per 1,000 resident population: 3.2, 3.3, 3.6, 4.3, 4.5, 3.7, 2.9, 2.6, and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65" y="2133600"/>
            <a:ext cx="3191070" cy="3157656"/>
          </a:xfrm>
          <a:prstGeom prst="rect">
            <a:avLst/>
          </a:prstGeom>
        </p:spPr>
      </p:pic>
      <p:sp>
        <p:nvSpPr>
          <p:cNvPr id="6" name="TextBox 5"/>
          <p:cNvSpPr txBox="1"/>
          <p:nvPr/>
        </p:nvSpPr>
        <p:spPr>
          <a:xfrm>
            <a:off x="2819400" y="5519856"/>
            <a:ext cx="3667992" cy="784830"/>
          </a:xfrm>
          <a:prstGeom prst="rect">
            <a:avLst/>
          </a:prstGeom>
          <a:noFill/>
        </p:spPr>
        <p:txBody>
          <a:bodyPr wrap="squar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2002. Health, United</a:t>
            </a:r>
          </a:p>
          <a:p>
            <a:r>
              <a:rPr lang="en-IN" sz="900" dirty="0">
                <a:latin typeface="+mn-lt"/>
              </a:rPr>
              <a:t>States, 2002. Hyattsville, MD: U.S. Department of Health and Human</a:t>
            </a:r>
          </a:p>
          <a:p>
            <a:r>
              <a:rPr lang="en-IN" sz="900" dirty="0">
                <a:latin typeface="+mn-lt"/>
              </a:rPr>
              <a:t>Services. p. 281; National </a:t>
            </a:r>
            <a:r>
              <a:rPr lang="en-IN" sz="900" dirty="0" err="1">
                <a:latin typeface="+mn-lt"/>
              </a:rPr>
              <a:t>Center</a:t>
            </a:r>
            <a:r>
              <a:rPr lang="en-IN" sz="900" dirty="0">
                <a:latin typeface="+mn-lt"/>
              </a:rPr>
              <a:t> for Health Statistics. 2016. Health, United</a:t>
            </a:r>
          </a:p>
          <a:p>
            <a:r>
              <a:rPr lang="en-IN" sz="900" dirty="0">
                <a:latin typeface="+mn-lt"/>
              </a:rPr>
              <a:t>States, 2015. Hyattsville, MD: U.S. Department of Health and Human</a:t>
            </a:r>
          </a:p>
          <a:p>
            <a:r>
              <a:rPr lang="en-IN" sz="900" dirty="0">
                <a:latin typeface="+mn-lt"/>
              </a:rPr>
              <a:t>Services. p. 289.</a:t>
            </a:r>
          </a:p>
        </p:txBody>
      </p:sp>
    </p:spTree>
    <p:extLst>
      <p:ext uri="{BB962C8B-B14F-4D97-AF65-F5344CB8AC3E}">
        <p14:creationId xmlns:p14="http://schemas.microsoft.com/office/powerpoint/2010/main" val="881949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Downsizing Phase: Mid-1980s Onward</a:t>
            </a:r>
          </a:p>
        </p:txBody>
      </p:sp>
      <p:sp>
        <p:nvSpPr>
          <p:cNvPr id="3" name="Content Placeholder 2"/>
          <p:cNvSpPr>
            <a:spLocks noGrp="1"/>
          </p:cNvSpPr>
          <p:nvPr>
            <p:ph idx="1"/>
          </p:nvPr>
        </p:nvSpPr>
        <p:spPr>
          <a:xfrm>
            <a:off x="457200" y="1600200"/>
            <a:ext cx="8229600" cy="3896451"/>
          </a:xfrm>
        </p:spPr>
        <p:txBody>
          <a:bodyPr>
            <a:spAutoFit/>
          </a:bodyPr>
          <a:lstStyle/>
          <a:p>
            <a:r>
              <a:rPr lang="en-US" dirty="0"/>
              <a:t>Average hospital has become smaller.</a:t>
            </a:r>
          </a:p>
          <a:p>
            <a:r>
              <a:rPr lang="en-US" dirty="0"/>
              <a:t>Shift from inpatient to outpatient care.</a:t>
            </a:r>
          </a:p>
          <a:p>
            <a:r>
              <a:rPr lang="en-US" dirty="0"/>
              <a:t>Changes in reimbursement.</a:t>
            </a:r>
          </a:p>
          <a:p>
            <a:r>
              <a:rPr lang="en-US" dirty="0"/>
              <a:t>Impact of managed care.</a:t>
            </a:r>
          </a:p>
          <a:p>
            <a:r>
              <a:rPr lang="en-US" dirty="0"/>
              <a:t>Hospital closures</a:t>
            </a:r>
          </a:p>
          <a:p>
            <a:pPr lvl="1"/>
            <a:r>
              <a:rPr lang="en-US" dirty="0"/>
              <a:t>Since 2000 many government-run hospitals closed.</a:t>
            </a:r>
          </a:p>
        </p:txBody>
      </p:sp>
    </p:spTree>
    <p:extLst>
      <p:ext uri="{BB962C8B-B14F-4D97-AF65-F5344CB8AC3E}">
        <p14:creationId xmlns:p14="http://schemas.microsoft.com/office/powerpoint/2010/main" val="2115727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0871" y="76200"/>
            <a:ext cx="8229600" cy="1754326"/>
          </a:xfrm>
        </p:spPr>
        <p:txBody>
          <a:bodyPr>
            <a:spAutoFit/>
          </a:bodyPr>
          <a:lstStyle/>
          <a:p>
            <a:r>
              <a:rPr lang="en-US" sz="3600" dirty="0"/>
              <a:t>Figure 8-3: Ratio of hospital outpatient visits to inpatient days for all U.S. hospitals, 1980–2013 (selected years).</a:t>
            </a:r>
          </a:p>
        </p:txBody>
      </p:sp>
      <p:pic>
        <p:nvPicPr>
          <p:cNvPr id="5" name="Picture 4" descr="The horizontal axis ranges from 1980 to 2010, in increments of 10, and 2013. The vertical axis ranges from 1.0 to 4.0, in increments of 0.5, above the horizontal axis and 0.0 and 0.5 marked below the horizontal axis. For 1980 and 1985, the bars representing 0.7 and 0.8 lie below the horizontal axis and the bars representing 1.2, 1.9, 2.5, 2.8, 3.3, and 3.6 lie above the horizontal ax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426" y="2098850"/>
            <a:ext cx="2892490" cy="2930350"/>
          </a:xfrm>
          <a:prstGeom prst="rect">
            <a:avLst/>
          </a:prstGeom>
        </p:spPr>
      </p:pic>
      <p:sp>
        <p:nvSpPr>
          <p:cNvPr id="6" name="TextBox 5"/>
          <p:cNvSpPr txBox="1"/>
          <p:nvPr/>
        </p:nvSpPr>
        <p:spPr>
          <a:xfrm>
            <a:off x="2743316" y="5172670"/>
            <a:ext cx="3624710" cy="923330"/>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2002. Health, United</a:t>
            </a:r>
          </a:p>
          <a:p>
            <a:r>
              <a:rPr lang="en-IN" sz="900" dirty="0">
                <a:latin typeface="+mn-lt"/>
              </a:rPr>
              <a:t>States, 2002. Hyattsville, MD: Department of Health and Human Services.</a:t>
            </a:r>
          </a:p>
          <a:p>
            <a:r>
              <a:rPr lang="en-IN" sz="900" dirty="0">
                <a:latin typeface="+mn-lt"/>
              </a:rPr>
              <a:t>p. 110; National </a:t>
            </a:r>
            <a:r>
              <a:rPr lang="en-IN" sz="900" dirty="0" err="1">
                <a:latin typeface="+mn-lt"/>
              </a:rPr>
              <a:t>Center</a:t>
            </a:r>
            <a:r>
              <a:rPr lang="en-IN" sz="900" dirty="0">
                <a:latin typeface="+mn-lt"/>
              </a:rPr>
              <a:t> for Health Statistics. 2013. Health, United States,</a:t>
            </a:r>
          </a:p>
          <a:p>
            <a:r>
              <a:rPr lang="en-IN" sz="900" dirty="0">
                <a:latin typeface="+mn-lt"/>
              </a:rPr>
              <a:t>2012. Hyattsville, MD: Department of Health and Human Services. p. 307;</a:t>
            </a:r>
          </a:p>
          <a:p>
            <a:r>
              <a:rPr lang="en-IN" sz="900" dirty="0">
                <a:latin typeface="+mn-lt"/>
              </a:rPr>
              <a:t>National </a:t>
            </a:r>
            <a:r>
              <a:rPr lang="en-IN" sz="900" dirty="0" err="1">
                <a:latin typeface="+mn-lt"/>
              </a:rPr>
              <a:t>Center</a:t>
            </a:r>
            <a:r>
              <a:rPr lang="en-IN" sz="900" dirty="0">
                <a:latin typeface="+mn-lt"/>
              </a:rPr>
              <a:t> for Health Statistics. 2016. Health, United States, 2015.</a:t>
            </a:r>
          </a:p>
          <a:p>
            <a:r>
              <a:rPr lang="en-IN" sz="900" dirty="0">
                <a:latin typeface="+mn-lt"/>
              </a:rPr>
              <a:t>Hyattsville, MD: Department of Health and Human Services. p. 281.</a:t>
            </a:r>
          </a:p>
        </p:txBody>
      </p:sp>
    </p:spTree>
    <p:extLst>
      <p:ext uri="{BB962C8B-B14F-4D97-AF65-F5344CB8AC3E}">
        <p14:creationId xmlns:p14="http://schemas.microsoft.com/office/powerpoint/2010/main" val="2402702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4566</TotalTime>
  <Words>1426</Words>
  <Application>Microsoft Macintosh PowerPoint</Application>
  <PresentationFormat>On-screen Show (4:3)</PresentationFormat>
  <Paragraphs>202</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Custom Design</vt:lpstr>
      <vt:lpstr>Chapter 8</vt:lpstr>
      <vt:lpstr>Learning Objectives (1 of 2)</vt:lpstr>
      <vt:lpstr>Learning Objectives (2 of 2)</vt:lpstr>
      <vt:lpstr>Introduction </vt:lpstr>
      <vt:lpstr>Hospital Transformation in the U.S.</vt:lpstr>
      <vt:lpstr>Expansion Phase: Late 1800s to Mid-1980s</vt:lpstr>
      <vt:lpstr>Figure 8-1: Trends in the number of U.S. community hospital beds per 1,000 resident population.</vt:lpstr>
      <vt:lpstr>Downsizing Phase: Mid-1980s Onward</vt:lpstr>
      <vt:lpstr>Figure 8-3: Ratio of hospital outpatient visits to inpatient days for all U.S. hospitals, 1980–2013 (selected years).</vt:lpstr>
      <vt:lpstr>Some Key Utilization Measures and Operational Concepts</vt:lpstr>
      <vt:lpstr>Table 8-2: Ratio of hospital outpatient visits to inpatient days for all U.S. hospitals, 1980–2013 (selected years).</vt:lpstr>
      <vt:lpstr>PowerPoint Presentation</vt:lpstr>
      <vt:lpstr>Figure 8-5: Average lengths of stay by U.S. hospital ownership (selected years).</vt:lpstr>
      <vt:lpstr>Figure 8-6: Breakdown of U.S. community hospitals by size, 2013.</vt:lpstr>
      <vt:lpstr>Figure 8-7: Change in occupancy rates in U.S. community hospitals, 1960–2013 (selected years).</vt:lpstr>
      <vt:lpstr>Factors That Affect Hospital Employment</vt:lpstr>
      <vt:lpstr>Hospital Costs</vt:lpstr>
      <vt:lpstr>Figure 8-8 Proportion of total U.S. hospitals by type of hospital, 2014.</vt:lpstr>
      <vt:lpstr>Types of Hospitals (1 of 4)</vt:lpstr>
      <vt:lpstr>Figure 8-9: Breakdown of U.S. community hospitals by types of ownership, 2013.</vt:lpstr>
      <vt:lpstr>Table 8-6: The Largest U.S. Multihospital Chains, 2014</vt:lpstr>
      <vt:lpstr>Types of Hospitals (2 of 4)</vt:lpstr>
      <vt:lpstr>Types of Hospitals (3 of 4)</vt:lpstr>
      <vt:lpstr>Types of Hospitals (4 of 4)</vt:lpstr>
      <vt:lpstr>Expectations for Nonprofit Hospitals (1 of 2)</vt:lpstr>
      <vt:lpstr>Expectations for Nonprofit Hospitals (2 of 2)</vt:lpstr>
      <vt:lpstr>Some Management Concepts</vt:lpstr>
      <vt:lpstr>Licensure, Certification, and Accreditation</vt:lpstr>
      <vt:lpstr>Magnet Recognition Program</vt:lpstr>
      <vt:lpstr>Ethical and Legal Issues in Patient Care</vt:lpstr>
      <vt:lpstr>Summary</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Inpatient Facilities &amp; Services</dc:title>
  <dc:creator>Elizabeth Ann Berzas</dc:creator>
  <cp:lastModifiedBy>Rachel DiMaggio</cp:lastModifiedBy>
  <cp:revision>583</cp:revision>
  <dcterms:created xsi:type="dcterms:W3CDTF">2004-07-02T12:06:20Z</dcterms:created>
  <dcterms:modified xsi:type="dcterms:W3CDTF">2017-10-04T16:43:28Z</dcterms:modified>
</cp:coreProperties>
</file>