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322" r:id="rId2"/>
    <p:sldId id="284" r:id="rId3"/>
    <p:sldId id="343" r:id="rId4"/>
    <p:sldId id="285" r:id="rId5"/>
    <p:sldId id="364" r:id="rId6"/>
    <p:sldId id="344" r:id="rId7"/>
    <p:sldId id="365" r:id="rId8"/>
    <p:sldId id="346" r:id="rId9"/>
    <p:sldId id="347" r:id="rId10"/>
    <p:sldId id="366" r:id="rId11"/>
    <p:sldId id="348" r:id="rId12"/>
    <p:sldId id="352" r:id="rId13"/>
    <p:sldId id="368" r:id="rId14"/>
    <p:sldId id="367" r:id="rId15"/>
    <p:sldId id="362" r:id="rId16"/>
    <p:sldId id="349" r:id="rId17"/>
    <p:sldId id="351" r:id="rId18"/>
    <p:sldId id="363" r:id="rId19"/>
    <p:sldId id="353" r:id="rId20"/>
    <p:sldId id="369" r:id="rId21"/>
    <p:sldId id="355" r:id="rId22"/>
    <p:sldId id="354" r:id="rId23"/>
    <p:sldId id="357" r:id="rId24"/>
    <p:sldId id="356" r:id="rId25"/>
    <p:sldId id="358" r:id="rId26"/>
    <p:sldId id="359" r:id="rId27"/>
    <p:sldId id="361"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y Moczerniak" initials="KM" lastIdx="1" clrIdx="0">
    <p:extLst/>
  </p:cmAuthor>
  <p:cmAuthor id="2" name="Rachel DiMaggio" initials="RD"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99"/>
    <a:srgbClr val="FF0000"/>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0" autoAdjust="0"/>
    <p:restoredTop sz="90185" autoAdjust="0"/>
  </p:normalViewPr>
  <p:slideViewPr>
    <p:cSldViewPr>
      <p:cViewPr>
        <p:scale>
          <a:sx n="100" d="100"/>
          <a:sy n="100" d="100"/>
        </p:scale>
        <p:origin x="656"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A50FF977-B4BB-493C-9C50-9CD007594B7C}"/>
    <pc:docChg chg="modSld">
      <pc:chgData name="Kathy Moczerniak" userId="482eff44a8730993" providerId="LiveId" clId="{A50FF977-B4BB-493C-9C50-9CD007594B7C}" dt="2017-09-15T02:10:26.730" v="1" actId="20577"/>
      <pc:docMkLst>
        <pc:docMk/>
      </pc:docMkLst>
      <pc:sldChg chg="modSp">
        <pc:chgData name="Kathy Moczerniak" userId="482eff44a8730993" providerId="LiveId" clId="{A50FF977-B4BB-493C-9C50-9CD007594B7C}" dt="2017-09-15T02:10:26.730" v="1" actId="20577"/>
        <pc:sldMkLst>
          <pc:docMk/>
          <pc:sldMk cId="4043237116" sldId="322"/>
        </pc:sldMkLst>
        <pc:spChg chg="mod">
          <ac:chgData name="Kathy Moczerniak" userId="482eff44a8730993" providerId="LiveId" clId="{A50FF977-B4BB-493C-9C50-9CD007594B7C}" dt="2017-09-15T02:10:26.730" v="1" actId="20577"/>
          <ac:spMkLst>
            <pc:docMk/>
            <pc:sldMk cId="4043237116" sldId="322"/>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B9A5EB-CB94-4A9E-9F53-E455E3F45D8C}" type="datetimeFigureOut">
              <a:rPr lang="en-US" smtClean="0"/>
              <a:pPr/>
              <a:t>10/4/17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07B8E-BDC1-4FF2-8A18-4D177FE0FD89}" type="slidenum">
              <a:rPr lang="en-US" smtClean="0"/>
              <a:pPr/>
              <a:t>‹#›</a:t>
            </a:fld>
            <a:endParaRPr lang="en-US"/>
          </a:p>
        </p:txBody>
      </p:sp>
    </p:spTree>
    <p:extLst>
      <p:ext uri="{BB962C8B-B14F-4D97-AF65-F5344CB8AC3E}">
        <p14:creationId xmlns:p14="http://schemas.microsoft.com/office/powerpoint/2010/main" val="108220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a:t>
            </a:fld>
            <a:endParaRPr lang="en-US"/>
          </a:p>
        </p:txBody>
      </p:sp>
    </p:spTree>
    <p:extLst>
      <p:ext uri="{BB962C8B-B14F-4D97-AF65-F5344CB8AC3E}">
        <p14:creationId xmlns:p14="http://schemas.microsoft.com/office/powerpoint/2010/main" val="282079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11</a:t>
            </a:fld>
            <a:endParaRPr lang="en-US"/>
          </a:p>
        </p:txBody>
      </p:sp>
    </p:spTree>
    <p:extLst>
      <p:ext uri="{BB962C8B-B14F-4D97-AF65-F5344CB8AC3E}">
        <p14:creationId xmlns:p14="http://schemas.microsoft.com/office/powerpoint/2010/main" val="3908284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12</a:t>
            </a:fld>
            <a:endParaRPr lang="en-US"/>
          </a:p>
        </p:txBody>
      </p:sp>
    </p:spTree>
    <p:extLst>
      <p:ext uri="{BB962C8B-B14F-4D97-AF65-F5344CB8AC3E}">
        <p14:creationId xmlns:p14="http://schemas.microsoft.com/office/powerpoint/2010/main" val="200879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13</a:t>
            </a:fld>
            <a:endParaRPr lang="en-US"/>
          </a:p>
        </p:txBody>
      </p:sp>
    </p:spTree>
    <p:extLst>
      <p:ext uri="{BB962C8B-B14F-4D97-AF65-F5344CB8AC3E}">
        <p14:creationId xmlns:p14="http://schemas.microsoft.com/office/powerpoint/2010/main" val="300024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14</a:t>
            </a:fld>
            <a:endParaRPr lang="en-US"/>
          </a:p>
        </p:txBody>
      </p:sp>
    </p:spTree>
    <p:extLst>
      <p:ext uri="{BB962C8B-B14F-4D97-AF65-F5344CB8AC3E}">
        <p14:creationId xmlns:p14="http://schemas.microsoft.com/office/powerpoint/2010/main" val="99759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15</a:t>
            </a:fld>
            <a:endParaRPr lang="en-US"/>
          </a:p>
        </p:txBody>
      </p:sp>
    </p:spTree>
    <p:extLst>
      <p:ext uri="{BB962C8B-B14F-4D97-AF65-F5344CB8AC3E}">
        <p14:creationId xmlns:p14="http://schemas.microsoft.com/office/powerpoint/2010/main" val="1704305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16</a:t>
            </a:fld>
            <a:endParaRPr lang="en-US"/>
          </a:p>
        </p:txBody>
      </p:sp>
    </p:spTree>
    <p:extLst>
      <p:ext uri="{BB962C8B-B14F-4D97-AF65-F5344CB8AC3E}">
        <p14:creationId xmlns:p14="http://schemas.microsoft.com/office/powerpoint/2010/main" val="805849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17</a:t>
            </a:fld>
            <a:endParaRPr lang="en-US"/>
          </a:p>
        </p:txBody>
      </p:sp>
    </p:spTree>
    <p:extLst>
      <p:ext uri="{BB962C8B-B14F-4D97-AF65-F5344CB8AC3E}">
        <p14:creationId xmlns:p14="http://schemas.microsoft.com/office/powerpoint/2010/main" val="298661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18</a:t>
            </a:fld>
            <a:endParaRPr lang="en-US"/>
          </a:p>
        </p:txBody>
      </p:sp>
    </p:spTree>
    <p:extLst>
      <p:ext uri="{BB962C8B-B14F-4D97-AF65-F5344CB8AC3E}">
        <p14:creationId xmlns:p14="http://schemas.microsoft.com/office/powerpoint/2010/main" val="3288388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19</a:t>
            </a:fld>
            <a:endParaRPr lang="en-US"/>
          </a:p>
        </p:txBody>
      </p:sp>
    </p:spTree>
    <p:extLst>
      <p:ext uri="{BB962C8B-B14F-4D97-AF65-F5344CB8AC3E}">
        <p14:creationId xmlns:p14="http://schemas.microsoft.com/office/powerpoint/2010/main" val="2740471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20</a:t>
            </a:fld>
            <a:endParaRPr lang="en-US"/>
          </a:p>
        </p:txBody>
      </p:sp>
    </p:spTree>
    <p:extLst>
      <p:ext uri="{BB962C8B-B14F-4D97-AF65-F5344CB8AC3E}">
        <p14:creationId xmlns:p14="http://schemas.microsoft.com/office/powerpoint/2010/main" val="78491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a:t>
            </a:fld>
            <a:endParaRPr lang="en-US"/>
          </a:p>
        </p:txBody>
      </p:sp>
    </p:spTree>
    <p:extLst>
      <p:ext uri="{BB962C8B-B14F-4D97-AF65-F5344CB8AC3E}">
        <p14:creationId xmlns:p14="http://schemas.microsoft.com/office/powerpoint/2010/main" val="1413373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21</a:t>
            </a:fld>
            <a:endParaRPr lang="en-US"/>
          </a:p>
        </p:txBody>
      </p:sp>
    </p:spTree>
    <p:extLst>
      <p:ext uri="{BB962C8B-B14F-4D97-AF65-F5344CB8AC3E}">
        <p14:creationId xmlns:p14="http://schemas.microsoft.com/office/powerpoint/2010/main" val="2648694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22</a:t>
            </a:fld>
            <a:endParaRPr lang="en-US"/>
          </a:p>
        </p:txBody>
      </p:sp>
    </p:spTree>
    <p:extLst>
      <p:ext uri="{BB962C8B-B14F-4D97-AF65-F5344CB8AC3E}">
        <p14:creationId xmlns:p14="http://schemas.microsoft.com/office/powerpoint/2010/main" val="2453546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23</a:t>
            </a:fld>
            <a:endParaRPr lang="en-US"/>
          </a:p>
        </p:txBody>
      </p:sp>
    </p:spTree>
    <p:extLst>
      <p:ext uri="{BB962C8B-B14F-4D97-AF65-F5344CB8AC3E}">
        <p14:creationId xmlns:p14="http://schemas.microsoft.com/office/powerpoint/2010/main" val="389852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24</a:t>
            </a:fld>
            <a:endParaRPr lang="en-US"/>
          </a:p>
        </p:txBody>
      </p:sp>
    </p:spTree>
    <p:extLst>
      <p:ext uri="{BB962C8B-B14F-4D97-AF65-F5344CB8AC3E}">
        <p14:creationId xmlns:p14="http://schemas.microsoft.com/office/powerpoint/2010/main" val="1468520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25</a:t>
            </a:fld>
            <a:endParaRPr lang="en-US"/>
          </a:p>
        </p:txBody>
      </p:sp>
    </p:spTree>
    <p:extLst>
      <p:ext uri="{BB962C8B-B14F-4D97-AF65-F5344CB8AC3E}">
        <p14:creationId xmlns:p14="http://schemas.microsoft.com/office/powerpoint/2010/main" val="860593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26</a:t>
            </a:fld>
            <a:endParaRPr lang="en-US"/>
          </a:p>
        </p:txBody>
      </p:sp>
    </p:spTree>
    <p:extLst>
      <p:ext uri="{BB962C8B-B14F-4D97-AF65-F5344CB8AC3E}">
        <p14:creationId xmlns:p14="http://schemas.microsoft.com/office/powerpoint/2010/main" val="1539603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27</a:t>
            </a:fld>
            <a:endParaRPr lang="en-US"/>
          </a:p>
        </p:txBody>
      </p:sp>
    </p:spTree>
    <p:extLst>
      <p:ext uri="{BB962C8B-B14F-4D97-AF65-F5344CB8AC3E}">
        <p14:creationId xmlns:p14="http://schemas.microsoft.com/office/powerpoint/2010/main" val="113625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3</a:t>
            </a:fld>
            <a:endParaRPr lang="en-US"/>
          </a:p>
        </p:txBody>
      </p:sp>
    </p:spTree>
    <p:extLst>
      <p:ext uri="{BB962C8B-B14F-4D97-AF65-F5344CB8AC3E}">
        <p14:creationId xmlns:p14="http://schemas.microsoft.com/office/powerpoint/2010/main" val="36850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4</a:t>
            </a:fld>
            <a:endParaRPr lang="en-US"/>
          </a:p>
        </p:txBody>
      </p:sp>
    </p:spTree>
    <p:extLst>
      <p:ext uri="{BB962C8B-B14F-4D97-AF65-F5344CB8AC3E}">
        <p14:creationId xmlns:p14="http://schemas.microsoft.com/office/powerpoint/2010/main" val="1077129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5</a:t>
            </a:fld>
            <a:endParaRPr lang="en-US"/>
          </a:p>
        </p:txBody>
      </p:sp>
    </p:spTree>
    <p:extLst>
      <p:ext uri="{BB962C8B-B14F-4D97-AF65-F5344CB8AC3E}">
        <p14:creationId xmlns:p14="http://schemas.microsoft.com/office/powerpoint/2010/main" val="276780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6</a:t>
            </a:fld>
            <a:endParaRPr lang="en-US"/>
          </a:p>
        </p:txBody>
      </p:sp>
    </p:spTree>
    <p:extLst>
      <p:ext uri="{BB962C8B-B14F-4D97-AF65-F5344CB8AC3E}">
        <p14:creationId xmlns:p14="http://schemas.microsoft.com/office/powerpoint/2010/main" val="75536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8</a:t>
            </a:fld>
            <a:endParaRPr lang="en-US"/>
          </a:p>
        </p:txBody>
      </p:sp>
    </p:spTree>
    <p:extLst>
      <p:ext uri="{BB962C8B-B14F-4D97-AF65-F5344CB8AC3E}">
        <p14:creationId xmlns:p14="http://schemas.microsoft.com/office/powerpoint/2010/main" val="423947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9</a:t>
            </a:fld>
            <a:endParaRPr lang="en-US"/>
          </a:p>
        </p:txBody>
      </p:sp>
    </p:spTree>
    <p:extLst>
      <p:ext uri="{BB962C8B-B14F-4D97-AF65-F5344CB8AC3E}">
        <p14:creationId xmlns:p14="http://schemas.microsoft.com/office/powerpoint/2010/main" val="342669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107B8E-BDC1-4FF2-8A18-4D177FE0FD89}" type="slidenum">
              <a:rPr lang="en-US" smtClean="0"/>
              <a:pPr/>
              <a:t>10</a:t>
            </a:fld>
            <a:endParaRPr lang="en-US"/>
          </a:p>
        </p:txBody>
      </p:sp>
    </p:spTree>
    <p:extLst>
      <p:ext uri="{BB962C8B-B14F-4D97-AF65-F5344CB8AC3E}">
        <p14:creationId xmlns:p14="http://schemas.microsoft.com/office/powerpoint/2010/main" val="144059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20400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78786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11994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56665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8A5AE-3333-44D9-97E2-3C4F313E00D5}" type="datetimeFigureOut">
              <a:rPr lang="en-US" smtClean="0"/>
              <a:pPr/>
              <a:t>10/4/17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00397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41757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68A5AE-3333-44D9-97E2-3C4F313E00D5}" type="datetimeFigureOut">
              <a:rPr lang="en-US" smtClean="0"/>
              <a:pPr/>
              <a:t>10/4/17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13242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8A5AE-3333-44D9-97E2-3C4F313E00D5}" type="datetimeFigureOut">
              <a:rPr lang="en-US" smtClean="0"/>
              <a:pPr/>
              <a:t>10/4/17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265842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8A5AE-3333-44D9-97E2-3C4F313E00D5}" type="datetimeFigureOut">
              <a:rPr lang="en-US" smtClean="0"/>
              <a:pPr/>
              <a:t>10/4/17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167902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73212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68A5AE-3333-44D9-97E2-3C4F313E00D5}" type="datetimeFigureOut">
              <a:rPr lang="en-US" smtClean="0"/>
              <a:pPr/>
              <a:t>10/4/17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65691-D370-4C29-9794-1CFB52096CD4}" type="slidenum">
              <a:rPr lang="en-US" smtClean="0"/>
              <a:pPr/>
              <a:t>‹#›</a:t>
            </a:fld>
            <a:endParaRPr lang="en-US"/>
          </a:p>
        </p:txBody>
      </p:sp>
    </p:spTree>
    <p:extLst>
      <p:ext uri="{BB962C8B-B14F-4D97-AF65-F5344CB8AC3E}">
        <p14:creationId xmlns:p14="http://schemas.microsoft.com/office/powerpoint/2010/main" val="38502233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jpeg"/><Relationship Id="rId1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8A5AE-3333-44D9-97E2-3C4F313E00D5}" type="datetimeFigureOut">
              <a:rPr lang="en-US" smtClean="0"/>
              <a:pPr/>
              <a:t>10/4/17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5691-D370-4C29-9794-1CFB52096CD4}" type="slidenum">
              <a:rPr lang="en-US" smtClean="0"/>
              <a:pPr/>
              <a:t>‹#›</a:t>
            </a:fld>
            <a:endParaRPr lang="en-US"/>
          </a:p>
        </p:txBody>
      </p:sp>
      <p:pic>
        <p:nvPicPr>
          <p:cNvPr id="90114" name="Picture 2" descr="\\fileservehq01\users\Public Health\5_In Production\Shi 2650-1\Ancillaries\Unprepped PPTs\26501_PPBG_text.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asc-prd-fs03\users\Public Health\5_In Production\Shi Delivering 6e 03775-3\Ancillaries\PPTs\9781284037753_PPBG_text.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987"/>
            <a:ext cx="9144000" cy="68560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475550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419100" y="1798092"/>
            <a:ext cx="3886200" cy="769441"/>
          </a:xfrm>
        </p:spPr>
        <p:txBody>
          <a:bodyPr>
            <a:spAutoFit/>
          </a:bodyPr>
          <a:lstStyle/>
          <a:p>
            <a:r>
              <a:rPr lang="en-US" b="1"/>
              <a:t>Chapter </a:t>
            </a:r>
            <a:r>
              <a:rPr lang="en-US" b="1" dirty="0"/>
              <a:t>9 </a:t>
            </a:r>
          </a:p>
        </p:txBody>
      </p:sp>
      <p:sp>
        <p:nvSpPr>
          <p:cNvPr id="5" name="Subtitle 4"/>
          <p:cNvSpPr>
            <a:spLocks noGrp="1"/>
          </p:cNvSpPr>
          <p:nvPr>
            <p:ph type="subTitle" idx="1"/>
          </p:nvPr>
        </p:nvSpPr>
        <p:spPr>
          <a:xfrm>
            <a:off x="914400" y="2819400"/>
            <a:ext cx="2895600" cy="1600200"/>
          </a:xfrm>
        </p:spPr>
        <p:txBody>
          <a:bodyPr>
            <a:spAutoFit/>
          </a:bodyPr>
          <a:lstStyle/>
          <a:p>
            <a:r>
              <a:rPr lang="en-US" b="1" dirty="0">
                <a:solidFill>
                  <a:srgbClr val="0D0D0D"/>
                </a:solidFill>
              </a:rPr>
              <a:t>Managed Care and Integrated Organizations </a:t>
            </a:r>
          </a:p>
        </p:txBody>
      </p:sp>
    </p:spTree>
    <p:extLst>
      <p:ext uri="{BB962C8B-B14F-4D97-AF65-F5344CB8AC3E}">
        <p14:creationId xmlns:p14="http://schemas.microsoft.com/office/powerpoint/2010/main" val="404323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754326"/>
          </a:xfrm>
        </p:spPr>
        <p:txBody>
          <a:bodyPr>
            <a:spAutoFit/>
          </a:bodyPr>
          <a:lstStyle/>
          <a:p>
            <a:r>
              <a:rPr lang="en-US" sz="3600" dirty="0"/>
              <a:t>Figure 9-3: Growth in the cost of U.S. health insurance (private employers), 1980–1995.</a:t>
            </a:r>
          </a:p>
        </p:txBody>
      </p:sp>
      <p:pic>
        <p:nvPicPr>
          <p:cNvPr id="5" name="Picture 4" descr="1980, 1985, 1990, 1991, 1992, 1993, 1994, and 1995 are marked on the horizontal axis labeled &quot;Year.&quot; The vertical axis labeled &quot;Billions of dollars,&quot; ranges from 0.0 to 300.0, in increments of 50.0. For 1980 and 1995, the bars representing total cost are shown as 59.9, 109.8, 189.7, 205.0, 225.0, 238.7, 243.1, and 252.3. The employer contribution covers a major part and the employee contribution covers a minor p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120" y="2106168"/>
            <a:ext cx="4937760" cy="3761232"/>
          </a:xfrm>
          <a:prstGeom prst="rect">
            <a:avLst/>
          </a:prstGeom>
        </p:spPr>
      </p:pic>
      <p:sp>
        <p:nvSpPr>
          <p:cNvPr id="6" name="TextBox 5"/>
          <p:cNvSpPr txBox="1"/>
          <p:nvPr/>
        </p:nvSpPr>
        <p:spPr>
          <a:xfrm>
            <a:off x="871307" y="6093768"/>
            <a:ext cx="7401385" cy="230832"/>
          </a:xfrm>
          <a:prstGeom prst="rect">
            <a:avLst/>
          </a:prstGeom>
          <a:noFill/>
        </p:spPr>
        <p:txBody>
          <a:bodyPr wrap="none" rtlCol="0">
            <a:spAutoFit/>
          </a:bodyPr>
          <a:lstStyle/>
          <a:p>
            <a:r>
              <a:rPr lang="en-IN" sz="900" dirty="0">
                <a:latin typeface="+mn-lt"/>
              </a:rPr>
              <a:t>Data from National </a:t>
            </a:r>
            <a:r>
              <a:rPr lang="en-IN" sz="900" dirty="0" err="1">
                <a:latin typeface="+mn-lt"/>
              </a:rPr>
              <a:t>Center</a:t>
            </a:r>
            <a:r>
              <a:rPr lang="en-IN" sz="900" dirty="0">
                <a:latin typeface="+mn-lt"/>
              </a:rPr>
              <a:t> for Health Statistics. 1998. Health, United States, 1998. Hyattsville, MD: U.S. Department of Health and Human Services. p. 348.</a:t>
            </a:r>
          </a:p>
        </p:txBody>
      </p:sp>
    </p:spTree>
    <p:extLst>
      <p:ext uri="{BB962C8B-B14F-4D97-AF65-F5344CB8AC3E}">
        <p14:creationId xmlns:p14="http://schemas.microsoft.com/office/powerpoint/2010/main" val="81373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467600" cy="1200329"/>
          </a:xfrm>
        </p:spPr>
        <p:txBody>
          <a:bodyPr wrap="square">
            <a:spAutoFit/>
          </a:bodyPr>
          <a:lstStyle/>
          <a:p>
            <a:r>
              <a:rPr lang="en-IN" dirty="0"/>
              <a:t>Efficiencies and Inefficiencies in Managed Care</a:t>
            </a:r>
            <a:endParaRPr lang="en-US" sz="3600" dirty="0"/>
          </a:p>
        </p:txBody>
      </p:sp>
      <p:sp>
        <p:nvSpPr>
          <p:cNvPr id="3" name="Content Placeholder 2"/>
          <p:cNvSpPr>
            <a:spLocks noGrp="1"/>
          </p:cNvSpPr>
          <p:nvPr>
            <p:ph idx="1"/>
          </p:nvPr>
        </p:nvSpPr>
        <p:spPr>
          <a:xfrm>
            <a:off x="457200" y="1506626"/>
            <a:ext cx="8229600" cy="4918269"/>
          </a:xfrm>
        </p:spPr>
        <p:txBody>
          <a:bodyPr>
            <a:spAutoFit/>
          </a:bodyPr>
          <a:lstStyle/>
          <a:p>
            <a:r>
              <a:rPr lang="en-US" dirty="0"/>
              <a:t>Integrating the quad functions of health care delivery.</a:t>
            </a:r>
            <a:endParaRPr lang="en-US" strike="sngStrike" dirty="0"/>
          </a:p>
          <a:p>
            <a:r>
              <a:rPr lang="en-US" dirty="0"/>
              <a:t>MCOs control costs by sharing risk with providers or extracting discounts.</a:t>
            </a:r>
          </a:p>
          <a:p>
            <a:r>
              <a:rPr lang="en-US" dirty="0"/>
              <a:t>Cost savings.</a:t>
            </a:r>
          </a:p>
          <a:p>
            <a:r>
              <a:rPr lang="en-US" dirty="0"/>
              <a:t>Administrative inefficiencies created for providers.</a:t>
            </a:r>
          </a:p>
          <a:p>
            <a:r>
              <a:rPr lang="en-US" dirty="0"/>
              <a:t>Contracts with providers exclude some services.</a:t>
            </a:r>
          </a:p>
        </p:txBody>
      </p:sp>
    </p:spTree>
    <p:extLst>
      <p:ext uri="{BB962C8B-B14F-4D97-AF65-F5344CB8AC3E}">
        <p14:creationId xmlns:p14="http://schemas.microsoft.com/office/powerpoint/2010/main" val="8264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4473"/>
            <a:ext cx="5943600" cy="923330"/>
          </a:xfrm>
        </p:spPr>
        <p:txBody>
          <a:bodyPr wrap="square">
            <a:spAutoFit/>
          </a:bodyPr>
          <a:lstStyle/>
          <a:p>
            <a:r>
              <a:rPr lang="en-IN" dirty="0"/>
              <a:t>Cost Control in Managed Care </a:t>
            </a:r>
            <a:r>
              <a:rPr lang="en-IN" sz="1800" dirty="0"/>
              <a:t>(1 of 3)</a:t>
            </a:r>
            <a:endParaRPr lang="en-US" sz="1800" dirty="0"/>
          </a:p>
        </p:txBody>
      </p:sp>
      <p:sp>
        <p:nvSpPr>
          <p:cNvPr id="3" name="Content Placeholder 2"/>
          <p:cNvSpPr>
            <a:spLocks noGrp="1"/>
          </p:cNvSpPr>
          <p:nvPr>
            <p:ph idx="1"/>
          </p:nvPr>
        </p:nvSpPr>
        <p:spPr>
          <a:xfrm>
            <a:off x="457200" y="1600200"/>
            <a:ext cx="8229600" cy="2209836"/>
          </a:xfrm>
        </p:spPr>
        <p:txBody>
          <a:bodyPr>
            <a:spAutoFit/>
          </a:bodyPr>
          <a:lstStyle/>
          <a:p>
            <a:r>
              <a:rPr lang="en-US" dirty="0"/>
              <a:t>Choice restriction</a:t>
            </a:r>
          </a:p>
          <a:p>
            <a:pPr lvl="1"/>
            <a:r>
              <a:rPr lang="en-US" dirty="0"/>
              <a:t>Closed-panel</a:t>
            </a:r>
          </a:p>
          <a:p>
            <a:pPr lvl="1"/>
            <a:r>
              <a:rPr lang="en-US" dirty="0"/>
              <a:t>Open-panel</a:t>
            </a:r>
          </a:p>
          <a:p>
            <a:r>
              <a:rPr lang="en-US" dirty="0"/>
              <a:t>Care </a:t>
            </a:r>
            <a:r>
              <a:rPr lang="en-US" dirty="0" smtClean="0"/>
              <a:t>coordination</a:t>
            </a:r>
            <a:endParaRPr lang="en-US" dirty="0"/>
          </a:p>
        </p:txBody>
      </p:sp>
    </p:spTree>
    <p:extLst>
      <p:ext uri="{BB962C8B-B14F-4D97-AF65-F5344CB8AC3E}">
        <p14:creationId xmlns:p14="http://schemas.microsoft.com/office/powerpoint/2010/main" val="344311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9-4: Care coordination and utilization control through gatekeeping.</a:t>
            </a:r>
          </a:p>
        </p:txBody>
      </p:sp>
      <p:pic>
        <p:nvPicPr>
          <p:cNvPr id="5" name="Picture 4" descr="MCO enrolees lead to Primary care delivery Secondary care referrals through gatekeeping, that further lead to diagnostic tests, specialist consultation, hospital admission, mental health referral, and case manage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360" y="1828800"/>
            <a:ext cx="3603280" cy="3193384"/>
          </a:xfrm>
          <a:prstGeom prst="rect">
            <a:avLst/>
          </a:prstGeom>
        </p:spPr>
      </p:pic>
    </p:spTree>
    <p:extLst>
      <p:ext uri="{BB962C8B-B14F-4D97-AF65-F5344CB8AC3E}">
        <p14:creationId xmlns:p14="http://schemas.microsoft.com/office/powerpoint/2010/main" val="397322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a:t>Figure 9-5: Case management function in care coordination.</a:t>
            </a:r>
            <a:endParaRPr lang="en-US" dirty="0"/>
          </a:p>
        </p:txBody>
      </p:sp>
      <p:pic>
        <p:nvPicPr>
          <p:cNvPr id="5" name="Picture 4" descr="MCO enrolees lead to Monitoring, Coordination, Support, and Information through case management. Ovals labeled Specialists, Surgical evaluation, Outpatient surgery, Hospitalization inpatient surgery, Diagnostic tests, Rehabilitation, Home health care, Long-term care, Mental health, and Primary care providers are placed around case manage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741" y="1600200"/>
            <a:ext cx="4490518" cy="4658492"/>
          </a:xfrm>
          <a:prstGeom prst="rect">
            <a:avLst/>
          </a:prstGeom>
        </p:spPr>
      </p:pic>
    </p:spTree>
    <p:extLst>
      <p:ext uri="{BB962C8B-B14F-4D97-AF65-F5344CB8AC3E}">
        <p14:creationId xmlns:p14="http://schemas.microsoft.com/office/powerpoint/2010/main" val="381358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4473"/>
            <a:ext cx="5791200" cy="923330"/>
          </a:xfrm>
        </p:spPr>
        <p:txBody>
          <a:bodyPr wrap="square">
            <a:spAutoFit/>
          </a:bodyPr>
          <a:lstStyle/>
          <a:p>
            <a:r>
              <a:rPr lang="en-IN" dirty="0"/>
              <a:t>Cost Control in Managed Care </a:t>
            </a:r>
            <a:r>
              <a:rPr lang="en-IN" sz="1800" dirty="0"/>
              <a:t>(2 of 3)</a:t>
            </a:r>
            <a:endParaRPr lang="en-US" sz="1800" dirty="0"/>
          </a:p>
        </p:txBody>
      </p:sp>
      <p:sp>
        <p:nvSpPr>
          <p:cNvPr id="3" name="Content Placeholder 2"/>
          <p:cNvSpPr>
            <a:spLocks noGrp="1"/>
          </p:cNvSpPr>
          <p:nvPr>
            <p:ph idx="1"/>
          </p:nvPr>
        </p:nvSpPr>
        <p:spPr>
          <a:xfrm>
            <a:off x="457200" y="1600200"/>
            <a:ext cx="8229600" cy="3243965"/>
          </a:xfrm>
        </p:spPr>
        <p:txBody>
          <a:bodyPr>
            <a:spAutoFit/>
          </a:bodyPr>
          <a:lstStyle/>
          <a:p>
            <a:r>
              <a:rPr lang="en-US" dirty="0"/>
              <a:t>Disease management</a:t>
            </a:r>
          </a:p>
          <a:p>
            <a:r>
              <a:rPr lang="en-US" dirty="0"/>
              <a:t>Pharmaceutical management</a:t>
            </a:r>
          </a:p>
          <a:p>
            <a:pPr lvl="1"/>
            <a:r>
              <a:rPr lang="en-US" dirty="0"/>
              <a:t>Three strategies</a:t>
            </a:r>
          </a:p>
          <a:p>
            <a:pPr marL="1311275" lvl="1" indent="-514350">
              <a:buFont typeface="+mj-lt"/>
              <a:buAutoNum type="arabicPeriod"/>
            </a:pPr>
            <a:r>
              <a:rPr lang="en-US" dirty="0"/>
              <a:t>Use of drug formularies</a:t>
            </a:r>
          </a:p>
          <a:p>
            <a:pPr marL="1311275" lvl="1" indent="-514350">
              <a:buFont typeface="+mj-lt"/>
              <a:buAutoNum type="arabicPeriod"/>
            </a:pPr>
            <a:r>
              <a:rPr lang="en-US" dirty="0"/>
              <a:t>Use of tiered cost sharing</a:t>
            </a:r>
          </a:p>
          <a:p>
            <a:pPr marL="1311275" lvl="1" indent="-514350">
              <a:buFont typeface="+mj-lt"/>
              <a:buAutoNum type="arabicPeriod"/>
            </a:pPr>
            <a:r>
              <a:rPr lang="en-US" dirty="0"/>
              <a:t>Use of pharmacy benefits managers (PBMs)</a:t>
            </a:r>
          </a:p>
        </p:txBody>
      </p:sp>
    </p:spTree>
    <p:extLst>
      <p:ext uri="{BB962C8B-B14F-4D97-AF65-F5344CB8AC3E}">
        <p14:creationId xmlns:p14="http://schemas.microsoft.com/office/powerpoint/2010/main" val="344311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4473"/>
            <a:ext cx="5943600" cy="923330"/>
          </a:xfrm>
        </p:spPr>
        <p:txBody>
          <a:bodyPr wrap="square">
            <a:spAutoFit/>
          </a:bodyPr>
          <a:lstStyle/>
          <a:p>
            <a:r>
              <a:rPr lang="en-IN" dirty="0"/>
              <a:t>Cost Control in Managed Care </a:t>
            </a:r>
            <a:r>
              <a:rPr lang="en-IN" sz="1800" dirty="0"/>
              <a:t>(3 of 3)</a:t>
            </a:r>
            <a:endParaRPr lang="en-US" sz="1800" dirty="0"/>
          </a:p>
        </p:txBody>
      </p:sp>
      <p:sp>
        <p:nvSpPr>
          <p:cNvPr id="3" name="Content Placeholder 2"/>
          <p:cNvSpPr>
            <a:spLocks noGrp="1"/>
          </p:cNvSpPr>
          <p:nvPr>
            <p:ph idx="1"/>
          </p:nvPr>
        </p:nvSpPr>
        <p:spPr>
          <a:xfrm>
            <a:off x="457200" y="1600200"/>
            <a:ext cx="8229600" cy="2726900"/>
          </a:xfrm>
        </p:spPr>
        <p:txBody>
          <a:bodyPr>
            <a:spAutoFit/>
          </a:bodyPr>
          <a:lstStyle/>
          <a:p>
            <a:r>
              <a:rPr lang="en-US" dirty="0"/>
              <a:t>Utilization review</a:t>
            </a:r>
          </a:p>
          <a:p>
            <a:pPr lvl="1"/>
            <a:r>
              <a:rPr lang="en-US" dirty="0"/>
              <a:t>Prospective utilization review</a:t>
            </a:r>
          </a:p>
          <a:p>
            <a:pPr lvl="1"/>
            <a:r>
              <a:rPr lang="en-US" dirty="0"/>
              <a:t>Concurrent utilization review</a:t>
            </a:r>
          </a:p>
          <a:p>
            <a:pPr lvl="1"/>
            <a:r>
              <a:rPr lang="en-US" dirty="0"/>
              <a:t>Retrospective utilization review</a:t>
            </a:r>
          </a:p>
          <a:p>
            <a:r>
              <a:rPr lang="en-US" dirty="0"/>
              <a:t>Practice </a:t>
            </a:r>
            <a:r>
              <a:rPr lang="en-US" dirty="0" smtClean="0"/>
              <a:t>profiling</a:t>
            </a:r>
            <a:endParaRPr lang="en-US" dirty="0"/>
          </a:p>
        </p:txBody>
      </p:sp>
    </p:spTree>
    <p:extLst>
      <p:ext uri="{BB962C8B-B14F-4D97-AF65-F5344CB8AC3E}">
        <p14:creationId xmlns:p14="http://schemas.microsoft.com/office/powerpoint/2010/main" val="236865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4474"/>
            <a:ext cx="7315200" cy="923330"/>
          </a:xfrm>
        </p:spPr>
        <p:txBody>
          <a:bodyPr wrap="square">
            <a:spAutoFit/>
          </a:bodyPr>
          <a:lstStyle/>
          <a:p>
            <a:r>
              <a:rPr lang="en-IN" dirty="0"/>
              <a:t>Types of Managed Care Organizations </a:t>
            </a:r>
            <a:r>
              <a:rPr lang="en-IN" sz="1800" dirty="0"/>
              <a:t>(1 of 2)</a:t>
            </a:r>
            <a:endParaRPr lang="en-US" sz="1800" dirty="0"/>
          </a:p>
        </p:txBody>
      </p:sp>
      <p:sp>
        <p:nvSpPr>
          <p:cNvPr id="3" name="Content Placeholder 2"/>
          <p:cNvSpPr>
            <a:spLocks noGrp="1"/>
          </p:cNvSpPr>
          <p:nvPr>
            <p:ph idx="1"/>
          </p:nvPr>
        </p:nvSpPr>
        <p:spPr>
          <a:xfrm>
            <a:off x="457200" y="1600200"/>
            <a:ext cx="8229600" cy="2653034"/>
          </a:xfrm>
        </p:spPr>
        <p:txBody>
          <a:bodyPr>
            <a:spAutoFit/>
          </a:bodyPr>
          <a:lstStyle/>
          <a:p>
            <a:r>
              <a:rPr lang="en-US" dirty="0"/>
              <a:t>Health maintenance organization (HMO)</a:t>
            </a:r>
          </a:p>
          <a:p>
            <a:pPr lvl="1"/>
            <a:r>
              <a:rPr lang="en-US" dirty="0"/>
              <a:t>Staff model</a:t>
            </a:r>
          </a:p>
          <a:p>
            <a:pPr lvl="1"/>
            <a:r>
              <a:rPr lang="en-US" dirty="0"/>
              <a:t>Group model</a:t>
            </a:r>
          </a:p>
          <a:p>
            <a:pPr lvl="1"/>
            <a:r>
              <a:rPr lang="en-US" dirty="0"/>
              <a:t>Network model</a:t>
            </a:r>
          </a:p>
          <a:p>
            <a:pPr lvl="1"/>
            <a:r>
              <a:rPr lang="en-US" dirty="0"/>
              <a:t>Independent practice association model</a:t>
            </a:r>
          </a:p>
        </p:txBody>
      </p:sp>
    </p:spTree>
    <p:extLst>
      <p:ext uri="{BB962C8B-B14F-4D97-AF65-F5344CB8AC3E}">
        <p14:creationId xmlns:p14="http://schemas.microsoft.com/office/powerpoint/2010/main" val="300210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4474"/>
            <a:ext cx="7162800" cy="923330"/>
          </a:xfrm>
        </p:spPr>
        <p:txBody>
          <a:bodyPr wrap="square">
            <a:spAutoFit/>
          </a:bodyPr>
          <a:lstStyle/>
          <a:p>
            <a:r>
              <a:rPr lang="en-IN" dirty="0"/>
              <a:t>Types of Managed Care Organizations </a:t>
            </a:r>
            <a:r>
              <a:rPr lang="en-IN" sz="1800" dirty="0"/>
              <a:t>(2 of 2)</a:t>
            </a:r>
            <a:endParaRPr lang="en-US" sz="1800" dirty="0"/>
          </a:p>
        </p:txBody>
      </p:sp>
      <p:sp>
        <p:nvSpPr>
          <p:cNvPr id="3" name="Content Placeholder 2"/>
          <p:cNvSpPr>
            <a:spLocks noGrp="1"/>
          </p:cNvSpPr>
          <p:nvPr>
            <p:ph idx="1"/>
          </p:nvPr>
        </p:nvSpPr>
        <p:spPr>
          <a:xfrm>
            <a:off x="457200" y="1646237"/>
            <a:ext cx="8229600" cy="4297363"/>
          </a:xfrm>
        </p:spPr>
        <p:txBody>
          <a:bodyPr>
            <a:spAutoFit/>
          </a:bodyPr>
          <a:lstStyle/>
          <a:p>
            <a:r>
              <a:rPr lang="en-US" dirty="0"/>
              <a:t>Preferred provider organization</a:t>
            </a:r>
          </a:p>
          <a:p>
            <a:pPr lvl="1"/>
            <a:r>
              <a:rPr lang="en-US" dirty="0"/>
              <a:t>Establishes contracts with a select group of physicians and hospitals</a:t>
            </a:r>
          </a:p>
          <a:p>
            <a:pPr lvl="1"/>
            <a:r>
              <a:rPr lang="en-US" dirty="0"/>
              <a:t>Allows an open-panel option</a:t>
            </a:r>
          </a:p>
          <a:p>
            <a:pPr lvl="1"/>
            <a:r>
              <a:rPr lang="en-US" dirty="0"/>
              <a:t>Discounted fee arrangements with providers</a:t>
            </a:r>
          </a:p>
          <a:p>
            <a:pPr lvl="1"/>
            <a:r>
              <a:rPr lang="en-US" dirty="0"/>
              <a:t>Fewer restrictions to the care-seeking enrollees</a:t>
            </a:r>
          </a:p>
          <a:p>
            <a:r>
              <a:rPr lang="en-US" dirty="0"/>
              <a:t>Point-of-service plans</a:t>
            </a:r>
          </a:p>
          <a:p>
            <a:pPr lvl="1"/>
            <a:r>
              <a:rPr lang="en-US" dirty="0"/>
              <a:t>Combine HMO and PPO options</a:t>
            </a:r>
          </a:p>
        </p:txBody>
      </p:sp>
    </p:spTree>
    <p:extLst>
      <p:ext uri="{BB962C8B-B14F-4D97-AF65-F5344CB8AC3E}">
        <p14:creationId xmlns:p14="http://schemas.microsoft.com/office/powerpoint/2010/main" val="300210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Trends in Managed Care</a:t>
            </a:r>
          </a:p>
        </p:txBody>
      </p:sp>
      <p:sp>
        <p:nvSpPr>
          <p:cNvPr id="3" name="Content Placeholder 2"/>
          <p:cNvSpPr>
            <a:spLocks noGrp="1"/>
          </p:cNvSpPr>
          <p:nvPr>
            <p:ph idx="1"/>
          </p:nvPr>
        </p:nvSpPr>
        <p:spPr>
          <a:xfrm>
            <a:off x="457200" y="1600200"/>
            <a:ext cx="8229600" cy="2776145"/>
          </a:xfrm>
        </p:spPr>
        <p:txBody>
          <a:bodyPr>
            <a:spAutoFit/>
          </a:bodyPr>
          <a:lstStyle/>
          <a:p>
            <a:r>
              <a:rPr lang="en-US" dirty="0"/>
              <a:t>Employment-based health insurance enrollment	</a:t>
            </a:r>
          </a:p>
          <a:p>
            <a:r>
              <a:rPr lang="en-US" dirty="0"/>
              <a:t>Medicaid enrollment</a:t>
            </a:r>
          </a:p>
          <a:p>
            <a:pPr lvl="1"/>
            <a:r>
              <a:rPr lang="en-US" dirty="0"/>
              <a:t>Primary care case management (PCCM)</a:t>
            </a:r>
          </a:p>
          <a:p>
            <a:r>
              <a:rPr lang="en-US" dirty="0"/>
              <a:t>Medicare enrollment and payment </a:t>
            </a:r>
            <a:r>
              <a:rPr lang="en-US" dirty="0" smtClean="0"/>
              <a:t>reforms</a:t>
            </a:r>
            <a:endParaRPr lang="en-US" dirty="0"/>
          </a:p>
        </p:txBody>
      </p:sp>
    </p:spTree>
    <p:extLst>
      <p:ext uri="{BB962C8B-B14F-4D97-AF65-F5344CB8AC3E}">
        <p14:creationId xmlns:p14="http://schemas.microsoft.com/office/powerpoint/2010/main" val="351763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90800" y="228600"/>
            <a:ext cx="3962400" cy="923330"/>
          </a:xfrm>
        </p:spPr>
        <p:txBody>
          <a:bodyPr wrap="square">
            <a:spAutoFit/>
          </a:bodyPr>
          <a:lstStyle/>
          <a:p>
            <a:r>
              <a:rPr lang="en-IN" dirty="0"/>
              <a:t>Learning Objectives </a:t>
            </a:r>
            <a:r>
              <a:rPr lang="en-IN" sz="1800" dirty="0"/>
              <a:t>(1 of 2)</a:t>
            </a:r>
            <a:endParaRPr lang="en-US" sz="1800" dirty="0"/>
          </a:p>
        </p:txBody>
      </p:sp>
      <p:sp>
        <p:nvSpPr>
          <p:cNvPr id="53251" name="Rectangle 3"/>
          <p:cNvSpPr>
            <a:spLocks noGrp="1" noChangeArrowheads="1"/>
          </p:cNvSpPr>
          <p:nvPr>
            <p:ph idx="1"/>
          </p:nvPr>
        </p:nvSpPr>
        <p:spPr>
          <a:xfrm>
            <a:off x="457200" y="1371600"/>
            <a:ext cx="8229600" cy="4918269"/>
          </a:xfrm>
        </p:spPr>
        <p:txBody>
          <a:bodyPr>
            <a:spAutoFit/>
          </a:bodyPr>
          <a:lstStyle/>
          <a:p>
            <a:pPr lvl="0"/>
            <a:r>
              <a:rPr lang="en-US" dirty="0"/>
              <a:t>Link between the development of managed care and earlier organizational forms </a:t>
            </a:r>
          </a:p>
          <a:p>
            <a:pPr lvl="0"/>
            <a:r>
              <a:rPr lang="en-US" dirty="0"/>
              <a:t>Basic concepts of managed care and cost savings</a:t>
            </a:r>
          </a:p>
          <a:p>
            <a:pPr lvl="0"/>
            <a:r>
              <a:rPr lang="en-US" dirty="0"/>
              <a:t>Main types of managed care organizations</a:t>
            </a:r>
          </a:p>
          <a:p>
            <a:pPr lvl="0"/>
            <a:r>
              <a:rPr lang="en-US" dirty="0"/>
              <a:t>Distinguish between types of managed care organizations</a:t>
            </a:r>
          </a:p>
          <a:p>
            <a:pPr lvl="0"/>
            <a:r>
              <a:rPr lang="en-US" dirty="0"/>
              <a:t>Advantages and disadvantages of different HMO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556"/>
            <a:ext cx="8229600" cy="1754326"/>
          </a:xfrm>
        </p:spPr>
        <p:txBody>
          <a:bodyPr>
            <a:spAutoFit/>
          </a:bodyPr>
          <a:lstStyle/>
          <a:p>
            <a:r>
              <a:rPr lang="en-US" dirty="0"/>
              <a:t>Figure 9-10: Share of managed care enrollments in employer-based health plans, 2016.</a:t>
            </a:r>
          </a:p>
        </p:txBody>
      </p:sp>
      <p:pic>
        <p:nvPicPr>
          <p:cNvPr id="5" name="Picture 4" descr="The parts labeled are Conventional, less than 1 percent; PPO, 48 percent; HMO, 15 percent; POS 9 percent; HDHP/SO superscript 1, 29 percent, where superscript 1 reads; and High-deductible health plan with a savings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125" y="2133600"/>
            <a:ext cx="3005750" cy="3268548"/>
          </a:xfrm>
          <a:prstGeom prst="rect">
            <a:avLst/>
          </a:prstGeom>
        </p:spPr>
      </p:pic>
      <p:sp>
        <p:nvSpPr>
          <p:cNvPr id="6" name="TextBox 5"/>
          <p:cNvSpPr txBox="1"/>
          <p:nvPr/>
        </p:nvSpPr>
        <p:spPr>
          <a:xfrm>
            <a:off x="2755637" y="5706948"/>
            <a:ext cx="3632726" cy="507831"/>
          </a:xfrm>
          <a:prstGeom prst="rect">
            <a:avLst/>
          </a:prstGeom>
          <a:noFill/>
        </p:spPr>
        <p:txBody>
          <a:bodyPr wrap="none" rtlCol="0">
            <a:spAutoFit/>
          </a:bodyPr>
          <a:lstStyle/>
          <a:p>
            <a:r>
              <a:rPr lang="en-IN" sz="900" dirty="0">
                <a:latin typeface="+mn-lt"/>
              </a:rPr>
              <a:t>Data from Kaiser Family Foundation and Health Research and Educational</a:t>
            </a:r>
          </a:p>
          <a:p>
            <a:r>
              <a:rPr lang="en-IN" sz="900" dirty="0">
                <a:latin typeface="+mn-lt"/>
              </a:rPr>
              <a:t>Trust (Kaiser/HRET). 2016. Employer health benefits: 2016 annual survey.</a:t>
            </a:r>
          </a:p>
          <a:p>
            <a:r>
              <a:rPr lang="en-IN" sz="900" dirty="0">
                <a:latin typeface="+mn-lt"/>
              </a:rPr>
              <a:t>Menlo Park, CA: Author.</a:t>
            </a:r>
          </a:p>
        </p:txBody>
      </p:sp>
    </p:spTree>
    <p:extLst>
      <p:ext uri="{BB962C8B-B14F-4D97-AF65-F5344CB8AC3E}">
        <p14:creationId xmlns:p14="http://schemas.microsoft.com/office/powerpoint/2010/main" val="306459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Impact on Cost, Access, and Quality</a:t>
            </a:r>
          </a:p>
        </p:txBody>
      </p:sp>
      <p:sp>
        <p:nvSpPr>
          <p:cNvPr id="3" name="Content Placeholder 2"/>
          <p:cNvSpPr>
            <a:spLocks noGrp="1"/>
          </p:cNvSpPr>
          <p:nvPr>
            <p:ph idx="1"/>
          </p:nvPr>
        </p:nvSpPr>
        <p:spPr>
          <a:xfrm>
            <a:off x="457200" y="1600200"/>
            <a:ext cx="8229600" cy="4610493"/>
          </a:xfrm>
        </p:spPr>
        <p:txBody>
          <a:bodyPr>
            <a:spAutoFit/>
          </a:bodyPr>
          <a:lstStyle/>
          <a:p>
            <a:r>
              <a:rPr lang="en-US" dirty="0"/>
              <a:t>Influence on cost containment</a:t>
            </a:r>
          </a:p>
          <a:p>
            <a:pPr lvl="1"/>
            <a:r>
              <a:rPr lang="en-US" dirty="0"/>
              <a:t>Backlash from enrollees and providers prompted MCOs to end aggressive cost</a:t>
            </a:r>
            <a:r>
              <a:rPr lang="en-US" strike="sngStrike" dirty="0"/>
              <a:t> </a:t>
            </a:r>
            <a:r>
              <a:rPr lang="en-US" dirty="0"/>
              <a:t>control measures.</a:t>
            </a:r>
          </a:p>
          <a:p>
            <a:r>
              <a:rPr lang="en-US" dirty="0"/>
              <a:t>Impact on access</a:t>
            </a:r>
          </a:p>
          <a:p>
            <a:pPr lvl="1"/>
            <a:r>
              <a:rPr lang="en-US" dirty="0"/>
              <a:t>Medicaid-insured patients may have difficulty accessing medical care services.</a:t>
            </a:r>
          </a:p>
          <a:p>
            <a:r>
              <a:rPr lang="en-US" dirty="0"/>
              <a:t>Influence on quality of care</a:t>
            </a:r>
          </a:p>
          <a:p>
            <a:pPr lvl="1"/>
            <a:r>
              <a:rPr lang="en-US" dirty="0"/>
              <a:t>HMO and non-HMO plans provided roughly equal quality of care.</a:t>
            </a:r>
          </a:p>
        </p:txBody>
      </p:sp>
    </p:spTree>
    <p:extLst>
      <p:ext uri="{BB962C8B-B14F-4D97-AF65-F5344CB8AC3E}">
        <p14:creationId xmlns:p14="http://schemas.microsoft.com/office/powerpoint/2010/main" val="32148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354"/>
            <a:ext cx="8229600" cy="1200329"/>
          </a:xfrm>
        </p:spPr>
        <p:txBody>
          <a:bodyPr>
            <a:spAutoFit/>
          </a:bodyPr>
          <a:lstStyle/>
          <a:p>
            <a:r>
              <a:rPr lang="en-IN" dirty="0"/>
              <a:t>Managed Care Backlash, Regulation, and the Aftermath </a:t>
            </a:r>
            <a:r>
              <a:rPr lang="en-IN" sz="1800" dirty="0"/>
              <a:t>(1 of 2)</a:t>
            </a:r>
            <a:endParaRPr lang="en-US" sz="1800" dirty="0"/>
          </a:p>
        </p:txBody>
      </p:sp>
      <p:sp>
        <p:nvSpPr>
          <p:cNvPr id="3" name="Content Placeholder 2"/>
          <p:cNvSpPr>
            <a:spLocks noGrp="1"/>
          </p:cNvSpPr>
          <p:nvPr>
            <p:ph idx="1"/>
          </p:nvPr>
        </p:nvSpPr>
        <p:spPr>
          <a:xfrm>
            <a:off x="457200" y="1767614"/>
            <a:ext cx="8229600" cy="3490186"/>
          </a:xfrm>
        </p:spPr>
        <p:txBody>
          <a:bodyPr>
            <a:spAutoFit/>
          </a:bodyPr>
          <a:lstStyle/>
          <a:p>
            <a:r>
              <a:rPr lang="en-US" dirty="0"/>
              <a:t>Three reasons for discontentment toward managed care</a:t>
            </a:r>
          </a:p>
          <a:p>
            <a:pPr marL="971550" lvl="1" indent="-514350">
              <a:buFont typeface="+mj-lt"/>
              <a:buAutoNum type="arabicPeriod"/>
            </a:pPr>
            <a:r>
              <a:rPr lang="en-US" dirty="0"/>
              <a:t>Employers switch to manage care to restrain costs of health insurance premiums.</a:t>
            </a:r>
          </a:p>
          <a:p>
            <a:pPr marL="971550" lvl="1" indent="-514350">
              <a:buFont typeface="+mj-lt"/>
              <a:buAutoNum type="arabicPeriod"/>
            </a:pPr>
            <a:r>
              <a:rPr lang="en-US" dirty="0"/>
              <a:t>Insureds did not see a reduction in their premiums or out-of-pocket expenses.</a:t>
            </a:r>
          </a:p>
          <a:p>
            <a:pPr marL="971550" lvl="1" indent="-514350">
              <a:buFont typeface="+mj-lt"/>
              <a:buAutoNum type="arabicPeriod"/>
            </a:pPr>
            <a:r>
              <a:rPr lang="en-US" dirty="0"/>
              <a:t>Physicians hostile toward managed care.</a:t>
            </a:r>
          </a:p>
        </p:txBody>
      </p:sp>
    </p:spTree>
    <p:extLst>
      <p:ext uri="{BB962C8B-B14F-4D97-AF65-F5344CB8AC3E}">
        <p14:creationId xmlns:p14="http://schemas.microsoft.com/office/powerpoint/2010/main" val="387890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254"/>
            <a:ext cx="8229600" cy="1200329"/>
          </a:xfrm>
        </p:spPr>
        <p:txBody>
          <a:bodyPr>
            <a:spAutoFit/>
          </a:bodyPr>
          <a:lstStyle/>
          <a:p>
            <a:pPr>
              <a:tabLst>
                <a:tab pos="6224588" algn="l"/>
              </a:tabLst>
            </a:pPr>
            <a:r>
              <a:rPr lang="en-IN" dirty="0"/>
              <a:t>Managed Care Backlash, Regulation, and the Aftermath </a:t>
            </a:r>
            <a:r>
              <a:rPr lang="en-IN" sz="1800" dirty="0"/>
              <a:t>(2 of 2)</a:t>
            </a:r>
            <a:endParaRPr lang="en-US" sz="1800" dirty="0"/>
          </a:p>
        </p:txBody>
      </p:sp>
      <p:sp>
        <p:nvSpPr>
          <p:cNvPr id="3" name="Content Placeholder 2"/>
          <p:cNvSpPr>
            <a:spLocks noGrp="1"/>
          </p:cNvSpPr>
          <p:nvPr>
            <p:ph idx="1"/>
          </p:nvPr>
        </p:nvSpPr>
        <p:spPr>
          <a:xfrm>
            <a:off x="457200" y="1905000"/>
            <a:ext cx="8229600" cy="2726900"/>
          </a:xfrm>
        </p:spPr>
        <p:txBody>
          <a:bodyPr>
            <a:spAutoFit/>
          </a:bodyPr>
          <a:lstStyle/>
          <a:p>
            <a:r>
              <a:rPr lang="en-US" dirty="0"/>
              <a:t>Regulation of managed care</a:t>
            </a:r>
          </a:p>
          <a:p>
            <a:pPr lvl="1"/>
            <a:r>
              <a:rPr lang="en-US" dirty="0"/>
              <a:t>Two types of state-legislated statutes </a:t>
            </a:r>
          </a:p>
          <a:p>
            <a:pPr lvl="2"/>
            <a:r>
              <a:rPr lang="en-US" sz="2800" dirty="0"/>
              <a:t>Any willing provider laws </a:t>
            </a:r>
          </a:p>
          <a:p>
            <a:pPr lvl="2"/>
            <a:r>
              <a:rPr lang="en-US" sz="2800" dirty="0"/>
              <a:t>Freedom of choice laws </a:t>
            </a:r>
          </a:p>
          <a:p>
            <a:r>
              <a:rPr lang="en-US" dirty="0"/>
              <a:t>Aftermath</a:t>
            </a:r>
          </a:p>
        </p:txBody>
      </p:sp>
    </p:spTree>
    <p:extLst>
      <p:ext uri="{BB962C8B-B14F-4D97-AF65-F5344CB8AC3E}">
        <p14:creationId xmlns:p14="http://schemas.microsoft.com/office/powerpoint/2010/main" val="279052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46331"/>
          </a:xfrm>
        </p:spPr>
        <p:txBody>
          <a:bodyPr>
            <a:spAutoFit/>
          </a:bodyPr>
          <a:lstStyle/>
          <a:p>
            <a:r>
              <a:rPr lang="en-US" sz="3600" dirty="0"/>
              <a:t>Organizational Integration</a:t>
            </a:r>
          </a:p>
        </p:txBody>
      </p:sp>
      <p:sp>
        <p:nvSpPr>
          <p:cNvPr id="3" name="Content Placeholder 2"/>
          <p:cNvSpPr>
            <a:spLocks noGrp="1"/>
          </p:cNvSpPr>
          <p:nvPr>
            <p:ph sz="half" idx="1"/>
          </p:nvPr>
        </p:nvSpPr>
        <p:spPr>
          <a:xfrm>
            <a:off x="457200" y="1302841"/>
            <a:ext cx="4038600" cy="4031873"/>
          </a:xfrm>
        </p:spPr>
        <p:txBody>
          <a:bodyPr>
            <a:spAutoFit/>
          </a:bodyPr>
          <a:lstStyle/>
          <a:p>
            <a:r>
              <a:rPr lang="en-US" sz="3200" dirty="0"/>
              <a:t>Integration strategies</a:t>
            </a:r>
          </a:p>
          <a:p>
            <a:pPr lvl="1"/>
            <a:r>
              <a:rPr lang="en-US" sz="2800" dirty="0"/>
              <a:t>Mergers and acquisitions</a:t>
            </a:r>
          </a:p>
          <a:p>
            <a:pPr lvl="1"/>
            <a:r>
              <a:rPr lang="en-US" sz="2800" dirty="0"/>
              <a:t>Joint ventures</a:t>
            </a:r>
          </a:p>
          <a:p>
            <a:pPr lvl="1"/>
            <a:r>
              <a:rPr lang="en-US" sz="2800" dirty="0"/>
              <a:t>Alliances</a:t>
            </a:r>
          </a:p>
          <a:p>
            <a:pPr lvl="1"/>
            <a:r>
              <a:rPr lang="en-US" sz="2800" dirty="0"/>
              <a:t>Horizontal integration</a:t>
            </a:r>
          </a:p>
          <a:p>
            <a:pPr lvl="1"/>
            <a:r>
              <a:rPr lang="en-US" sz="2800" dirty="0"/>
              <a:t>Vertical </a:t>
            </a:r>
            <a:r>
              <a:rPr lang="en-US" sz="2800" dirty="0" smtClean="0"/>
              <a:t>integration</a:t>
            </a:r>
            <a:endParaRPr lang="en-US" dirty="0"/>
          </a:p>
        </p:txBody>
      </p:sp>
      <p:sp>
        <p:nvSpPr>
          <p:cNvPr id="4" name="Rectangle 3"/>
          <p:cNvSpPr/>
          <p:nvPr/>
        </p:nvSpPr>
        <p:spPr>
          <a:xfrm>
            <a:off x="4688940" y="1295400"/>
            <a:ext cx="4378860" cy="769441"/>
          </a:xfrm>
          <a:prstGeom prst="rect">
            <a:avLst/>
          </a:prstGeom>
        </p:spPr>
        <p:txBody>
          <a:bodyPr wrap="square">
            <a:spAutoFit/>
          </a:bodyPr>
          <a:lstStyle/>
          <a:p>
            <a:pPr algn="ctr"/>
            <a:r>
              <a:rPr lang="en-IN" sz="2200" dirty="0">
                <a:latin typeface="+mj-lt"/>
              </a:rPr>
              <a:t>Figure 9-11 Organizational integration strategies.</a:t>
            </a:r>
          </a:p>
        </p:txBody>
      </p:sp>
      <p:pic>
        <p:nvPicPr>
          <p:cNvPr id="6" name="Picture 5" descr="Integration strategies are classified into integration of existing assets (Acquired organization ceases to exist as a separate entity) and formation of new assets (Creation of a new independent organization). Integration of existing assets leads to  Acquisition (Fusion of two organizations to form a new one), Merger (Sharing of existing resources), Alliances Networks (Formation of an organization based on contracts), and Virtual organization. Formation of new assets leads to Joint venture. &quot;Service Strategies&quot; is classified into Extension of core product or service and Entry into a new type of service along the continuum of care. Extension of core product or service leads to Horizontal integration. Entry into a new type of service along the continuum of care leads to Vertical integration and Diversific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697" y="2217241"/>
            <a:ext cx="3953346" cy="4045882"/>
          </a:xfrm>
          <a:prstGeom prst="rect">
            <a:avLst/>
          </a:prstGeom>
        </p:spPr>
      </p:pic>
    </p:spTree>
    <p:extLst>
      <p:ext uri="{BB962C8B-B14F-4D97-AF65-F5344CB8AC3E}">
        <p14:creationId xmlns:p14="http://schemas.microsoft.com/office/powerpoint/2010/main" val="170950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Basic Forms of Integration</a:t>
            </a:r>
          </a:p>
        </p:txBody>
      </p:sp>
      <p:sp>
        <p:nvSpPr>
          <p:cNvPr id="3" name="Content Placeholder 2"/>
          <p:cNvSpPr>
            <a:spLocks noGrp="1"/>
          </p:cNvSpPr>
          <p:nvPr>
            <p:ph idx="1"/>
          </p:nvPr>
        </p:nvSpPr>
        <p:spPr>
          <a:xfrm>
            <a:off x="457200" y="1600200"/>
            <a:ext cx="8229600" cy="3859518"/>
          </a:xfrm>
        </p:spPr>
        <p:txBody>
          <a:bodyPr>
            <a:spAutoFit/>
          </a:bodyPr>
          <a:lstStyle/>
          <a:p>
            <a:r>
              <a:rPr lang="en-US" dirty="0"/>
              <a:t>Major participants in organizational integration have been physicians and hospitals.</a:t>
            </a:r>
          </a:p>
          <a:p>
            <a:pPr lvl="1"/>
            <a:r>
              <a:rPr lang="en-US" dirty="0"/>
              <a:t>Clinical and nonclinical entities may be involved.</a:t>
            </a:r>
          </a:p>
          <a:p>
            <a:r>
              <a:rPr lang="en-US" dirty="0"/>
              <a:t>Management services organizations.</a:t>
            </a:r>
          </a:p>
          <a:p>
            <a:r>
              <a:rPr lang="en-US" dirty="0"/>
              <a:t>Physician‒hospital organizations.</a:t>
            </a:r>
          </a:p>
          <a:p>
            <a:r>
              <a:rPr lang="en-US" dirty="0"/>
              <a:t>Provider-sponsored organizations</a:t>
            </a:r>
            <a:r>
              <a:rPr lang="en-US" dirty="0" smtClean="0"/>
              <a:t>.</a:t>
            </a:r>
            <a:endParaRPr lang="en-US" dirty="0"/>
          </a:p>
        </p:txBody>
      </p:sp>
    </p:spTree>
    <p:extLst>
      <p:ext uri="{BB962C8B-B14F-4D97-AF65-F5344CB8AC3E}">
        <p14:creationId xmlns:p14="http://schemas.microsoft.com/office/powerpoint/2010/main" val="3997006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Highly Integrated Health Care Systems</a:t>
            </a:r>
          </a:p>
        </p:txBody>
      </p:sp>
      <p:sp>
        <p:nvSpPr>
          <p:cNvPr id="3" name="Content Placeholder 2"/>
          <p:cNvSpPr>
            <a:spLocks noGrp="1"/>
          </p:cNvSpPr>
          <p:nvPr>
            <p:ph idx="1"/>
          </p:nvPr>
        </p:nvSpPr>
        <p:spPr>
          <a:xfrm>
            <a:off x="457200" y="1600200"/>
            <a:ext cx="8229600" cy="3797963"/>
          </a:xfrm>
        </p:spPr>
        <p:txBody>
          <a:bodyPr>
            <a:spAutoFit/>
          </a:bodyPr>
          <a:lstStyle/>
          <a:p>
            <a:r>
              <a:rPr lang="en-US" dirty="0"/>
              <a:t>Integration in the U.S. health care system continues to intensify.</a:t>
            </a:r>
          </a:p>
          <a:p>
            <a:pPr lvl="1"/>
            <a:r>
              <a:rPr lang="en-US" dirty="0"/>
              <a:t>Organizational integration does not negatively affect the quality of care.</a:t>
            </a:r>
          </a:p>
          <a:p>
            <a:r>
              <a:rPr lang="en-US" dirty="0"/>
              <a:t>Integrated delivery systems.</a:t>
            </a:r>
          </a:p>
          <a:p>
            <a:r>
              <a:rPr lang="en-US" dirty="0"/>
              <a:t>Accountable care organizations.</a:t>
            </a:r>
          </a:p>
          <a:p>
            <a:r>
              <a:rPr lang="en-US" dirty="0"/>
              <a:t>Payer–provider integration</a:t>
            </a:r>
            <a:r>
              <a:rPr lang="en-US" dirty="0" smtClean="0"/>
              <a:t>.</a:t>
            </a:r>
            <a:endParaRPr lang="en-US" dirty="0"/>
          </a:p>
        </p:txBody>
      </p:sp>
    </p:spTree>
    <p:extLst>
      <p:ext uri="{BB962C8B-B14F-4D97-AF65-F5344CB8AC3E}">
        <p14:creationId xmlns:p14="http://schemas.microsoft.com/office/powerpoint/2010/main" val="2698129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Summary</a:t>
            </a:r>
          </a:p>
        </p:txBody>
      </p:sp>
      <p:sp>
        <p:nvSpPr>
          <p:cNvPr id="3" name="Content Placeholder 2"/>
          <p:cNvSpPr>
            <a:spLocks noGrp="1"/>
          </p:cNvSpPr>
          <p:nvPr>
            <p:ph idx="1"/>
          </p:nvPr>
        </p:nvSpPr>
        <p:spPr>
          <a:xfrm>
            <a:off x="457200" y="1600200"/>
            <a:ext cx="8229600" cy="4191917"/>
          </a:xfrm>
        </p:spPr>
        <p:txBody>
          <a:bodyPr>
            <a:spAutoFit/>
          </a:bodyPr>
          <a:lstStyle/>
          <a:p>
            <a:r>
              <a:rPr lang="en-US" dirty="0"/>
              <a:t>Participation in the HEDIS program improved the quality of services provided by MCOs.</a:t>
            </a:r>
          </a:p>
          <a:p>
            <a:r>
              <a:rPr lang="en-US" dirty="0"/>
              <a:t>Growing power of managed care triggered integration among health care providers.</a:t>
            </a:r>
          </a:p>
          <a:p>
            <a:r>
              <a:rPr lang="en-US" dirty="0"/>
              <a:t>Highly integrated organizations are held accountable. </a:t>
            </a:r>
          </a:p>
          <a:p>
            <a:pPr lvl="1"/>
            <a:r>
              <a:rPr lang="en-US" dirty="0"/>
              <a:t>Must achieve specific objectives related to costs, quality, and consumer satisfaction</a:t>
            </a:r>
          </a:p>
        </p:txBody>
      </p:sp>
    </p:spTree>
    <p:extLst>
      <p:ext uri="{BB962C8B-B14F-4D97-AF65-F5344CB8AC3E}">
        <p14:creationId xmlns:p14="http://schemas.microsoft.com/office/powerpoint/2010/main" val="47944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90800" y="384473"/>
            <a:ext cx="3962400" cy="923330"/>
          </a:xfrm>
        </p:spPr>
        <p:txBody>
          <a:bodyPr wrap="square">
            <a:spAutoFit/>
          </a:bodyPr>
          <a:lstStyle/>
          <a:p>
            <a:r>
              <a:rPr lang="en-IN" dirty="0"/>
              <a:t>Learning Objectives </a:t>
            </a:r>
            <a:r>
              <a:rPr lang="en-IN" sz="1800" dirty="0" smtClean="0"/>
              <a:t>(2 </a:t>
            </a:r>
            <a:r>
              <a:rPr lang="en-IN" sz="1800" dirty="0"/>
              <a:t>of 2)</a:t>
            </a:r>
            <a:endParaRPr lang="en-US" sz="1800" dirty="0"/>
          </a:p>
        </p:txBody>
      </p:sp>
      <p:sp>
        <p:nvSpPr>
          <p:cNvPr id="53251" name="Rectangle 3"/>
          <p:cNvSpPr>
            <a:spLocks noGrp="1" noChangeArrowheads="1"/>
          </p:cNvSpPr>
          <p:nvPr>
            <p:ph idx="1"/>
          </p:nvPr>
        </p:nvSpPr>
        <p:spPr>
          <a:xfrm>
            <a:off x="457200" y="1600200"/>
            <a:ext cx="8229600" cy="2751522"/>
          </a:xfrm>
        </p:spPr>
        <p:txBody>
          <a:bodyPr>
            <a:spAutoFit/>
          </a:bodyPr>
          <a:lstStyle/>
          <a:p>
            <a:pPr lvl="0"/>
            <a:r>
              <a:rPr lang="en-US" dirty="0"/>
              <a:t>Why managed care did not achieve its cost-control objectives</a:t>
            </a:r>
          </a:p>
          <a:p>
            <a:pPr lvl="0"/>
            <a:r>
              <a:rPr lang="en-US" dirty="0"/>
              <a:t>Driving forces behind organizational integration and integration strategies</a:t>
            </a:r>
          </a:p>
          <a:p>
            <a:pPr lvl="0"/>
            <a:r>
              <a:rPr lang="en-US" dirty="0"/>
              <a:t>Describe highly integrated health care </a:t>
            </a:r>
            <a:r>
              <a:rPr lang="en-US" dirty="0" smtClean="0"/>
              <a:t>systems</a:t>
            </a:r>
            <a:endParaRPr lang="en-US" dirty="0"/>
          </a:p>
        </p:txBody>
      </p:sp>
    </p:spTree>
    <p:extLst>
      <p:ext uri="{BB962C8B-B14F-4D97-AF65-F5344CB8AC3E}">
        <p14:creationId xmlns:p14="http://schemas.microsoft.com/office/powerpoint/2010/main" val="42658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522972"/>
            <a:ext cx="8229600" cy="646331"/>
          </a:xfrm>
        </p:spPr>
        <p:txBody>
          <a:bodyPr>
            <a:spAutoFit/>
          </a:bodyPr>
          <a:lstStyle/>
          <a:p>
            <a:r>
              <a:rPr lang="en-US" sz="3600" dirty="0"/>
              <a:t>Introduction </a:t>
            </a:r>
          </a:p>
        </p:txBody>
      </p:sp>
      <p:sp>
        <p:nvSpPr>
          <p:cNvPr id="54275" name="Rectangle 3"/>
          <p:cNvSpPr>
            <a:spLocks noGrp="1" noChangeArrowheads="1"/>
          </p:cNvSpPr>
          <p:nvPr>
            <p:ph idx="1"/>
          </p:nvPr>
        </p:nvSpPr>
        <p:spPr>
          <a:xfrm>
            <a:off x="457200" y="1600200"/>
            <a:ext cx="8229600" cy="3834896"/>
          </a:xfrm>
        </p:spPr>
        <p:txBody>
          <a:bodyPr>
            <a:spAutoFit/>
          </a:bodyPr>
          <a:lstStyle/>
          <a:p>
            <a:r>
              <a:rPr lang="en-US" dirty="0"/>
              <a:t>Managed care fundamentally transformed the delivery of health care in the U.S. </a:t>
            </a:r>
          </a:p>
          <a:p>
            <a:r>
              <a:rPr lang="en-US" dirty="0"/>
              <a:t>ACA did not obliterate managed care.</a:t>
            </a:r>
          </a:p>
          <a:p>
            <a:r>
              <a:rPr lang="en-US" dirty="0"/>
              <a:t>Employer-sponsored insurance enrolled fewer than 1% of employees. </a:t>
            </a:r>
          </a:p>
          <a:p>
            <a:r>
              <a:rPr lang="en-US" dirty="0"/>
              <a:t>Managed care originated in the U.S. and its tools spread internationally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9-1: Percentage of worker enrollment in health plans (selected years).</a:t>
            </a:r>
          </a:p>
        </p:txBody>
      </p:sp>
      <p:pic>
        <p:nvPicPr>
          <p:cNvPr id="5" name="Picture 4" descr="1988, 1993, 1998, 2003, 2008 superscript 1, 2013, and 2016 are marked on the horizontal axis labeled &quot;Year.&quot; The vertical axis is labeled &quot;Percentage of covered employees,&quot; ranging from 0 percent to 100 percent, in increments of 10. In 1988, 1993, 1998, and 2003, the percentage of worker enrollment in health plans for fee for service and managed care is shown as follows: 73 percent, 27 percent; 46 percent, 54 percent: 14 percent, 86 percent; and 5 percent, 95 percent. In 2008 superscript 1, 2013, and 2016, the percentage of worker enrollment in health plans for fee for service, managed care, and HDHP/SO is shown as follows: 2 percent, 90 percent, 8 percent; less than 1 percent, 80 percent, 20 percent; and less than 1 percent, 72 percent, 29 percent. In 2008, the survey started to include High Deductible Health Plans paired with a savings option (HDHP/SO). Superscript 1 reads: In 2008, the survey started to include High Deductible Health Plans paired with a savings option (HDHP/S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966" y="1676400"/>
            <a:ext cx="6446068" cy="3718886"/>
          </a:xfrm>
          <a:prstGeom prst="rect">
            <a:avLst/>
          </a:prstGeom>
        </p:spPr>
      </p:pic>
      <p:sp>
        <p:nvSpPr>
          <p:cNvPr id="6" name="TextBox 5"/>
          <p:cNvSpPr txBox="1"/>
          <p:nvPr/>
        </p:nvSpPr>
        <p:spPr>
          <a:xfrm>
            <a:off x="504220" y="5654048"/>
            <a:ext cx="8135560" cy="369332"/>
          </a:xfrm>
          <a:prstGeom prst="rect">
            <a:avLst/>
          </a:prstGeom>
          <a:noFill/>
        </p:spPr>
        <p:txBody>
          <a:bodyPr wrap="none" rtlCol="0">
            <a:spAutoFit/>
          </a:bodyPr>
          <a:lstStyle/>
          <a:p>
            <a:r>
              <a:rPr lang="en-IN" sz="900">
                <a:latin typeface="+mn-lt"/>
              </a:rPr>
              <a:t>Data from Kaiser Family Foundation and Health Research and Educational Trust (Kaiser/HRET). </a:t>
            </a:r>
            <a:r>
              <a:rPr lang="en-IN" sz="900" dirty="0">
                <a:latin typeface="+mn-lt"/>
              </a:rPr>
              <a:t>2003. Employer health benefits: 2003 annual survey. Menlo Park, CA:</a:t>
            </a:r>
          </a:p>
          <a:p>
            <a:r>
              <a:rPr lang="en-IN" sz="900" dirty="0">
                <a:latin typeface="+mn-lt"/>
              </a:rPr>
              <a:t>Author; Kaiser Family Foundation and Health Research and Educational Trust (Kaiser/HRET). 2016. Employer health benefits: 2016 annual survey. Menlo Park, CA: Author.</a:t>
            </a:r>
          </a:p>
        </p:txBody>
      </p:sp>
    </p:spTree>
    <p:extLst>
      <p:ext uri="{BB962C8B-B14F-4D97-AF65-F5344CB8AC3E}">
        <p14:creationId xmlns:p14="http://schemas.microsoft.com/office/powerpoint/2010/main" val="365957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What Is Managed Care?</a:t>
            </a:r>
          </a:p>
        </p:txBody>
      </p:sp>
      <p:sp>
        <p:nvSpPr>
          <p:cNvPr id="3" name="Content Placeholder 2"/>
          <p:cNvSpPr>
            <a:spLocks noGrp="1"/>
          </p:cNvSpPr>
          <p:nvPr>
            <p:ph idx="1"/>
          </p:nvPr>
        </p:nvSpPr>
        <p:spPr>
          <a:xfrm>
            <a:off x="457200" y="1600200"/>
            <a:ext cx="8229600" cy="4031873"/>
          </a:xfrm>
        </p:spPr>
        <p:txBody>
          <a:bodyPr>
            <a:spAutoFit/>
          </a:bodyPr>
          <a:lstStyle/>
          <a:p>
            <a:r>
              <a:rPr lang="en-US" dirty="0"/>
              <a:t>Integration of financing, insurance, delivery, and payment within one organization </a:t>
            </a:r>
          </a:p>
          <a:p>
            <a:r>
              <a:rPr lang="en-US" dirty="0"/>
              <a:t>Formal control over utilization</a:t>
            </a:r>
          </a:p>
          <a:p>
            <a:r>
              <a:rPr lang="en-US" dirty="0"/>
              <a:t>Financing</a:t>
            </a:r>
          </a:p>
          <a:p>
            <a:r>
              <a:rPr lang="en-US" dirty="0"/>
              <a:t>Insurance</a:t>
            </a:r>
          </a:p>
          <a:p>
            <a:r>
              <a:rPr lang="en-US" dirty="0"/>
              <a:t>Delivery</a:t>
            </a:r>
          </a:p>
          <a:p>
            <a:r>
              <a:rPr lang="en-US" dirty="0" smtClean="0"/>
              <a:t>Payment</a:t>
            </a:r>
            <a:endParaRPr lang="en-US" dirty="0"/>
          </a:p>
        </p:txBody>
      </p:sp>
    </p:spTree>
    <p:extLst>
      <p:ext uri="{BB962C8B-B14F-4D97-AF65-F5344CB8AC3E}">
        <p14:creationId xmlns:p14="http://schemas.microsoft.com/office/powerpoint/2010/main" val="380061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974"/>
            <a:ext cx="8229600" cy="1200329"/>
          </a:xfrm>
        </p:spPr>
        <p:txBody>
          <a:bodyPr>
            <a:spAutoFit/>
          </a:bodyPr>
          <a:lstStyle/>
          <a:p>
            <a:r>
              <a:rPr lang="en-US" dirty="0"/>
              <a:t>Figure 9-2: Integration of health care delivery functions through managed care.</a:t>
            </a:r>
          </a:p>
        </p:txBody>
      </p:sp>
      <p:pic>
        <p:nvPicPr>
          <p:cNvPr id="5" name="Picture 4" descr="The employer leads to a rectangle with MCO, Payment, Delivery, and Insurance listed from top to bottom. The rectangle leads to Providers at the left through payment salaries and bonuses capitated fees to Providers before services are delivered, which further leads to Enrolees through delivery of medical care. The rectangle leads to Providers at the right through payment discounted fees and limited fee for service to Providers after services are delivered, which further leads to Enrolees through delivery of medical care. The rectangle is further connected to the delivery of medical care and enrole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822" y="1955334"/>
            <a:ext cx="6156356" cy="3759666"/>
          </a:xfrm>
          <a:prstGeom prst="rect">
            <a:avLst/>
          </a:prstGeom>
        </p:spPr>
      </p:pic>
    </p:spTree>
    <p:extLst>
      <p:ext uri="{BB962C8B-B14F-4D97-AF65-F5344CB8AC3E}">
        <p14:creationId xmlns:p14="http://schemas.microsoft.com/office/powerpoint/2010/main" val="3802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sz="3600" dirty="0"/>
              <a:t>Evolution of Managed Care</a:t>
            </a:r>
          </a:p>
        </p:txBody>
      </p:sp>
      <p:sp>
        <p:nvSpPr>
          <p:cNvPr id="3" name="Content Placeholder 2"/>
          <p:cNvSpPr>
            <a:spLocks noGrp="1"/>
          </p:cNvSpPr>
          <p:nvPr>
            <p:ph idx="1"/>
          </p:nvPr>
        </p:nvSpPr>
        <p:spPr>
          <a:xfrm>
            <a:off x="457200" y="1600200"/>
            <a:ext cx="8229600" cy="4315027"/>
          </a:xfrm>
        </p:spPr>
        <p:txBody>
          <a:bodyPr>
            <a:spAutoFit/>
          </a:bodyPr>
          <a:lstStyle/>
          <a:p>
            <a:r>
              <a:rPr lang="en-US" dirty="0"/>
              <a:t>Contract practice takes capitation further by incorporating a defined group of enrollees.</a:t>
            </a:r>
          </a:p>
          <a:p>
            <a:r>
              <a:rPr lang="en-US" dirty="0"/>
              <a:t>Prepaid group practice </a:t>
            </a:r>
          </a:p>
          <a:p>
            <a:pPr lvl="1"/>
            <a:r>
              <a:rPr lang="en-US" dirty="0"/>
              <a:t>Principles of capitation, bearing of risk by provider, group of enrollees financed by employer</a:t>
            </a:r>
          </a:p>
          <a:p>
            <a:pPr lvl="1"/>
            <a:r>
              <a:rPr lang="en-US" dirty="0"/>
              <a:t>Delivery of comprehensive services</a:t>
            </a:r>
          </a:p>
          <a:p>
            <a:r>
              <a:rPr lang="en-US" dirty="0"/>
              <a:t>Accreditation of managed care organizations.</a:t>
            </a:r>
          </a:p>
          <a:p>
            <a:r>
              <a:rPr lang="en-US" dirty="0"/>
              <a:t>Quality assessment in managed care.</a:t>
            </a:r>
          </a:p>
        </p:txBody>
      </p:sp>
    </p:spTree>
    <p:extLst>
      <p:ext uri="{BB962C8B-B14F-4D97-AF65-F5344CB8AC3E}">
        <p14:creationId xmlns:p14="http://schemas.microsoft.com/office/powerpoint/2010/main" val="9548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972"/>
            <a:ext cx="8229600" cy="646331"/>
          </a:xfrm>
        </p:spPr>
        <p:txBody>
          <a:bodyPr>
            <a:spAutoFit/>
          </a:bodyPr>
          <a:lstStyle/>
          <a:p>
            <a:r>
              <a:rPr lang="en-US"/>
              <a:t>Growth of Managed Care</a:t>
            </a:r>
            <a:endParaRPr lang="en-US" dirty="0"/>
          </a:p>
        </p:txBody>
      </p:sp>
      <p:sp>
        <p:nvSpPr>
          <p:cNvPr id="3" name="Content Placeholder 2"/>
          <p:cNvSpPr>
            <a:spLocks noGrp="1"/>
          </p:cNvSpPr>
          <p:nvPr>
            <p:ph idx="1"/>
          </p:nvPr>
        </p:nvSpPr>
        <p:spPr>
          <a:xfrm>
            <a:off x="457200" y="1600200"/>
            <a:ext cx="8229600" cy="3317831"/>
          </a:xfrm>
        </p:spPr>
        <p:txBody>
          <a:bodyPr>
            <a:spAutoFit/>
          </a:bodyPr>
          <a:lstStyle/>
          <a:p>
            <a:r>
              <a:rPr lang="en-US" dirty="0"/>
              <a:t>Flaws in the fee-for-service model</a:t>
            </a:r>
          </a:p>
          <a:p>
            <a:pPr lvl="1"/>
            <a:r>
              <a:rPr lang="en-US" dirty="0"/>
              <a:t>Uncontrolled utilization</a:t>
            </a:r>
          </a:p>
          <a:p>
            <a:pPr lvl="1"/>
            <a:r>
              <a:rPr lang="en-US" dirty="0"/>
              <a:t>Uncontrolled prices and payment</a:t>
            </a:r>
          </a:p>
          <a:p>
            <a:pPr lvl="1"/>
            <a:r>
              <a:rPr lang="en-US" dirty="0"/>
              <a:t>Focus on illness rather than wellness</a:t>
            </a:r>
          </a:p>
          <a:p>
            <a:r>
              <a:rPr lang="en-US" dirty="0"/>
              <a:t>Employers’ response to rise in premiums</a:t>
            </a:r>
          </a:p>
          <a:p>
            <a:r>
              <a:rPr lang="en-US" dirty="0"/>
              <a:t>Weakened economic position of providers</a:t>
            </a:r>
          </a:p>
        </p:txBody>
      </p:sp>
    </p:spTree>
    <p:extLst>
      <p:ext uri="{BB962C8B-B14F-4D97-AF65-F5344CB8AC3E}">
        <p14:creationId xmlns:p14="http://schemas.microsoft.com/office/powerpoint/2010/main" val="15166527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8982</TotalTime>
  <Words>943</Words>
  <Application>Microsoft Macintosh PowerPoint</Application>
  <PresentationFormat>On-screen Show (4:3)</PresentationFormat>
  <Paragraphs>162</Paragraphs>
  <Slides>27</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Custom Design</vt:lpstr>
      <vt:lpstr>Chapter 9 </vt:lpstr>
      <vt:lpstr>Learning Objectives (1 of 2)</vt:lpstr>
      <vt:lpstr>Learning Objectives (2 of 2)</vt:lpstr>
      <vt:lpstr>Introduction </vt:lpstr>
      <vt:lpstr>Figure 9-1: Percentage of worker enrollment in health plans (selected years).</vt:lpstr>
      <vt:lpstr>What Is Managed Care?</vt:lpstr>
      <vt:lpstr>Figure 9-2: Integration of health care delivery functions through managed care.</vt:lpstr>
      <vt:lpstr>Evolution of Managed Care</vt:lpstr>
      <vt:lpstr>Growth of Managed Care</vt:lpstr>
      <vt:lpstr>Figure 9-3: Growth in the cost of U.S. health insurance (private employers), 1980–1995.</vt:lpstr>
      <vt:lpstr>Efficiencies and Inefficiencies in Managed Care</vt:lpstr>
      <vt:lpstr>Cost Control in Managed Care (1 of 3)</vt:lpstr>
      <vt:lpstr>Figure 9-4: Care coordination and utilization control through gatekeeping.</vt:lpstr>
      <vt:lpstr>Figure 9-5: Case management function in care coordination.</vt:lpstr>
      <vt:lpstr>Cost Control in Managed Care (2 of 3)</vt:lpstr>
      <vt:lpstr>Cost Control in Managed Care (3 of 3)</vt:lpstr>
      <vt:lpstr>Types of Managed Care Organizations (1 of 2)</vt:lpstr>
      <vt:lpstr>Types of Managed Care Organizations (2 of 2)</vt:lpstr>
      <vt:lpstr>Trends in Managed Care</vt:lpstr>
      <vt:lpstr>Figure 9-10: Share of managed care enrollments in employer-based health plans, 2016.</vt:lpstr>
      <vt:lpstr>Impact on Cost, Access, and Quality</vt:lpstr>
      <vt:lpstr>Managed Care Backlash, Regulation, and the Aftermath (1 of 2)</vt:lpstr>
      <vt:lpstr>Managed Care Backlash, Regulation, and the Aftermath (2 of 2)</vt:lpstr>
      <vt:lpstr>Organizational Integration</vt:lpstr>
      <vt:lpstr>Basic Forms of Integration</vt:lpstr>
      <vt:lpstr>Highly Integrated Health Care Systems</vt:lpstr>
      <vt:lpstr>Summary</vt:lpstr>
    </vt:vector>
  </TitlesOfParts>
  <Company>Indiana University South Bend</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D. Singh</dc:creator>
  <cp:lastModifiedBy>Rachel DiMaggio</cp:lastModifiedBy>
  <cp:revision>551</cp:revision>
  <dcterms:created xsi:type="dcterms:W3CDTF">2004-11-09T17:50:24Z</dcterms:created>
  <dcterms:modified xsi:type="dcterms:W3CDTF">2017-10-04T16:44:32Z</dcterms:modified>
</cp:coreProperties>
</file>