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Lst>
  <p:notesMasterIdLst>
    <p:notesMasterId r:id="rId31"/>
  </p:notesMasterIdLst>
  <p:sldIdLst>
    <p:sldId id="318" r:id="rId2"/>
    <p:sldId id="335" r:id="rId3"/>
    <p:sldId id="363" r:id="rId4"/>
    <p:sldId id="259" r:id="rId5"/>
    <p:sldId id="364" r:id="rId6"/>
    <p:sldId id="321" r:id="rId7"/>
    <p:sldId id="342" r:id="rId8"/>
    <p:sldId id="365" r:id="rId9"/>
    <p:sldId id="350" r:id="rId10"/>
    <p:sldId id="343" r:id="rId11"/>
    <p:sldId id="362" r:id="rId12"/>
    <p:sldId id="366" r:id="rId13"/>
    <p:sldId id="367" r:id="rId14"/>
    <p:sldId id="344" r:id="rId15"/>
    <p:sldId id="368" r:id="rId16"/>
    <p:sldId id="345" r:id="rId17"/>
    <p:sldId id="351" r:id="rId18"/>
    <p:sldId id="346" r:id="rId19"/>
    <p:sldId id="369" r:id="rId20"/>
    <p:sldId id="361" r:id="rId21"/>
    <p:sldId id="347" r:id="rId22"/>
    <p:sldId id="352" r:id="rId23"/>
    <p:sldId id="348" r:id="rId24"/>
    <p:sldId id="353" r:id="rId25"/>
    <p:sldId id="354" r:id="rId26"/>
    <p:sldId id="370" r:id="rId27"/>
    <p:sldId id="355" r:id="rId28"/>
    <p:sldId id="357" r:id="rId29"/>
    <p:sldId id="360"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y Moczerniak" initials="K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4" autoAdjust="0"/>
    <p:restoredTop sz="88782" autoAdjust="0"/>
  </p:normalViewPr>
  <p:slideViewPr>
    <p:cSldViewPr>
      <p:cViewPr>
        <p:scale>
          <a:sx n="100" d="100"/>
          <a:sy n="100" d="100"/>
        </p:scale>
        <p:origin x="560"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C80742D4-C370-4A7D-8B9E-0BBAF48F5F1D}"/>
    <pc:docChg chg="modSld">
      <pc:chgData name="Kathy Moczerniak" userId="482eff44a8730993" providerId="LiveId" clId="{C80742D4-C370-4A7D-8B9E-0BBAF48F5F1D}" dt="2017-09-15T02:10:49.480" v="1" actId="20577"/>
      <pc:docMkLst>
        <pc:docMk/>
      </pc:docMkLst>
      <pc:sldChg chg="modSp">
        <pc:chgData name="Kathy Moczerniak" userId="482eff44a8730993" providerId="LiveId" clId="{C80742D4-C370-4A7D-8B9E-0BBAF48F5F1D}" dt="2017-09-15T02:10:49.480" v="1" actId="20577"/>
        <pc:sldMkLst>
          <pc:docMk/>
          <pc:sldMk cId="3756376925" sldId="318"/>
        </pc:sldMkLst>
        <pc:spChg chg="mod">
          <ac:chgData name="Kathy Moczerniak" userId="482eff44a8730993" providerId="LiveId" clId="{C80742D4-C370-4A7D-8B9E-0BBAF48F5F1D}" dt="2017-09-15T02:10:49.480" v="1" actId="20577"/>
          <ac:spMkLst>
            <pc:docMk/>
            <pc:sldMk cId="3756376925" sldId="31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A74C4-6FDF-442C-A1D9-CDB1479F9953}" type="datetimeFigureOut">
              <a:rPr lang="en-US" smtClean="0"/>
              <a:pPr/>
              <a:t>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105B8A-6119-41D4-BBF3-16FC78BC0786}" type="slidenum">
              <a:rPr lang="en-US" smtClean="0"/>
              <a:pPr/>
              <a:t>‹#›</a:t>
            </a:fld>
            <a:endParaRPr lang="en-US"/>
          </a:p>
        </p:txBody>
      </p:sp>
    </p:spTree>
    <p:extLst>
      <p:ext uri="{BB962C8B-B14F-4D97-AF65-F5344CB8AC3E}">
        <p14:creationId xmlns:p14="http://schemas.microsoft.com/office/powerpoint/2010/main" val="78992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a:t>
            </a:fld>
            <a:endParaRPr lang="en-US"/>
          </a:p>
        </p:txBody>
      </p:sp>
    </p:spTree>
    <p:extLst>
      <p:ext uri="{BB962C8B-B14F-4D97-AF65-F5344CB8AC3E}">
        <p14:creationId xmlns:p14="http://schemas.microsoft.com/office/powerpoint/2010/main" val="1765946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10</a:t>
            </a:fld>
            <a:endParaRPr lang="en-US"/>
          </a:p>
        </p:txBody>
      </p:sp>
    </p:spTree>
    <p:extLst>
      <p:ext uri="{BB962C8B-B14F-4D97-AF65-F5344CB8AC3E}">
        <p14:creationId xmlns:p14="http://schemas.microsoft.com/office/powerpoint/2010/main" val="1997098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11</a:t>
            </a:fld>
            <a:endParaRPr lang="en-US"/>
          </a:p>
        </p:txBody>
      </p:sp>
    </p:spTree>
    <p:extLst>
      <p:ext uri="{BB962C8B-B14F-4D97-AF65-F5344CB8AC3E}">
        <p14:creationId xmlns:p14="http://schemas.microsoft.com/office/powerpoint/2010/main" val="183085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12</a:t>
            </a:fld>
            <a:endParaRPr lang="en-US"/>
          </a:p>
        </p:txBody>
      </p:sp>
    </p:spTree>
    <p:extLst>
      <p:ext uri="{BB962C8B-B14F-4D97-AF65-F5344CB8AC3E}">
        <p14:creationId xmlns:p14="http://schemas.microsoft.com/office/powerpoint/2010/main" val="4243032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14</a:t>
            </a:fld>
            <a:endParaRPr lang="en-US"/>
          </a:p>
        </p:txBody>
      </p:sp>
    </p:spTree>
    <p:extLst>
      <p:ext uri="{BB962C8B-B14F-4D97-AF65-F5344CB8AC3E}">
        <p14:creationId xmlns:p14="http://schemas.microsoft.com/office/powerpoint/2010/main" val="1008361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15</a:t>
            </a:fld>
            <a:endParaRPr lang="en-US"/>
          </a:p>
        </p:txBody>
      </p:sp>
    </p:spTree>
    <p:extLst>
      <p:ext uri="{BB962C8B-B14F-4D97-AF65-F5344CB8AC3E}">
        <p14:creationId xmlns:p14="http://schemas.microsoft.com/office/powerpoint/2010/main" val="92749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16</a:t>
            </a:fld>
            <a:endParaRPr lang="en-US"/>
          </a:p>
        </p:txBody>
      </p:sp>
    </p:spTree>
    <p:extLst>
      <p:ext uri="{BB962C8B-B14F-4D97-AF65-F5344CB8AC3E}">
        <p14:creationId xmlns:p14="http://schemas.microsoft.com/office/powerpoint/2010/main" val="158274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17</a:t>
            </a:fld>
            <a:endParaRPr lang="en-US"/>
          </a:p>
        </p:txBody>
      </p:sp>
    </p:spTree>
    <p:extLst>
      <p:ext uri="{BB962C8B-B14F-4D97-AF65-F5344CB8AC3E}">
        <p14:creationId xmlns:p14="http://schemas.microsoft.com/office/powerpoint/2010/main" val="2783947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18</a:t>
            </a:fld>
            <a:endParaRPr lang="en-US"/>
          </a:p>
        </p:txBody>
      </p:sp>
    </p:spTree>
    <p:extLst>
      <p:ext uri="{BB962C8B-B14F-4D97-AF65-F5344CB8AC3E}">
        <p14:creationId xmlns:p14="http://schemas.microsoft.com/office/powerpoint/2010/main" val="3965832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19</a:t>
            </a:fld>
            <a:endParaRPr lang="en-US"/>
          </a:p>
        </p:txBody>
      </p:sp>
    </p:spTree>
    <p:extLst>
      <p:ext uri="{BB962C8B-B14F-4D97-AF65-F5344CB8AC3E}">
        <p14:creationId xmlns:p14="http://schemas.microsoft.com/office/powerpoint/2010/main" val="78661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20</a:t>
            </a:fld>
            <a:endParaRPr lang="en-US"/>
          </a:p>
        </p:txBody>
      </p:sp>
    </p:spTree>
    <p:extLst>
      <p:ext uri="{BB962C8B-B14F-4D97-AF65-F5344CB8AC3E}">
        <p14:creationId xmlns:p14="http://schemas.microsoft.com/office/powerpoint/2010/main" val="314117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a:t>
            </a:fld>
            <a:endParaRPr lang="en-US"/>
          </a:p>
        </p:txBody>
      </p:sp>
    </p:spTree>
    <p:extLst>
      <p:ext uri="{BB962C8B-B14F-4D97-AF65-F5344CB8AC3E}">
        <p14:creationId xmlns:p14="http://schemas.microsoft.com/office/powerpoint/2010/main" val="4207487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21</a:t>
            </a:fld>
            <a:endParaRPr lang="en-US"/>
          </a:p>
        </p:txBody>
      </p:sp>
    </p:spTree>
    <p:extLst>
      <p:ext uri="{BB962C8B-B14F-4D97-AF65-F5344CB8AC3E}">
        <p14:creationId xmlns:p14="http://schemas.microsoft.com/office/powerpoint/2010/main" val="308765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22</a:t>
            </a:fld>
            <a:endParaRPr lang="en-US"/>
          </a:p>
        </p:txBody>
      </p:sp>
    </p:spTree>
    <p:extLst>
      <p:ext uri="{BB962C8B-B14F-4D97-AF65-F5344CB8AC3E}">
        <p14:creationId xmlns:p14="http://schemas.microsoft.com/office/powerpoint/2010/main" val="84977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23</a:t>
            </a:fld>
            <a:endParaRPr lang="en-US"/>
          </a:p>
        </p:txBody>
      </p:sp>
    </p:spTree>
    <p:extLst>
      <p:ext uri="{BB962C8B-B14F-4D97-AF65-F5344CB8AC3E}">
        <p14:creationId xmlns:p14="http://schemas.microsoft.com/office/powerpoint/2010/main" val="3861400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24</a:t>
            </a:fld>
            <a:endParaRPr lang="en-US"/>
          </a:p>
        </p:txBody>
      </p:sp>
    </p:spTree>
    <p:extLst>
      <p:ext uri="{BB962C8B-B14F-4D97-AF65-F5344CB8AC3E}">
        <p14:creationId xmlns:p14="http://schemas.microsoft.com/office/powerpoint/2010/main" val="165086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25</a:t>
            </a:fld>
            <a:endParaRPr lang="en-US"/>
          </a:p>
        </p:txBody>
      </p:sp>
    </p:spTree>
    <p:extLst>
      <p:ext uri="{BB962C8B-B14F-4D97-AF65-F5344CB8AC3E}">
        <p14:creationId xmlns:p14="http://schemas.microsoft.com/office/powerpoint/2010/main" val="1024623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27</a:t>
            </a:fld>
            <a:endParaRPr lang="en-US"/>
          </a:p>
        </p:txBody>
      </p:sp>
    </p:spTree>
    <p:extLst>
      <p:ext uri="{BB962C8B-B14F-4D97-AF65-F5344CB8AC3E}">
        <p14:creationId xmlns:p14="http://schemas.microsoft.com/office/powerpoint/2010/main" val="3087761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28</a:t>
            </a:fld>
            <a:endParaRPr lang="en-US"/>
          </a:p>
        </p:txBody>
      </p:sp>
    </p:spTree>
    <p:extLst>
      <p:ext uri="{BB962C8B-B14F-4D97-AF65-F5344CB8AC3E}">
        <p14:creationId xmlns:p14="http://schemas.microsoft.com/office/powerpoint/2010/main" val="2990107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29</a:t>
            </a:fld>
            <a:endParaRPr lang="en-US"/>
          </a:p>
        </p:txBody>
      </p:sp>
    </p:spTree>
    <p:extLst>
      <p:ext uri="{BB962C8B-B14F-4D97-AF65-F5344CB8AC3E}">
        <p14:creationId xmlns:p14="http://schemas.microsoft.com/office/powerpoint/2010/main" val="207552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3</a:t>
            </a:fld>
            <a:endParaRPr lang="en-US"/>
          </a:p>
        </p:txBody>
      </p:sp>
    </p:spTree>
    <p:extLst>
      <p:ext uri="{BB962C8B-B14F-4D97-AF65-F5344CB8AC3E}">
        <p14:creationId xmlns:p14="http://schemas.microsoft.com/office/powerpoint/2010/main" val="137827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4</a:t>
            </a:fld>
            <a:endParaRPr lang="en-US"/>
          </a:p>
        </p:txBody>
      </p:sp>
    </p:spTree>
    <p:extLst>
      <p:ext uri="{BB962C8B-B14F-4D97-AF65-F5344CB8AC3E}">
        <p14:creationId xmlns:p14="http://schemas.microsoft.com/office/powerpoint/2010/main" val="125624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5</a:t>
            </a:fld>
            <a:endParaRPr lang="en-US"/>
          </a:p>
        </p:txBody>
      </p:sp>
    </p:spTree>
    <p:extLst>
      <p:ext uri="{BB962C8B-B14F-4D97-AF65-F5344CB8AC3E}">
        <p14:creationId xmlns:p14="http://schemas.microsoft.com/office/powerpoint/2010/main" val="1311963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6</a:t>
            </a:fld>
            <a:endParaRPr lang="en-US"/>
          </a:p>
        </p:txBody>
      </p:sp>
    </p:spTree>
    <p:extLst>
      <p:ext uri="{BB962C8B-B14F-4D97-AF65-F5344CB8AC3E}">
        <p14:creationId xmlns:p14="http://schemas.microsoft.com/office/powerpoint/2010/main" val="58921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7</a:t>
            </a:fld>
            <a:endParaRPr lang="en-US"/>
          </a:p>
        </p:txBody>
      </p:sp>
    </p:spTree>
    <p:extLst>
      <p:ext uri="{BB962C8B-B14F-4D97-AF65-F5344CB8AC3E}">
        <p14:creationId xmlns:p14="http://schemas.microsoft.com/office/powerpoint/2010/main" val="377801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8</a:t>
            </a:fld>
            <a:endParaRPr lang="en-US"/>
          </a:p>
        </p:txBody>
      </p:sp>
    </p:spTree>
    <p:extLst>
      <p:ext uri="{BB962C8B-B14F-4D97-AF65-F5344CB8AC3E}">
        <p14:creationId xmlns:p14="http://schemas.microsoft.com/office/powerpoint/2010/main" val="52736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05B8A-6119-41D4-BBF3-16FC78BC0786}" type="slidenum">
              <a:rPr lang="en-US" smtClean="0"/>
              <a:pPr/>
              <a:t>9</a:t>
            </a:fld>
            <a:endParaRPr lang="en-US"/>
          </a:p>
        </p:txBody>
      </p:sp>
    </p:spTree>
    <p:extLst>
      <p:ext uri="{BB962C8B-B14F-4D97-AF65-F5344CB8AC3E}">
        <p14:creationId xmlns:p14="http://schemas.microsoft.com/office/powerpoint/2010/main" val="17290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59605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51692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21298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77432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4520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05159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68A5AE-3333-44D9-97E2-3C4F313E00D5}" type="datetimeFigureOut">
              <a:rPr lang="en-US" smtClean="0"/>
              <a:pPr/>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93934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8A5AE-3333-44D9-97E2-3C4F313E00D5}" type="datetimeFigureOut">
              <a:rPr lang="en-US" smtClean="0"/>
              <a:pPr/>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87855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8A5AE-3333-44D9-97E2-3C4F313E00D5}" type="datetimeFigureOut">
              <a:rPr lang="en-US" smtClean="0"/>
              <a:pPr/>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06342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78872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3643693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8A5AE-3333-44D9-97E2-3C4F313E00D5}" type="datetimeFigureOut">
              <a:rPr lang="en-US" smtClean="0"/>
              <a:pPr/>
              <a:t>10/4/17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5691-D370-4C29-9794-1CFB52096CD4}" type="slidenum">
              <a:rPr lang="en-US" smtClean="0"/>
              <a:pPr/>
              <a:t>‹#›</a:t>
            </a:fld>
            <a:endParaRPr lang="en-US"/>
          </a:p>
        </p:txBody>
      </p:sp>
      <p:pic>
        <p:nvPicPr>
          <p:cNvPr id="90114" name="Picture 2" descr="\\fileservehq01\users\Public Health\5_In Production\Shi 2650-1\Ancillaries\Unprepped PPTs\26501_PPBG_text.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asc-prd-fs03\users\Public Health\5_In Production\Shi Delivering 6e 03775-3\Ancillaries\PPTs\9781284037753_PPBG_text.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404311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62000" y="1992148"/>
            <a:ext cx="2819400" cy="769441"/>
          </a:xfrm>
        </p:spPr>
        <p:txBody>
          <a:bodyPr>
            <a:spAutoFit/>
          </a:bodyPr>
          <a:lstStyle/>
          <a:p>
            <a:r>
              <a:rPr lang="en-US" b="1"/>
              <a:t>Chapter 10</a:t>
            </a:r>
            <a:endParaRPr lang="en-US" b="1" dirty="0"/>
          </a:p>
        </p:txBody>
      </p:sp>
      <p:sp>
        <p:nvSpPr>
          <p:cNvPr id="5" name="Subtitle 4"/>
          <p:cNvSpPr>
            <a:spLocks noGrp="1"/>
          </p:cNvSpPr>
          <p:nvPr>
            <p:ph type="subTitle" idx="1"/>
          </p:nvPr>
        </p:nvSpPr>
        <p:spPr>
          <a:xfrm>
            <a:off x="304800" y="3137281"/>
            <a:ext cx="3810000" cy="646331"/>
          </a:xfrm>
        </p:spPr>
        <p:txBody>
          <a:bodyPr wrap="square">
            <a:spAutoFit/>
          </a:bodyPr>
          <a:lstStyle/>
          <a:p>
            <a:r>
              <a:rPr lang="en-US" sz="3600" b="1" dirty="0">
                <a:solidFill>
                  <a:srgbClr val="0D0D0D"/>
                </a:solidFill>
              </a:rPr>
              <a:t>Long-Term Care </a:t>
            </a:r>
          </a:p>
        </p:txBody>
      </p:sp>
    </p:spTree>
    <p:extLst>
      <p:ext uri="{BB962C8B-B14F-4D97-AF65-F5344CB8AC3E}">
        <p14:creationId xmlns:p14="http://schemas.microsoft.com/office/powerpoint/2010/main" val="3756376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4473"/>
            <a:ext cx="4876800" cy="923330"/>
          </a:xfrm>
        </p:spPr>
        <p:txBody>
          <a:bodyPr wrap="square">
            <a:spAutoFit/>
          </a:bodyPr>
          <a:lstStyle/>
          <a:p>
            <a:r>
              <a:rPr lang="en-IN" dirty="0"/>
              <a:t>Long-Term Care Services </a:t>
            </a:r>
            <a:r>
              <a:rPr lang="en-IN" sz="1800" dirty="0"/>
              <a:t>(1 of 2)</a:t>
            </a:r>
            <a:endParaRPr lang="en-US" sz="1800" dirty="0"/>
          </a:p>
        </p:txBody>
      </p:sp>
      <p:sp>
        <p:nvSpPr>
          <p:cNvPr id="3" name="Content Placeholder 2"/>
          <p:cNvSpPr>
            <a:spLocks noGrp="1"/>
          </p:cNvSpPr>
          <p:nvPr>
            <p:ph idx="1"/>
          </p:nvPr>
        </p:nvSpPr>
        <p:spPr>
          <a:xfrm>
            <a:off x="457200" y="1600200"/>
            <a:ext cx="8229600" cy="3896451"/>
          </a:xfrm>
        </p:spPr>
        <p:txBody>
          <a:bodyPr>
            <a:spAutoFit/>
          </a:bodyPr>
          <a:lstStyle/>
          <a:p>
            <a:r>
              <a:rPr lang="en-US" dirty="0"/>
              <a:t>Medical care, nursing, and rehabilitation</a:t>
            </a:r>
          </a:p>
          <a:p>
            <a:r>
              <a:rPr lang="en-US" dirty="0"/>
              <a:t>Mental health services and dementia care</a:t>
            </a:r>
          </a:p>
          <a:p>
            <a:pPr lvl="1"/>
            <a:r>
              <a:rPr lang="en-US" dirty="0"/>
              <a:t>Caring for dementia patients is a major focus in LTC.</a:t>
            </a:r>
          </a:p>
          <a:p>
            <a:r>
              <a:rPr lang="en-US" dirty="0"/>
              <a:t>Social support</a:t>
            </a:r>
          </a:p>
          <a:p>
            <a:r>
              <a:rPr lang="en-US" dirty="0"/>
              <a:t>Preventive and therapeutic long-term care</a:t>
            </a:r>
          </a:p>
          <a:p>
            <a:r>
              <a:rPr lang="en-US" dirty="0"/>
              <a:t>Informal and formal </a:t>
            </a:r>
            <a:r>
              <a:rPr lang="en-US" dirty="0" smtClean="0"/>
              <a:t>care</a:t>
            </a:r>
            <a:endParaRPr lang="en-US" dirty="0"/>
          </a:p>
        </p:txBody>
      </p:sp>
    </p:spTree>
    <p:extLst>
      <p:ext uri="{BB962C8B-B14F-4D97-AF65-F5344CB8AC3E}">
        <p14:creationId xmlns:p14="http://schemas.microsoft.com/office/powerpoint/2010/main" val="264251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4473"/>
            <a:ext cx="4876800" cy="923330"/>
          </a:xfrm>
        </p:spPr>
        <p:txBody>
          <a:bodyPr wrap="square">
            <a:spAutoFit/>
          </a:bodyPr>
          <a:lstStyle/>
          <a:p>
            <a:r>
              <a:rPr lang="en-IN" dirty="0"/>
              <a:t>Long-Term Care Services </a:t>
            </a:r>
            <a:r>
              <a:rPr lang="en-IN" sz="1800" dirty="0"/>
              <a:t>(2 of 2)</a:t>
            </a:r>
            <a:endParaRPr lang="en-US" sz="1800" dirty="0"/>
          </a:p>
        </p:txBody>
      </p:sp>
      <p:sp>
        <p:nvSpPr>
          <p:cNvPr id="3" name="Content Placeholder 2"/>
          <p:cNvSpPr>
            <a:spLocks noGrp="1"/>
          </p:cNvSpPr>
          <p:nvPr>
            <p:ph idx="1"/>
          </p:nvPr>
        </p:nvSpPr>
        <p:spPr>
          <a:xfrm>
            <a:off x="457200" y="1600200"/>
            <a:ext cx="8229600" cy="2874633"/>
          </a:xfrm>
        </p:spPr>
        <p:txBody>
          <a:bodyPr>
            <a:spAutoFit/>
          </a:bodyPr>
          <a:lstStyle/>
          <a:p>
            <a:r>
              <a:rPr lang="en-US" dirty="0"/>
              <a:t>Respite care</a:t>
            </a:r>
          </a:p>
          <a:p>
            <a:r>
              <a:rPr lang="en-US" dirty="0"/>
              <a:t>Community-based and institutional services</a:t>
            </a:r>
          </a:p>
          <a:p>
            <a:r>
              <a:rPr lang="en-US" dirty="0"/>
              <a:t>Housing</a:t>
            </a:r>
          </a:p>
          <a:p>
            <a:pPr lvl="1"/>
            <a:r>
              <a:rPr lang="en-US" dirty="0"/>
              <a:t>Private and public housing</a:t>
            </a:r>
          </a:p>
          <a:p>
            <a:r>
              <a:rPr lang="en-US" dirty="0"/>
              <a:t>End-of-life </a:t>
            </a:r>
            <a:r>
              <a:rPr lang="en-US" dirty="0" smtClean="0"/>
              <a:t>care</a:t>
            </a:r>
            <a:endParaRPr lang="en-US" dirty="0"/>
          </a:p>
        </p:txBody>
      </p:sp>
    </p:spTree>
    <p:extLst>
      <p:ext uri="{BB962C8B-B14F-4D97-AF65-F5344CB8AC3E}">
        <p14:creationId xmlns:p14="http://schemas.microsoft.com/office/powerpoint/2010/main" val="237622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6"/>
            <a:ext cx="8229600" cy="1754326"/>
          </a:xfrm>
        </p:spPr>
        <p:txBody>
          <a:bodyPr>
            <a:spAutoFit/>
          </a:bodyPr>
          <a:lstStyle/>
          <a:p>
            <a:r>
              <a:rPr lang="en-US" dirty="0"/>
              <a:t>Figure 10-2: Medicare enrollees age 65 and older with functional limitations according to where they live, 2009.</a:t>
            </a:r>
          </a:p>
        </p:txBody>
      </p:sp>
      <p:pic>
        <p:nvPicPr>
          <p:cNvPr id="5" name="Picture 4" descr="Home subscript 1, Housing with support services, and Nursing home marked on the horizontal axis. Home shows 8 percent 3 plus ADL limitations, 18 percent 1 to 2 ADL limitations, 13 percent IADL limitations, and 61 percent No functional limitations. Housing with support services shows 16 percent 3 plus ADL limitations, 35 percent 1 to 2 ADL limitations, 14 percent IADL limitations, and 35 percent No functional limitations. Nursing home shows 68 percent 3 plus ADL limitations, 16 percent 1 to 2 ADL limitations, 10 percent IADL limitations, and 5 percent No functional limita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880" y="1883299"/>
            <a:ext cx="2642240" cy="3991028"/>
          </a:xfrm>
          <a:prstGeom prst="rect">
            <a:avLst/>
          </a:prstGeom>
        </p:spPr>
      </p:pic>
      <p:sp>
        <p:nvSpPr>
          <p:cNvPr id="6" name="TextBox 5"/>
          <p:cNvSpPr txBox="1"/>
          <p:nvPr/>
        </p:nvSpPr>
        <p:spPr>
          <a:xfrm>
            <a:off x="2684303" y="6019800"/>
            <a:ext cx="3775393" cy="507831"/>
          </a:xfrm>
          <a:prstGeom prst="rect">
            <a:avLst/>
          </a:prstGeom>
          <a:noFill/>
        </p:spPr>
        <p:txBody>
          <a:bodyPr wrap="none" rtlCol="0">
            <a:spAutoFit/>
          </a:bodyPr>
          <a:lstStyle/>
          <a:p>
            <a:r>
              <a:rPr lang="en-IN" sz="900" dirty="0">
                <a:latin typeface="+mn-lt"/>
              </a:rPr>
              <a:t>Reproduced from Federal Interagency Forum on Aging-Related Statistics.</a:t>
            </a:r>
          </a:p>
          <a:p>
            <a:r>
              <a:rPr lang="en-IN" sz="900" dirty="0">
                <a:latin typeface="+mn-lt"/>
              </a:rPr>
              <a:t>2012. Older Americans 2012: Key indicators of well-being. Washington, DC:</a:t>
            </a:r>
          </a:p>
          <a:p>
            <a:r>
              <a:rPr lang="en-IN" sz="900" dirty="0">
                <a:latin typeface="+mn-lt"/>
              </a:rPr>
              <a:t>US Government Printing Office. p. 61.</a:t>
            </a:r>
          </a:p>
        </p:txBody>
      </p:sp>
    </p:spTree>
    <p:extLst>
      <p:ext uri="{BB962C8B-B14F-4D97-AF65-F5344CB8AC3E}">
        <p14:creationId xmlns:p14="http://schemas.microsoft.com/office/powerpoint/2010/main" val="12280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10-4: Range of services for those in need of long-term care.</a:t>
            </a:r>
          </a:p>
        </p:txBody>
      </p:sp>
      <p:pic>
        <p:nvPicPr>
          <p:cNvPr id="5" name="Picture 4" descr="Informal care include Home and Supportive housing. Community-based long-term care includes Adult day care, Adult foster care, Meals-on-wheels, Home health care, Social support, Hospice, and Case management. Institutional long-term care includes Residential care, Assisted living, Skilled nursing care, Subacute care, and Specialized care. Outpatient services include Primary care, specialty care, lab, imaging, etc., Community hospital and Psychiatric hospital include Acute ca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1600200"/>
            <a:ext cx="4064000" cy="4278164"/>
          </a:xfrm>
          <a:prstGeom prst="rect">
            <a:avLst/>
          </a:prstGeom>
        </p:spPr>
      </p:pic>
      <p:sp>
        <p:nvSpPr>
          <p:cNvPr id="6" name="TextBox 5"/>
          <p:cNvSpPr txBox="1"/>
          <p:nvPr/>
        </p:nvSpPr>
        <p:spPr>
          <a:xfrm>
            <a:off x="786348" y="6060926"/>
            <a:ext cx="7571303" cy="369332"/>
          </a:xfrm>
          <a:prstGeom prst="rect">
            <a:avLst/>
          </a:prstGeom>
          <a:noFill/>
        </p:spPr>
        <p:txBody>
          <a:bodyPr wrap="none" rtlCol="0">
            <a:spAutoFit/>
          </a:bodyPr>
          <a:lstStyle/>
          <a:p>
            <a:r>
              <a:rPr lang="en-IN" sz="900">
                <a:latin typeface="+mn-lt"/>
              </a:rPr>
              <a:t>Modified with permission from Taylor &amp; Francis from Singh, D. </a:t>
            </a:r>
            <a:r>
              <a:rPr lang="en-IN" sz="900" dirty="0">
                <a:latin typeface="+mn-lt"/>
              </a:rPr>
              <a:t>A. 1997. Nursing home administrators: Their influence on quality of care. New York: Garland</a:t>
            </a:r>
          </a:p>
          <a:p>
            <a:r>
              <a:rPr lang="en-IN" sz="900" dirty="0">
                <a:latin typeface="+mn-lt"/>
              </a:rPr>
              <a:t>Publishing, Inc. p. 15.</a:t>
            </a:r>
          </a:p>
        </p:txBody>
      </p:sp>
    </p:spTree>
    <p:extLst>
      <p:ext uri="{BB962C8B-B14F-4D97-AF65-F5344CB8AC3E}">
        <p14:creationId xmlns:p14="http://schemas.microsoft.com/office/powerpoint/2010/main" val="258474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Users of Long-Term Care</a:t>
            </a:r>
          </a:p>
        </p:txBody>
      </p:sp>
      <p:sp>
        <p:nvSpPr>
          <p:cNvPr id="3" name="Content Placeholder 2"/>
          <p:cNvSpPr>
            <a:spLocks noGrp="1"/>
          </p:cNvSpPr>
          <p:nvPr>
            <p:ph idx="1"/>
          </p:nvPr>
        </p:nvSpPr>
        <p:spPr>
          <a:xfrm>
            <a:off x="457200" y="1600200"/>
            <a:ext cx="8229600" cy="2135969"/>
          </a:xfrm>
        </p:spPr>
        <p:txBody>
          <a:bodyPr>
            <a:spAutoFit/>
          </a:bodyPr>
          <a:lstStyle/>
          <a:p>
            <a:r>
              <a:rPr lang="en-US" dirty="0"/>
              <a:t>50% of LTC users are younger than age 65.</a:t>
            </a:r>
          </a:p>
          <a:p>
            <a:pPr lvl="1"/>
            <a:r>
              <a:rPr lang="en-US" dirty="0"/>
              <a:t>Developmental disability (DD)</a:t>
            </a:r>
          </a:p>
          <a:p>
            <a:pPr lvl="1"/>
            <a:r>
              <a:rPr lang="en-US" dirty="0"/>
              <a:t>Intellectual disability (ID)</a:t>
            </a:r>
          </a:p>
          <a:p>
            <a:pPr lvl="1"/>
            <a:r>
              <a:rPr lang="en-US" dirty="0"/>
              <a:t>Patients with HIV/AIDS </a:t>
            </a:r>
          </a:p>
        </p:txBody>
      </p:sp>
    </p:spTree>
    <p:extLst>
      <p:ext uri="{BB962C8B-B14F-4D97-AF65-F5344CB8AC3E}">
        <p14:creationId xmlns:p14="http://schemas.microsoft.com/office/powerpoint/2010/main" val="212269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10-5: Users of long-term care by age group.</a:t>
            </a:r>
          </a:p>
        </p:txBody>
      </p:sp>
      <p:pic>
        <p:nvPicPr>
          <p:cNvPr id="5" name="Picture 4" descr="Pie chart shows users of long-term care by age group. The pie chart, divided into three parts, is labeled Under 18, 3 percent; 18 to 64, 47 percent; and 65 and over, 50 perc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200" y="1752600"/>
            <a:ext cx="2641600" cy="3008818"/>
          </a:xfrm>
          <a:prstGeom prst="rect">
            <a:avLst/>
          </a:prstGeom>
        </p:spPr>
      </p:pic>
      <p:sp>
        <p:nvSpPr>
          <p:cNvPr id="6" name="TextBox 5"/>
          <p:cNvSpPr txBox="1"/>
          <p:nvPr/>
        </p:nvSpPr>
        <p:spPr>
          <a:xfrm>
            <a:off x="847262" y="5096380"/>
            <a:ext cx="7449475" cy="230832"/>
          </a:xfrm>
          <a:prstGeom prst="rect">
            <a:avLst/>
          </a:prstGeom>
          <a:noFill/>
        </p:spPr>
        <p:txBody>
          <a:bodyPr wrap="none" rtlCol="0">
            <a:spAutoFit/>
          </a:bodyPr>
          <a:lstStyle/>
          <a:p>
            <a:r>
              <a:rPr lang="en-IN" sz="900" dirty="0">
                <a:latin typeface="+mn-lt"/>
              </a:rPr>
              <a:t>Data from </a:t>
            </a:r>
            <a:r>
              <a:rPr lang="en-IN" sz="900" dirty="0" err="1">
                <a:latin typeface="+mn-lt"/>
              </a:rPr>
              <a:t>Iglehart</a:t>
            </a:r>
            <a:r>
              <a:rPr lang="en-IN" sz="900" dirty="0">
                <a:latin typeface="+mn-lt"/>
              </a:rPr>
              <a:t>, J.K. 2016. Future of long-term care and the expanding role of Medicaid managed care. New England Journal of Medicine 374: 182–187. </a:t>
            </a:r>
          </a:p>
        </p:txBody>
      </p:sp>
    </p:spTree>
    <p:extLst>
      <p:ext uri="{BB962C8B-B14F-4D97-AF65-F5344CB8AC3E}">
        <p14:creationId xmlns:p14="http://schemas.microsoft.com/office/powerpoint/2010/main" val="179645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4473"/>
            <a:ext cx="4876800" cy="923330"/>
          </a:xfrm>
        </p:spPr>
        <p:txBody>
          <a:bodyPr wrap="square">
            <a:spAutoFit/>
          </a:bodyPr>
          <a:lstStyle/>
          <a:p>
            <a:r>
              <a:rPr lang="en-IN" dirty="0"/>
              <a:t>Level of Care Continuum </a:t>
            </a:r>
            <a:r>
              <a:rPr lang="en-IN" sz="1800" dirty="0"/>
              <a:t>(1 of 2)</a:t>
            </a:r>
            <a:endParaRPr lang="en-US" sz="1800" dirty="0"/>
          </a:p>
        </p:txBody>
      </p:sp>
      <p:sp>
        <p:nvSpPr>
          <p:cNvPr id="3" name="Content Placeholder 2"/>
          <p:cNvSpPr>
            <a:spLocks noGrp="1"/>
          </p:cNvSpPr>
          <p:nvPr>
            <p:ph idx="1"/>
          </p:nvPr>
        </p:nvSpPr>
        <p:spPr>
          <a:xfrm>
            <a:off x="457200" y="1600200"/>
            <a:ext cx="8229600" cy="3391698"/>
          </a:xfrm>
        </p:spPr>
        <p:txBody>
          <a:bodyPr>
            <a:spAutoFit/>
          </a:bodyPr>
          <a:lstStyle/>
          <a:p>
            <a:r>
              <a:rPr lang="en-US" dirty="0"/>
              <a:t>Personal care</a:t>
            </a:r>
          </a:p>
          <a:p>
            <a:pPr lvl="1"/>
            <a:r>
              <a:rPr lang="en-US" dirty="0"/>
              <a:t>Paraprofessionals</a:t>
            </a:r>
          </a:p>
          <a:p>
            <a:r>
              <a:rPr lang="en-US" dirty="0"/>
              <a:t>Custodial care</a:t>
            </a:r>
          </a:p>
          <a:p>
            <a:r>
              <a:rPr lang="en-US" dirty="0"/>
              <a:t>Restorative care</a:t>
            </a:r>
          </a:p>
          <a:p>
            <a:r>
              <a:rPr lang="en-US" dirty="0"/>
              <a:t>Skilled nursing care</a:t>
            </a:r>
          </a:p>
          <a:p>
            <a:pPr lvl="1"/>
            <a:r>
              <a:rPr lang="en-US" dirty="0"/>
              <a:t>Rehabilitation is an important component. </a:t>
            </a:r>
          </a:p>
        </p:txBody>
      </p:sp>
    </p:spTree>
    <p:extLst>
      <p:ext uri="{BB962C8B-B14F-4D97-AF65-F5344CB8AC3E}">
        <p14:creationId xmlns:p14="http://schemas.microsoft.com/office/powerpoint/2010/main" val="117216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4473"/>
            <a:ext cx="4876800" cy="923330"/>
          </a:xfrm>
        </p:spPr>
        <p:txBody>
          <a:bodyPr wrap="square">
            <a:spAutoFit/>
          </a:bodyPr>
          <a:lstStyle/>
          <a:p>
            <a:r>
              <a:rPr lang="en-IN" dirty="0"/>
              <a:t>Level of Care Continuum </a:t>
            </a:r>
            <a:r>
              <a:rPr lang="en-IN" sz="1800" dirty="0"/>
              <a:t>(2 of 2)</a:t>
            </a:r>
            <a:endParaRPr lang="en-US" sz="1800" dirty="0"/>
          </a:p>
        </p:txBody>
      </p:sp>
      <p:sp>
        <p:nvSpPr>
          <p:cNvPr id="3" name="Content Placeholder 2"/>
          <p:cNvSpPr>
            <a:spLocks noGrp="1"/>
          </p:cNvSpPr>
          <p:nvPr>
            <p:ph idx="1"/>
          </p:nvPr>
        </p:nvSpPr>
        <p:spPr>
          <a:xfrm>
            <a:off x="457200" y="1600200"/>
            <a:ext cx="8229600" cy="2653034"/>
          </a:xfrm>
        </p:spPr>
        <p:txBody>
          <a:bodyPr>
            <a:spAutoFit/>
          </a:bodyPr>
          <a:lstStyle/>
          <a:p>
            <a:r>
              <a:rPr lang="en-US" dirty="0"/>
              <a:t>Four categories of subacute care services </a:t>
            </a:r>
          </a:p>
          <a:p>
            <a:pPr marL="914400" lvl="1" indent="-514350">
              <a:buFont typeface="+mj-lt"/>
              <a:buAutoNum type="arabicPeriod"/>
            </a:pPr>
            <a:r>
              <a:rPr lang="en-US" dirty="0"/>
              <a:t>Extensive care</a:t>
            </a:r>
          </a:p>
          <a:p>
            <a:pPr marL="914400" lvl="1" indent="-514350">
              <a:buFont typeface="+mj-lt"/>
              <a:buAutoNum type="arabicPeriod"/>
            </a:pPr>
            <a:r>
              <a:rPr lang="en-US" dirty="0"/>
              <a:t>Special </a:t>
            </a:r>
          </a:p>
          <a:p>
            <a:pPr marL="914400" lvl="1" indent="-514350">
              <a:buFont typeface="+mj-lt"/>
              <a:buAutoNum type="arabicPeriod"/>
            </a:pPr>
            <a:r>
              <a:rPr lang="en-US" dirty="0"/>
              <a:t>Clinically complex care </a:t>
            </a:r>
          </a:p>
          <a:p>
            <a:pPr marL="914400" lvl="1" indent="-514350">
              <a:buFont typeface="+mj-lt"/>
              <a:buAutoNum type="arabicPeriod"/>
            </a:pPr>
            <a:r>
              <a:rPr lang="en-US" dirty="0"/>
              <a:t>Intensive </a:t>
            </a:r>
            <a:r>
              <a:rPr lang="en-US" dirty="0" smtClean="0"/>
              <a:t>rehabilitation</a:t>
            </a:r>
            <a:endParaRPr lang="en-US" dirty="0"/>
          </a:p>
        </p:txBody>
      </p:sp>
    </p:spTree>
    <p:extLst>
      <p:ext uri="{BB962C8B-B14F-4D97-AF65-F5344CB8AC3E}">
        <p14:creationId xmlns:p14="http://schemas.microsoft.com/office/powerpoint/2010/main" val="377910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4474"/>
            <a:ext cx="7620000" cy="923330"/>
          </a:xfrm>
        </p:spPr>
        <p:txBody>
          <a:bodyPr wrap="square">
            <a:spAutoFit/>
          </a:bodyPr>
          <a:lstStyle/>
          <a:p>
            <a:r>
              <a:rPr lang="en-IN" dirty="0"/>
              <a:t>Home- and Community-Based Services </a:t>
            </a:r>
            <a:r>
              <a:rPr lang="en-IN" sz="1800" dirty="0"/>
              <a:t>(1 of 4)</a:t>
            </a:r>
            <a:endParaRPr lang="en-US" sz="1800" dirty="0"/>
          </a:p>
        </p:txBody>
      </p:sp>
      <p:sp>
        <p:nvSpPr>
          <p:cNvPr id="3" name="Content Placeholder 2"/>
          <p:cNvSpPr>
            <a:spLocks noGrp="1"/>
          </p:cNvSpPr>
          <p:nvPr>
            <p:ph idx="1"/>
          </p:nvPr>
        </p:nvSpPr>
        <p:spPr>
          <a:xfrm>
            <a:off x="457200" y="1600200"/>
            <a:ext cx="8229600" cy="2283702"/>
          </a:xfrm>
        </p:spPr>
        <p:txBody>
          <a:bodyPr>
            <a:spAutoFit/>
          </a:bodyPr>
          <a:lstStyle/>
          <a:p>
            <a:r>
              <a:rPr lang="en-US" dirty="0"/>
              <a:t>Home health care</a:t>
            </a:r>
          </a:p>
          <a:p>
            <a:r>
              <a:rPr lang="en-US" dirty="0"/>
              <a:t>Adult day care</a:t>
            </a:r>
          </a:p>
          <a:p>
            <a:pPr lvl="1"/>
            <a:r>
              <a:rPr lang="en-US" dirty="0"/>
              <a:t>Medicaid provides funding.</a:t>
            </a:r>
          </a:p>
          <a:p>
            <a:r>
              <a:rPr lang="en-US" dirty="0"/>
              <a:t>Adult foster care</a:t>
            </a:r>
          </a:p>
        </p:txBody>
      </p:sp>
    </p:spTree>
    <p:extLst>
      <p:ext uri="{BB962C8B-B14F-4D97-AF65-F5344CB8AC3E}">
        <p14:creationId xmlns:p14="http://schemas.microsoft.com/office/powerpoint/2010/main" val="171683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04800"/>
            <a:ext cx="7467600" cy="923330"/>
          </a:xfrm>
        </p:spPr>
        <p:txBody>
          <a:bodyPr wrap="square">
            <a:spAutoFit/>
          </a:bodyPr>
          <a:lstStyle/>
          <a:p>
            <a:r>
              <a:rPr lang="en-IN" sz="3600" dirty="0"/>
              <a:t>Home- and Community-Based Services </a:t>
            </a:r>
            <a:r>
              <a:rPr lang="en-IN" sz="1800" dirty="0"/>
              <a:t>(2 of 4)</a:t>
            </a:r>
            <a:endParaRPr lang="en-US" sz="1800" dirty="0"/>
          </a:p>
        </p:txBody>
      </p:sp>
      <p:sp>
        <p:nvSpPr>
          <p:cNvPr id="5" name="Rectangle 4"/>
          <p:cNvSpPr/>
          <p:nvPr/>
        </p:nvSpPr>
        <p:spPr>
          <a:xfrm>
            <a:off x="720436" y="1572503"/>
            <a:ext cx="3962400" cy="1107996"/>
          </a:xfrm>
          <a:prstGeom prst="rect">
            <a:avLst/>
          </a:prstGeom>
        </p:spPr>
        <p:txBody>
          <a:bodyPr wrap="square">
            <a:spAutoFit/>
          </a:bodyPr>
          <a:lstStyle/>
          <a:p>
            <a:pPr algn="ctr"/>
            <a:r>
              <a:rPr lang="en-IN" sz="2200" dirty="0" smtClean="0">
                <a:latin typeface="+mj-lt"/>
              </a:rPr>
              <a:t>Figure 10-6 Most frequently provided services to home health patients.</a:t>
            </a:r>
            <a:endParaRPr lang="en-IN" sz="2200" dirty="0">
              <a:latin typeface="+mj-lt"/>
            </a:endParaRPr>
          </a:p>
        </p:txBody>
      </p:sp>
      <p:pic>
        <p:nvPicPr>
          <p:cNvPr id="7" name="Picture 6" descr="The horizontal axis labeled &quot;Percentage of patients,&quot; ranges from 0 to 90, in increments of 10. Occupational therapy, Diet counseling, Wound care, Homemaker services, Assistance with ADLs, Physical therapy, and Skilled nursing care are marked on the vertical axis. Occupational therapy, Diet counseling, and Wound care are provided to 28 percent of the patients, Homemaker services are provided to 30 percent of the patients, Assistance with ADLs are provided to 45 percent of the patients, Physical therapy are provided to 49 percent of the patients, Skilled nursing care are provided to 85 percent of the patients. Note that all the values are estima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867220"/>
            <a:ext cx="4913376" cy="2548128"/>
          </a:xfrm>
          <a:prstGeom prst="rect">
            <a:avLst/>
          </a:prstGeom>
        </p:spPr>
      </p:pic>
      <p:sp>
        <p:nvSpPr>
          <p:cNvPr id="2" name="TextBox 1"/>
          <p:cNvSpPr txBox="1"/>
          <p:nvPr/>
        </p:nvSpPr>
        <p:spPr>
          <a:xfrm>
            <a:off x="612279" y="5602069"/>
            <a:ext cx="4986897" cy="507831"/>
          </a:xfrm>
          <a:prstGeom prst="rect">
            <a:avLst/>
          </a:prstGeom>
          <a:noFill/>
        </p:spPr>
        <p:txBody>
          <a:bodyPr wrap="square" rtlCol="0">
            <a:spAutoFit/>
          </a:bodyPr>
          <a:lstStyle/>
          <a:p>
            <a:r>
              <a:rPr lang="en-IN" sz="900" dirty="0">
                <a:latin typeface="+mn-lt"/>
              </a:rPr>
              <a:t>Data from Jones, A. L., et al. 2012. Characteristics and use of home health care by men and women aged 65 and over. National health statistics reports, No. 52. Hyattsville, MD: National </a:t>
            </a:r>
            <a:r>
              <a:rPr lang="en-IN" sz="900" dirty="0" err="1">
                <a:latin typeface="+mn-lt"/>
              </a:rPr>
              <a:t>Center</a:t>
            </a:r>
            <a:r>
              <a:rPr lang="en-IN" sz="900" dirty="0">
                <a:latin typeface="+mn-lt"/>
              </a:rPr>
              <a:t> for Health Statistics.</a:t>
            </a:r>
          </a:p>
        </p:txBody>
      </p:sp>
      <p:sp>
        <p:nvSpPr>
          <p:cNvPr id="6" name="Rectangle 5"/>
          <p:cNvSpPr/>
          <p:nvPr/>
        </p:nvSpPr>
        <p:spPr>
          <a:xfrm>
            <a:off x="5410200" y="1572503"/>
            <a:ext cx="3657600" cy="1107996"/>
          </a:xfrm>
          <a:prstGeom prst="rect">
            <a:avLst/>
          </a:prstGeom>
        </p:spPr>
        <p:txBody>
          <a:bodyPr wrap="square">
            <a:spAutoFit/>
          </a:bodyPr>
          <a:lstStyle/>
          <a:p>
            <a:pPr algn="ctr"/>
            <a:r>
              <a:rPr lang="en-IN" sz="2200" dirty="0">
                <a:latin typeface="+mj-lt"/>
              </a:rPr>
              <a:t>Figure 10-7 Sources of payment for home health care, 2014.</a:t>
            </a:r>
          </a:p>
        </p:txBody>
      </p:sp>
      <p:pic>
        <p:nvPicPr>
          <p:cNvPr id="8" name="Picture 7" descr="Pie chart shows the sources of payment for home health care, 2014. The pie chart, divided into five parts, is labeled Private health insurance, 9.9 percent; Out of pocket, 8.9 percent; Other, 3.9 percent; Medicare, 41.7 percent; and Medicaid, 35.6 percen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6224" y="2885286"/>
            <a:ext cx="2576576" cy="2534680"/>
          </a:xfrm>
          <a:prstGeom prst="rect">
            <a:avLst/>
          </a:prstGeom>
        </p:spPr>
      </p:pic>
      <p:sp>
        <p:nvSpPr>
          <p:cNvPr id="3" name="TextBox 2"/>
          <p:cNvSpPr txBox="1"/>
          <p:nvPr/>
        </p:nvSpPr>
        <p:spPr>
          <a:xfrm>
            <a:off x="5791201" y="5602069"/>
            <a:ext cx="2641600" cy="646331"/>
          </a:xfrm>
          <a:prstGeom prst="rect">
            <a:avLst/>
          </a:prstGeom>
          <a:noFill/>
        </p:spPr>
        <p:txBody>
          <a:bodyPr wrap="squar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2016. Health, United States, 2015. Hyattsville, MD: U.S. Department of Health and Human Services.</a:t>
            </a:r>
          </a:p>
          <a:p>
            <a:r>
              <a:rPr lang="en-IN" sz="900" dirty="0">
                <a:latin typeface="+mn-lt"/>
              </a:rPr>
              <a:t>p. 298.</a:t>
            </a:r>
          </a:p>
        </p:txBody>
      </p:sp>
    </p:spTree>
    <p:extLst>
      <p:ext uri="{BB962C8B-B14F-4D97-AF65-F5344CB8AC3E}">
        <p14:creationId xmlns:p14="http://schemas.microsoft.com/office/powerpoint/2010/main" val="101951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84473"/>
            <a:ext cx="3962400" cy="923330"/>
          </a:xfrm>
        </p:spPr>
        <p:txBody>
          <a:bodyPr wrap="square">
            <a:spAutoFit/>
          </a:bodyPr>
          <a:lstStyle/>
          <a:p>
            <a:r>
              <a:rPr lang="en-IN" dirty="0"/>
              <a:t>Learning Objectives </a:t>
            </a:r>
            <a:r>
              <a:rPr lang="en-IN" sz="1800" dirty="0"/>
              <a:t>(1 of 2)</a:t>
            </a:r>
            <a:endParaRPr lang="en-US" sz="1800" dirty="0"/>
          </a:p>
        </p:txBody>
      </p:sp>
      <p:sp>
        <p:nvSpPr>
          <p:cNvPr id="3" name="Content Placeholder 2"/>
          <p:cNvSpPr>
            <a:spLocks noGrp="1"/>
          </p:cNvSpPr>
          <p:nvPr>
            <p:ph idx="1"/>
          </p:nvPr>
        </p:nvSpPr>
        <p:spPr>
          <a:xfrm>
            <a:off x="457200" y="1600200"/>
            <a:ext cx="8229600" cy="2850011"/>
          </a:xfrm>
        </p:spPr>
        <p:txBody>
          <a:bodyPr>
            <a:spAutoFit/>
          </a:bodyPr>
          <a:lstStyle/>
          <a:p>
            <a:r>
              <a:rPr lang="en-US"/>
              <a:t>Concept and features of long-term care (LTC)</a:t>
            </a:r>
          </a:p>
          <a:p>
            <a:r>
              <a:rPr lang="en-US"/>
              <a:t>Discuss the various types of LTC services</a:t>
            </a:r>
          </a:p>
          <a:p>
            <a:r>
              <a:rPr lang="en-US"/>
              <a:t>Describe who needs long-term care and why</a:t>
            </a:r>
          </a:p>
          <a:p>
            <a:r>
              <a:rPr lang="en-US"/>
              <a:t>Home- and community-based LTC services, and who pays </a:t>
            </a:r>
            <a:endParaRPr lang="en-US" dirty="0"/>
          </a:p>
        </p:txBody>
      </p:sp>
    </p:spTree>
    <p:extLst>
      <p:ext uri="{BB962C8B-B14F-4D97-AF65-F5344CB8AC3E}">
        <p14:creationId xmlns:p14="http://schemas.microsoft.com/office/powerpoint/2010/main" val="14199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4474"/>
            <a:ext cx="7620000" cy="923330"/>
          </a:xfrm>
        </p:spPr>
        <p:txBody>
          <a:bodyPr wrap="square">
            <a:spAutoFit/>
          </a:bodyPr>
          <a:lstStyle/>
          <a:p>
            <a:r>
              <a:rPr lang="en-IN" dirty="0"/>
              <a:t>Home- and Community-Based Services </a:t>
            </a:r>
            <a:r>
              <a:rPr lang="en-IN" sz="1800" dirty="0"/>
              <a:t>(3 of 4)</a:t>
            </a:r>
            <a:endParaRPr lang="en-US" sz="1800" dirty="0"/>
          </a:p>
        </p:txBody>
      </p:sp>
      <p:sp>
        <p:nvSpPr>
          <p:cNvPr id="3" name="Content Placeholder 2"/>
          <p:cNvSpPr>
            <a:spLocks noGrp="1"/>
          </p:cNvSpPr>
          <p:nvPr>
            <p:ph idx="1"/>
          </p:nvPr>
        </p:nvSpPr>
        <p:spPr>
          <a:xfrm>
            <a:off x="457200" y="1600200"/>
            <a:ext cx="8229600" cy="3391698"/>
          </a:xfrm>
        </p:spPr>
        <p:txBody>
          <a:bodyPr>
            <a:spAutoFit/>
          </a:bodyPr>
          <a:lstStyle/>
          <a:p>
            <a:r>
              <a:rPr lang="en-US" dirty="0"/>
              <a:t>Senior centers</a:t>
            </a:r>
          </a:p>
          <a:p>
            <a:r>
              <a:rPr lang="en-US" dirty="0"/>
              <a:t>Home-delivered and congregate meals</a:t>
            </a:r>
          </a:p>
          <a:p>
            <a:pPr lvl="1"/>
            <a:r>
              <a:rPr lang="en-US" dirty="0"/>
              <a:t>Elderly nutrition program (ENP) </a:t>
            </a:r>
          </a:p>
          <a:p>
            <a:pPr lvl="1"/>
            <a:r>
              <a:rPr lang="en-US" dirty="0"/>
              <a:t>Meals-on-wheels</a:t>
            </a:r>
          </a:p>
          <a:p>
            <a:r>
              <a:rPr lang="en-US" dirty="0"/>
              <a:t>Homemaker services</a:t>
            </a:r>
          </a:p>
          <a:p>
            <a:r>
              <a:rPr lang="en-US" dirty="0"/>
              <a:t>Continuing care at home</a:t>
            </a:r>
          </a:p>
        </p:txBody>
      </p:sp>
    </p:spTree>
    <p:extLst>
      <p:ext uri="{BB962C8B-B14F-4D97-AF65-F5344CB8AC3E}">
        <p14:creationId xmlns:p14="http://schemas.microsoft.com/office/powerpoint/2010/main" val="283410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4474"/>
            <a:ext cx="7620000" cy="923330"/>
          </a:xfrm>
        </p:spPr>
        <p:txBody>
          <a:bodyPr wrap="square">
            <a:spAutoFit/>
          </a:bodyPr>
          <a:lstStyle/>
          <a:p>
            <a:r>
              <a:rPr lang="en-IN" dirty="0"/>
              <a:t>Home- and Community-Based Services </a:t>
            </a:r>
            <a:r>
              <a:rPr lang="en-IN" sz="1800" dirty="0"/>
              <a:t>(4 of 4)</a:t>
            </a:r>
            <a:endParaRPr lang="en-US" sz="1800" dirty="0"/>
          </a:p>
        </p:txBody>
      </p:sp>
      <p:sp>
        <p:nvSpPr>
          <p:cNvPr id="3" name="Content Placeholder 2"/>
          <p:cNvSpPr>
            <a:spLocks noGrp="1"/>
          </p:cNvSpPr>
          <p:nvPr>
            <p:ph idx="1"/>
          </p:nvPr>
        </p:nvSpPr>
        <p:spPr>
          <a:xfrm>
            <a:off x="457200" y="1676400"/>
            <a:ext cx="8229600" cy="3736407"/>
          </a:xfrm>
        </p:spPr>
        <p:txBody>
          <a:bodyPr>
            <a:spAutoFit/>
          </a:bodyPr>
          <a:lstStyle/>
          <a:p>
            <a:r>
              <a:rPr lang="en-US" dirty="0"/>
              <a:t>Case management</a:t>
            </a:r>
          </a:p>
          <a:p>
            <a:pPr lvl="1"/>
            <a:r>
              <a:rPr lang="en-US" dirty="0"/>
              <a:t>Brokerage model</a:t>
            </a:r>
          </a:p>
          <a:p>
            <a:pPr lvl="1"/>
            <a:r>
              <a:rPr lang="en-US" dirty="0"/>
              <a:t>Managed care/integrated model</a:t>
            </a:r>
          </a:p>
          <a:p>
            <a:r>
              <a:rPr lang="en-US" dirty="0"/>
              <a:t>Recent policies related to community-based services</a:t>
            </a:r>
          </a:p>
          <a:p>
            <a:pPr lvl="1"/>
            <a:r>
              <a:rPr lang="en-US" dirty="0"/>
              <a:t>Money follows the person</a:t>
            </a:r>
          </a:p>
          <a:p>
            <a:pPr lvl="1"/>
            <a:r>
              <a:rPr lang="en-US" dirty="0"/>
              <a:t>Community first choice</a:t>
            </a:r>
          </a:p>
        </p:txBody>
      </p:sp>
    </p:spTree>
    <p:extLst>
      <p:ext uri="{BB962C8B-B14F-4D97-AF65-F5344CB8AC3E}">
        <p14:creationId xmlns:p14="http://schemas.microsoft.com/office/powerpoint/2010/main" val="297607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22972"/>
            <a:ext cx="8839200" cy="646331"/>
          </a:xfrm>
        </p:spPr>
        <p:txBody>
          <a:bodyPr>
            <a:spAutoFit/>
          </a:bodyPr>
          <a:lstStyle/>
          <a:p>
            <a:r>
              <a:rPr lang="en-US" sz="3600" dirty="0"/>
              <a:t>Institutional Long-Term Care Continuum</a:t>
            </a:r>
          </a:p>
        </p:txBody>
      </p:sp>
      <p:sp>
        <p:nvSpPr>
          <p:cNvPr id="3" name="Content Placeholder 2"/>
          <p:cNvSpPr>
            <a:spLocks noGrp="1"/>
          </p:cNvSpPr>
          <p:nvPr>
            <p:ph idx="1"/>
          </p:nvPr>
        </p:nvSpPr>
        <p:spPr>
          <a:xfrm>
            <a:off x="457200" y="1600200"/>
            <a:ext cx="8229600" cy="3908762"/>
          </a:xfrm>
        </p:spPr>
        <p:txBody>
          <a:bodyPr>
            <a:spAutoFit/>
          </a:bodyPr>
          <a:lstStyle/>
          <a:p>
            <a:r>
              <a:rPr lang="en-US" dirty="0"/>
              <a:t>Residential and personal care facilities</a:t>
            </a:r>
          </a:p>
          <a:p>
            <a:r>
              <a:rPr lang="en-US" dirty="0"/>
              <a:t>Assisted living facilities</a:t>
            </a:r>
          </a:p>
          <a:p>
            <a:r>
              <a:rPr lang="en-US" dirty="0"/>
              <a:t>Skilled nursing facilities</a:t>
            </a:r>
          </a:p>
          <a:p>
            <a:r>
              <a:rPr lang="en-US" dirty="0"/>
              <a:t>Subacute care facilities—three main locations</a:t>
            </a:r>
          </a:p>
          <a:p>
            <a:pPr lvl="1"/>
            <a:r>
              <a:rPr lang="en-US" dirty="0"/>
              <a:t>Long-term care hospitals (LTCHs)</a:t>
            </a:r>
          </a:p>
          <a:p>
            <a:pPr lvl="1"/>
            <a:r>
              <a:rPr lang="en-US" dirty="0"/>
              <a:t>Hospital transitional care units certified as SNFs</a:t>
            </a:r>
          </a:p>
          <a:p>
            <a:pPr lvl="1"/>
            <a:r>
              <a:rPr lang="en-US" dirty="0"/>
              <a:t>Freestanding nursing homes</a:t>
            </a:r>
          </a:p>
        </p:txBody>
      </p:sp>
    </p:spTree>
    <p:extLst>
      <p:ext uri="{BB962C8B-B14F-4D97-AF65-F5344CB8AC3E}">
        <p14:creationId xmlns:p14="http://schemas.microsoft.com/office/powerpoint/2010/main" val="479459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Specialized Care Facilities</a:t>
            </a:r>
          </a:p>
        </p:txBody>
      </p:sp>
      <p:sp>
        <p:nvSpPr>
          <p:cNvPr id="3" name="Content Placeholder 2"/>
          <p:cNvSpPr>
            <a:spLocks noGrp="1"/>
          </p:cNvSpPr>
          <p:nvPr>
            <p:ph idx="1"/>
          </p:nvPr>
        </p:nvSpPr>
        <p:spPr>
          <a:xfrm>
            <a:off x="457200" y="1600200"/>
            <a:ext cx="8229600" cy="2185214"/>
          </a:xfrm>
        </p:spPr>
        <p:txBody>
          <a:bodyPr>
            <a:spAutoFit/>
          </a:bodyPr>
          <a:lstStyle/>
          <a:p>
            <a:r>
              <a:rPr lang="en-US" dirty="0"/>
              <a:t>Intermediate care facilities for individuals with intellectual disabilities</a:t>
            </a:r>
          </a:p>
          <a:p>
            <a:pPr lvl="1"/>
            <a:r>
              <a:rPr lang="en-US" dirty="0"/>
              <a:t>Most patients have disabilities in addition to ID</a:t>
            </a:r>
          </a:p>
          <a:p>
            <a:r>
              <a:rPr lang="en-US" dirty="0"/>
              <a:t>Alzheimer’s </a:t>
            </a:r>
            <a:r>
              <a:rPr lang="en-US" dirty="0" smtClean="0"/>
              <a:t>facilities</a:t>
            </a:r>
            <a:endParaRPr lang="en-US" dirty="0"/>
          </a:p>
        </p:txBody>
      </p:sp>
    </p:spTree>
    <p:extLst>
      <p:ext uri="{BB962C8B-B14F-4D97-AF65-F5344CB8AC3E}">
        <p14:creationId xmlns:p14="http://schemas.microsoft.com/office/powerpoint/2010/main" val="343693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Continuing Care Retirement Communities</a:t>
            </a:r>
            <a:endParaRPr lang="en-US" dirty="0"/>
          </a:p>
        </p:txBody>
      </p:sp>
      <p:sp>
        <p:nvSpPr>
          <p:cNvPr id="3" name="Content Placeholder 2"/>
          <p:cNvSpPr>
            <a:spLocks noGrp="1"/>
          </p:cNvSpPr>
          <p:nvPr>
            <p:ph idx="1"/>
          </p:nvPr>
        </p:nvSpPr>
        <p:spPr>
          <a:xfrm>
            <a:off x="457200" y="1600200"/>
            <a:ext cx="8229600" cy="2135969"/>
          </a:xfrm>
        </p:spPr>
        <p:txBody>
          <a:bodyPr>
            <a:spAutoFit/>
          </a:bodyPr>
          <a:lstStyle/>
          <a:p>
            <a:r>
              <a:rPr lang="en-US" dirty="0"/>
              <a:t>Three common types of CCRC contracts</a:t>
            </a:r>
          </a:p>
          <a:p>
            <a:pPr lvl="1"/>
            <a:r>
              <a:rPr lang="en-US" dirty="0"/>
              <a:t>Life care or extended contract</a:t>
            </a:r>
          </a:p>
          <a:p>
            <a:pPr lvl="1"/>
            <a:r>
              <a:rPr lang="en-US" dirty="0"/>
              <a:t>Modified contract</a:t>
            </a:r>
          </a:p>
          <a:p>
            <a:pPr lvl="1"/>
            <a:r>
              <a:rPr lang="en-US" dirty="0"/>
              <a:t>Fee-for-service contract</a:t>
            </a:r>
          </a:p>
        </p:txBody>
      </p:sp>
    </p:spTree>
    <p:extLst>
      <p:ext uri="{BB962C8B-B14F-4D97-AF65-F5344CB8AC3E}">
        <p14:creationId xmlns:p14="http://schemas.microsoft.com/office/powerpoint/2010/main" val="121439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Institutional Trends, Utilization, and Costs</a:t>
            </a:r>
          </a:p>
        </p:txBody>
      </p:sp>
      <p:sp>
        <p:nvSpPr>
          <p:cNvPr id="3" name="Content Placeholder 2"/>
          <p:cNvSpPr>
            <a:spLocks noGrp="1"/>
          </p:cNvSpPr>
          <p:nvPr>
            <p:ph idx="1"/>
          </p:nvPr>
        </p:nvSpPr>
        <p:spPr>
          <a:xfrm>
            <a:off x="457200" y="1600200"/>
            <a:ext cx="8229600" cy="2751522"/>
          </a:xfrm>
        </p:spPr>
        <p:txBody>
          <a:bodyPr>
            <a:spAutoFit/>
          </a:bodyPr>
          <a:lstStyle/>
          <a:p>
            <a:r>
              <a:rPr lang="en-US" dirty="0"/>
              <a:t>Community-based services and assisted living absorbed much of the nursing home care.</a:t>
            </a:r>
          </a:p>
          <a:p>
            <a:r>
              <a:rPr lang="en-US" dirty="0"/>
              <a:t>Rising cost of institutional care.</a:t>
            </a:r>
          </a:p>
          <a:p>
            <a:r>
              <a:rPr lang="en-US" dirty="0"/>
              <a:t>Five nursing home chains operate more than 9% of U.S. nursing homes.</a:t>
            </a:r>
          </a:p>
        </p:txBody>
      </p:sp>
    </p:spTree>
    <p:extLst>
      <p:ext uri="{BB962C8B-B14F-4D97-AF65-F5344CB8AC3E}">
        <p14:creationId xmlns:p14="http://schemas.microsoft.com/office/powerpoint/2010/main" val="16152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18"/>
            <a:ext cx="8229600" cy="1754326"/>
          </a:xfrm>
        </p:spPr>
        <p:txBody>
          <a:bodyPr>
            <a:spAutoFit/>
          </a:bodyPr>
          <a:lstStyle/>
          <a:p>
            <a:r>
              <a:rPr lang="en-US" sz="3600" dirty="0"/>
              <a:t>Table 10-1: Trends in Number of Long-Term Care Facilities, Beds/Resident Capacity, and Prices, Selected Years</a:t>
            </a:r>
          </a:p>
        </p:txBody>
      </p:sp>
      <p:pic>
        <p:nvPicPr>
          <p:cNvPr id="5" name="Picture 4" descr="The rows from top to bottom read: Nursing homes, empty, empty, empty, empty, empty, empty: 2010, 15,004, 1,667,900, 41.4, 83.3 percent, 188, 67,5251 dollars; 2015, 15,219, 1,678,200, 35.1, 81.5 percent, 180, 80,3001 dollars; Hospital-based skilled nursing facilities empty, empty, empty, empty, empty, empty; 2009, 930 (13.2 percent of hospitals), empty, empty, 74.5 percent, 145.0, empty, empty; 2014, 681 (9.5 percent of hospitals), empty, empty, 71.8 percent, 160.4, empty, empty; Assisted living facilities, empty, empty, empty, empty, empty, empty; 2010, 15,781, 779,700(2011), empty, empty, empty, 38,220 dollars subscript 2; 2015, 15,836, 789,800, empty, empty, empty, 43,200 dollars subscript 2."/>
          <p:cNvPicPr>
            <a:picLocks noChangeAspect="1"/>
          </p:cNvPicPr>
          <p:nvPr/>
        </p:nvPicPr>
        <p:blipFill>
          <a:blip r:embed="rId2"/>
          <a:stretch>
            <a:fillRect/>
          </a:stretch>
        </p:blipFill>
        <p:spPr>
          <a:xfrm>
            <a:off x="1027469" y="1966283"/>
            <a:ext cx="7089062" cy="3901117"/>
          </a:xfrm>
          <a:prstGeom prst="rect">
            <a:avLst/>
          </a:prstGeom>
        </p:spPr>
      </p:pic>
      <p:sp>
        <p:nvSpPr>
          <p:cNvPr id="6" name="TextBox 5"/>
          <p:cNvSpPr txBox="1"/>
          <p:nvPr/>
        </p:nvSpPr>
        <p:spPr>
          <a:xfrm>
            <a:off x="762000" y="6031468"/>
            <a:ext cx="7620000" cy="369332"/>
          </a:xfrm>
          <a:prstGeom prst="rect">
            <a:avLst/>
          </a:prstGeom>
          <a:noFill/>
        </p:spPr>
        <p:txBody>
          <a:bodyPr wrap="square" rtlCol="0">
            <a:spAutoFit/>
          </a:bodyPr>
          <a:lstStyle/>
          <a:p>
            <a:r>
              <a:rPr lang="en-IN" sz="900" dirty="0">
                <a:latin typeface="+mn-lt"/>
              </a:rPr>
              <a:t>Data from </a:t>
            </a:r>
            <a:r>
              <a:rPr lang="en-IN" sz="900" dirty="0" err="1">
                <a:latin typeface="+mn-lt"/>
              </a:rPr>
              <a:t>Genworth</a:t>
            </a:r>
            <a:r>
              <a:rPr lang="en-IN" sz="900" dirty="0">
                <a:latin typeface="+mn-lt"/>
              </a:rPr>
              <a:t> Financial, Inc. 2010. </a:t>
            </a:r>
            <a:r>
              <a:rPr lang="en-IN" sz="900" dirty="0" err="1">
                <a:latin typeface="+mn-lt"/>
              </a:rPr>
              <a:t>Genworth</a:t>
            </a:r>
            <a:r>
              <a:rPr lang="en-IN" sz="900" dirty="0">
                <a:latin typeface="+mn-lt"/>
              </a:rPr>
              <a:t> 2010 cost of care survey. Richmond, VA: Author; </a:t>
            </a:r>
            <a:r>
              <a:rPr lang="en-IN" sz="900" dirty="0" err="1">
                <a:latin typeface="+mn-lt"/>
              </a:rPr>
              <a:t>Genworth</a:t>
            </a:r>
            <a:r>
              <a:rPr lang="en-IN" sz="900" dirty="0">
                <a:latin typeface="+mn-lt"/>
              </a:rPr>
              <a:t> Financial, Inc. 2015. </a:t>
            </a:r>
            <a:r>
              <a:rPr lang="en-IN" sz="900" dirty="0" err="1">
                <a:latin typeface="+mn-lt"/>
              </a:rPr>
              <a:t>Genworth</a:t>
            </a:r>
            <a:r>
              <a:rPr lang="en-IN" sz="900" dirty="0">
                <a:latin typeface="+mn-lt"/>
              </a:rPr>
              <a:t> 2015 cost of care survey. Richmond, VA: Author; Sanofi-Aventis. 2016. Managed care digest series: Public payer digest, 2016. Bridgewater, NJ: Author.</a:t>
            </a:r>
          </a:p>
        </p:txBody>
      </p:sp>
    </p:spTree>
    <p:extLst>
      <p:ext uri="{BB962C8B-B14F-4D97-AF65-F5344CB8AC3E}">
        <p14:creationId xmlns:p14="http://schemas.microsoft.com/office/powerpoint/2010/main" val="185641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dirty="0"/>
              <a:t>Insurance for Long-Term Care</a:t>
            </a:r>
          </a:p>
        </p:txBody>
      </p:sp>
      <p:sp>
        <p:nvSpPr>
          <p:cNvPr id="3" name="Content Placeholder 2"/>
          <p:cNvSpPr>
            <a:spLocks noGrp="1"/>
          </p:cNvSpPr>
          <p:nvPr>
            <p:ph idx="1"/>
          </p:nvPr>
        </p:nvSpPr>
        <p:spPr>
          <a:xfrm>
            <a:off x="457200" y="1600200"/>
            <a:ext cx="8229600" cy="3342453"/>
          </a:xfrm>
        </p:spPr>
        <p:txBody>
          <a:bodyPr>
            <a:spAutoFit/>
          </a:bodyPr>
          <a:lstStyle/>
          <a:p>
            <a:r>
              <a:rPr lang="en-US" dirty="0"/>
              <a:t>Medicare does not cover most LTC services.</a:t>
            </a:r>
          </a:p>
          <a:p>
            <a:r>
              <a:rPr lang="en-US" dirty="0"/>
              <a:t>Medicaid requires spending one’s assets to poverty levels to qualify. </a:t>
            </a:r>
          </a:p>
          <a:p>
            <a:r>
              <a:rPr lang="en-US" dirty="0"/>
              <a:t>Public policy created few incentives to spur LTC insurance growth.</a:t>
            </a:r>
          </a:p>
          <a:p>
            <a:r>
              <a:rPr lang="en-US" dirty="0"/>
              <a:t>ACA did little to address the LTC dilemma.</a:t>
            </a:r>
          </a:p>
        </p:txBody>
      </p:sp>
    </p:spTree>
    <p:extLst>
      <p:ext uri="{BB962C8B-B14F-4D97-AF65-F5344CB8AC3E}">
        <p14:creationId xmlns:p14="http://schemas.microsoft.com/office/powerpoint/2010/main" val="21950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4473"/>
            <a:ext cx="2133600" cy="923330"/>
          </a:xfrm>
        </p:spPr>
        <p:txBody>
          <a:bodyPr wrap="square">
            <a:spAutoFit/>
          </a:bodyPr>
          <a:lstStyle/>
          <a:p>
            <a:r>
              <a:rPr lang="en-US" dirty="0"/>
              <a:t>Summary </a:t>
            </a:r>
            <a:r>
              <a:rPr lang="en-US" sz="1800" dirty="0"/>
              <a:t>(1 of 2)</a:t>
            </a:r>
          </a:p>
        </p:txBody>
      </p:sp>
      <p:sp>
        <p:nvSpPr>
          <p:cNvPr id="3" name="Content Placeholder 2"/>
          <p:cNvSpPr>
            <a:spLocks noGrp="1"/>
          </p:cNvSpPr>
          <p:nvPr>
            <p:ph idx="1"/>
          </p:nvPr>
        </p:nvSpPr>
        <p:spPr>
          <a:xfrm>
            <a:off x="457200" y="1600200"/>
            <a:ext cx="8229600" cy="3588675"/>
          </a:xfrm>
        </p:spPr>
        <p:txBody>
          <a:bodyPr>
            <a:spAutoFit/>
          </a:bodyPr>
          <a:lstStyle/>
          <a:p>
            <a:r>
              <a:rPr lang="en-US" dirty="0"/>
              <a:t>Need for LTC increases</a:t>
            </a:r>
          </a:p>
          <a:p>
            <a:pPr lvl="1"/>
            <a:r>
              <a:rPr lang="en-US" dirty="0"/>
              <a:t>Due to severe chronic condition, multiple illnesses, or cognitive impairment</a:t>
            </a:r>
          </a:p>
          <a:p>
            <a:r>
              <a:rPr lang="en-US" dirty="0"/>
              <a:t>LTC includes </a:t>
            </a:r>
          </a:p>
          <a:p>
            <a:pPr lvl="1"/>
            <a:r>
              <a:rPr lang="en-US" dirty="0"/>
              <a:t>Medical care, nursing, rehabilitation, social support, and mental health care</a:t>
            </a:r>
          </a:p>
          <a:p>
            <a:pPr lvl="1"/>
            <a:r>
              <a:rPr lang="en-US" dirty="0"/>
              <a:t>Housing alternatives and end-of-life care</a:t>
            </a:r>
          </a:p>
        </p:txBody>
      </p:sp>
    </p:spTree>
    <p:extLst>
      <p:ext uri="{BB962C8B-B14F-4D97-AF65-F5344CB8AC3E}">
        <p14:creationId xmlns:p14="http://schemas.microsoft.com/office/powerpoint/2010/main" val="1465170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4473"/>
            <a:ext cx="2133600" cy="923330"/>
          </a:xfrm>
        </p:spPr>
        <p:txBody>
          <a:bodyPr wrap="square">
            <a:spAutoFit/>
          </a:bodyPr>
          <a:lstStyle/>
          <a:p>
            <a:r>
              <a:rPr lang="en-US" dirty="0"/>
              <a:t>Summary </a:t>
            </a:r>
            <a:r>
              <a:rPr lang="en-US" sz="1800" dirty="0" smtClean="0"/>
              <a:t>(2 </a:t>
            </a:r>
            <a:r>
              <a:rPr lang="en-US" sz="1800" dirty="0"/>
              <a:t>of 2)</a:t>
            </a:r>
          </a:p>
        </p:txBody>
      </p:sp>
      <p:sp>
        <p:nvSpPr>
          <p:cNvPr id="3" name="Content Placeholder 2"/>
          <p:cNvSpPr>
            <a:spLocks noGrp="1"/>
          </p:cNvSpPr>
          <p:nvPr>
            <p:ph idx="1"/>
          </p:nvPr>
        </p:nvSpPr>
        <p:spPr>
          <a:xfrm>
            <a:off x="457200" y="1600200"/>
            <a:ext cx="8229600" cy="3293209"/>
          </a:xfrm>
        </p:spPr>
        <p:txBody>
          <a:bodyPr>
            <a:spAutoFit/>
          </a:bodyPr>
          <a:lstStyle/>
          <a:p>
            <a:r>
              <a:rPr lang="en-US" dirty="0"/>
              <a:t>Nursing homes require </a:t>
            </a:r>
          </a:p>
          <a:p>
            <a:pPr lvl="1"/>
            <a:r>
              <a:rPr lang="en-US" dirty="0"/>
              <a:t>SNF certification to admit Medicare patients </a:t>
            </a:r>
          </a:p>
          <a:p>
            <a:pPr lvl="1"/>
            <a:r>
              <a:rPr lang="en-US" dirty="0"/>
              <a:t>NF certification to admit Medicaid patients</a:t>
            </a:r>
          </a:p>
          <a:p>
            <a:r>
              <a:rPr lang="en-US" dirty="0"/>
              <a:t>Industry has become more competitive.</a:t>
            </a:r>
          </a:p>
          <a:p>
            <a:r>
              <a:rPr lang="en-US" dirty="0"/>
              <a:t>Medicaid and Medicare expenditures for LTC will be unsustainable in the long term.</a:t>
            </a:r>
          </a:p>
        </p:txBody>
      </p:sp>
    </p:spTree>
    <p:extLst>
      <p:ext uri="{BB962C8B-B14F-4D97-AF65-F5344CB8AC3E}">
        <p14:creationId xmlns:p14="http://schemas.microsoft.com/office/powerpoint/2010/main" val="331305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84473"/>
            <a:ext cx="3962400" cy="923330"/>
          </a:xfrm>
        </p:spPr>
        <p:txBody>
          <a:bodyPr wrap="square">
            <a:spAutoFit/>
          </a:bodyPr>
          <a:lstStyle/>
          <a:p>
            <a:r>
              <a:rPr lang="en-IN" dirty="0"/>
              <a:t>Learning Objectives </a:t>
            </a:r>
            <a:r>
              <a:rPr lang="en-IN" sz="1800" dirty="0" smtClean="0"/>
              <a:t>(2 </a:t>
            </a:r>
            <a:r>
              <a:rPr lang="en-IN" sz="1800" dirty="0"/>
              <a:t>of 2)</a:t>
            </a:r>
            <a:endParaRPr lang="en-US" sz="1800" dirty="0"/>
          </a:p>
        </p:txBody>
      </p:sp>
      <p:sp>
        <p:nvSpPr>
          <p:cNvPr id="3" name="Content Placeholder 2"/>
          <p:cNvSpPr>
            <a:spLocks noGrp="1"/>
          </p:cNvSpPr>
          <p:nvPr>
            <p:ph idx="1"/>
          </p:nvPr>
        </p:nvSpPr>
        <p:spPr>
          <a:xfrm>
            <a:off x="457200" y="1600200"/>
            <a:ext cx="8229600" cy="2850011"/>
          </a:xfrm>
        </p:spPr>
        <p:txBody>
          <a:bodyPr>
            <a:spAutoFit/>
          </a:bodyPr>
          <a:lstStyle/>
          <a:p>
            <a:r>
              <a:rPr lang="en-US" dirty="0"/>
              <a:t>LTC institutions and levels of services provided</a:t>
            </a:r>
          </a:p>
          <a:p>
            <a:r>
              <a:rPr lang="en-US" dirty="0"/>
              <a:t>Specialized LTC facilities and continuing care retirement communities</a:t>
            </a:r>
          </a:p>
          <a:p>
            <a:r>
              <a:rPr lang="en-US" dirty="0"/>
              <a:t>Institutional trends, utilization, and costs</a:t>
            </a:r>
          </a:p>
          <a:p>
            <a:r>
              <a:rPr lang="en-US" dirty="0"/>
              <a:t>Explore the aspects of private LTC </a:t>
            </a:r>
            <a:r>
              <a:rPr lang="en-US" dirty="0" smtClean="0"/>
              <a:t>insurance</a:t>
            </a:r>
            <a:endParaRPr lang="en-US" dirty="0"/>
          </a:p>
        </p:txBody>
      </p:sp>
    </p:spTree>
    <p:extLst>
      <p:ext uri="{BB962C8B-B14F-4D97-AF65-F5344CB8AC3E}">
        <p14:creationId xmlns:p14="http://schemas.microsoft.com/office/powerpoint/2010/main" val="314946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0400" y="384473"/>
            <a:ext cx="2743200" cy="923330"/>
          </a:xfrm>
        </p:spPr>
        <p:txBody>
          <a:bodyPr wrap="square">
            <a:spAutoFit/>
          </a:bodyPr>
          <a:lstStyle/>
          <a:p>
            <a:r>
              <a:rPr lang="en-US" dirty="0"/>
              <a:t>Introduction </a:t>
            </a:r>
            <a:r>
              <a:rPr lang="en-US" sz="1800" dirty="0"/>
              <a:t>(1 of 2)</a:t>
            </a:r>
          </a:p>
        </p:txBody>
      </p:sp>
      <p:sp>
        <p:nvSpPr>
          <p:cNvPr id="20483" name="Rectangle 3"/>
          <p:cNvSpPr>
            <a:spLocks noGrp="1" noChangeArrowheads="1"/>
          </p:cNvSpPr>
          <p:nvPr>
            <p:ph idx="1"/>
          </p:nvPr>
        </p:nvSpPr>
        <p:spPr>
          <a:xfrm>
            <a:off x="457200" y="1600200"/>
            <a:ext cx="8229600" cy="3367076"/>
          </a:xfrm>
        </p:spPr>
        <p:txBody>
          <a:bodyPr>
            <a:spAutoFit/>
          </a:bodyPr>
          <a:lstStyle/>
          <a:p>
            <a:r>
              <a:rPr lang="en-US" dirty="0"/>
              <a:t>Long-term care (LTC) is a complex subsystem. </a:t>
            </a:r>
          </a:p>
          <a:p>
            <a:r>
              <a:rPr lang="en-US" dirty="0"/>
              <a:t>Numerous sources of financing.</a:t>
            </a:r>
          </a:p>
          <a:p>
            <a:r>
              <a:rPr lang="en-US" dirty="0"/>
              <a:t>Community-based services.</a:t>
            </a:r>
          </a:p>
          <a:p>
            <a:pPr lvl="1"/>
            <a:r>
              <a:rPr lang="en-US" dirty="0"/>
              <a:t>More economical and preferred by older people</a:t>
            </a:r>
          </a:p>
          <a:p>
            <a:r>
              <a:rPr lang="en-US" dirty="0"/>
              <a:t>Individuals may require LTC from functional deficits arising from chronic conditions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793"/>
            <a:ext cx="8229600" cy="1754326"/>
          </a:xfrm>
        </p:spPr>
        <p:txBody>
          <a:bodyPr>
            <a:spAutoFit/>
          </a:bodyPr>
          <a:lstStyle/>
          <a:p>
            <a:r>
              <a:rPr lang="en-US" dirty="0"/>
              <a:t>Figure 10-1: People with multiple chronic conditions are more likely to have activity limitations.</a:t>
            </a:r>
          </a:p>
        </p:txBody>
      </p:sp>
      <p:pic>
        <p:nvPicPr>
          <p:cNvPr id="5" name="Picture 4" descr="The horizontal axis labeled &quot;Number of chronic conditions,&quot; ranges from 0 to 5, in increments of 1. The vertical axis labeled &quot;Percentage of people with an activity limitation,&quot; ranges from 0 percent to 70 percent, in increments of 10. 4 percent of the population have no chronic conditions, 15 percent have a chronic conditions, 28 percent have 2 chronic conditions, 42 percent have 3 chronic conditions, 52 percent have 4 chronic conditions, and 67 percent of have more than 5 chronic condi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2302828"/>
            <a:ext cx="3435928" cy="3031172"/>
          </a:xfrm>
          <a:prstGeom prst="rect">
            <a:avLst/>
          </a:prstGeom>
        </p:spPr>
      </p:pic>
      <p:sp>
        <p:nvSpPr>
          <p:cNvPr id="6" name="TextBox 5"/>
          <p:cNvSpPr txBox="1"/>
          <p:nvPr/>
        </p:nvSpPr>
        <p:spPr>
          <a:xfrm>
            <a:off x="2707547" y="5664369"/>
            <a:ext cx="3728906" cy="507831"/>
          </a:xfrm>
          <a:prstGeom prst="rect">
            <a:avLst/>
          </a:prstGeom>
          <a:noFill/>
        </p:spPr>
        <p:txBody>
          <a:bodyPr wrap="none" rtlCol="0">
            <a:spAutoFit/>
          </a:bodyPr>
          <a:lstStyle/>
          <a:p>
            <a:r>
              <a:rPr lang="en-IN" sz="900" dirty="0">
                <a:latin typeface="+mn-lt"/>
              </a:rPr>
              <a:t>Reproduced from Partnership for Solutions and Johns Hopkins University.</a:t>
            </a:r>
          </a:p>
          <a:p>
            <a:r>
              <a:rPr lang="en-IN" sz="900" dirty="0">
                <a:latin typeface="+mn-lt"/>
              </a:rPr>
              <a:t>2002. Chronic conditions: Making the case for ongoing care. Baltimore, MD:</a:t>
            </a:r>
          </a:p>
          <a:p>
            <a:r>
              <a:rPr lang="en-IN" sz="900" dirty="0">
                <a:latin typeface="+mn-lt"/>
              </a:rPr>
              <a:t>Johns Hopkins University. p. 12.</a:t>
            </a:r>
          </a:p>
        </p:txBody>
      </p:sp>
    </p:spTree>
    <p:extLst>
      <p:ext uri="{BB962C8B-B14F-4D97-AF65-F5344CB8AC3E}">
        <p14:creationId xmlns:p14="http://schemas.microsoft.com/office/powerpoint/2010/main" val="284712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76600" y="384473"/>
            <a:ext cx="2590800" cy="923330"/>
          </a:xfrm>
        </p:spPr>
        <p:txBody>
          <a:bodyPr wrap="square">
            <a:spAutoFit/>
          </a:bodyPr>
          <a:lstStyle/>
          <a:p>
            <a:r>
              <a:rPr lang="en-US" dirty="0"/>
              <a:t>Introduction </a:t>
            </a:r>
            <a:r>
              <a:rPr lang="en-US" sz="1800" dirty="0"/>
              <a:t>(2 of 2)</a:t>
            </a:r>
          </a:p>
        </p:txBody>
      </p:sp>
      <p:sp>
        <p:nvSpPr>
          <p:cNvPr id="20483" name="Rectangle 3"/>
          <p:cNvSpPr>
            <a:spLocks noGrp="1" noChangeArrowheads="1"/>
          </p:cNvSpPr>
          <p:nvPr>
            <p:ph idx="1"/>
          </p:nvPr>
        </p:nvSpPr>
        <p:spPr>
          <a:xfrm>
            <a:off x="457200" y="1600200"/>
            <a:ext cx="8229600" cy="2702278"/>
          </a:xfrm>
        </p:spPr>
        <p:txBody>
          <a:bodyPr>
            <a:spAutoFit/>
          </a:bodyPr>
          <a:lstStyle/>
          <a:p>
            <a:r>
              <a:rPr lang="en-US" dirty="0"/>
              <a:t>Cognitive impairment may lead to functional decline.</a:t>
            </a:r>
          </a:p>
          <a:p>
            <a:r>
              <a:rPr lang="en-US" dirty="0"/>
              <a:t>Two indicators assess functional limitations</a:t>
            </a:r>
          </a:p>
          <a:p>
            <a:pPr lvl="1"/>
            <a:r>
              <a:rPr lang="en-US" dirty="0"/>
              <a:t>Activities of daily living (ADLs) scale</a:t>
            </a:r>
          </a:p>
          <a:p>
            <a:pPr lvl="1"/>
            <a:r>
              <a:rPr lang="en-US" dirty="0"/>
              <a:t>Instrumental activities of daily living (IADLs</a:t>
            </a:r>
            <a:r>
              <a:rPr lang="en-US" dirty="0" smtClean="0"/>
              <a:t>)</a:t>
            </a:r>
            <a:endParaRPr lang="en-US" dirty="0"/>
          </a:p>
        </p:txBody>
      </p:sp>
    </p:spTree>
    <p:extLst>
      <p:ext uri="{BB962C8B-B14F-4D97-AF65-F5344CB8AC3E}">
        <p14:creationId xmlns:p14="http://schemas.microsoft.com/office/powerpoint/2010/main" val="103064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4473"/>
            <a:ext cx="5029200" cy="923330"/>
          </a:xfrm>
        </p:spPr>
        <p:txBody>
          <a:bodyPr wrap="square">
            <a:spAutoFit/>
          </a:bodyPr>
          <a:lstStyle/>
          <a:p>
            <a:r>
              <a:rPr lang="en-IN" dirty="0"/>
              <a:t>Nature of Long-Term Care </a:t>
            </a:r>
            <a:r>
              <a:rPr lang="en-IN" sz="1800" dirty="0"/>
              <a:t>(1 of 2)</a:t>
            </a:r>
            <a:endParaRPr lang="en-US" sz="1800" dirty="0"/>
          </a:p>
        </p:txBody>
      </p:sp>
      <p:sp>
        <p:nvSpPr>
          <p:cNvPr id="3" name="Content Placeholder 2"/>
          <p:cNvSpPr>
            <a:spLocks noGrp="1"/>
          </p:cNvSpPr>
          <p:nvPr>
            <p:ph idx="1"/>
          </p:nvPr>
        </p:nvSpPr>
        <p:spPr>
          <a:xfrm>
            <a:off x="457200" y="1600200"/>
            <a:ext cx="8229600" cy="2948499"/>
          </a:xfrm>
        </p:spPr>
        <p:txBody>
          <a:bodyPr>
            <a:spAutoFit/>
          </a:bodyPr>
          <a:lstStyle/>
          <a:p>
            <a:r>
              <a:rPr lang="en-US" dirty="0"/>
              <a:t>Variety of services</a:t>
            </a:r>
          </a:p>
          <a:p>
            <a:r>
              <a:rPr lang="en-US" dirty="0"/>
              <a:t>Individualized services</a:t>
            </a:r>
          </a:p>
          <a:p>
            <a:r>
              <a:rPr lang="en-US" dirty="0"/>
              <a:t>Well-coordinated total care</a:t>
            </a:r>
          </a:p>
          <a:p>
            <a:r>
              <a:rPr lang="en-US" dirty="0"/>
              <a:t>Maintenance of residual function</a:t>
            </a:r>
          </a:p>
          <a:p>
            <a:r>
              <a:rPr lang="en-US" dirty="0"/>
              <a:t>Extended period of care</a:t>
            </a:r>
          </a:p>
        </p:txBody>
      </p:sp>
    </p:spTree>
    <p:extLst>
      <p:ext uri="{BB962C8B-B14F-4D97-AF65-F5344CB8AC3E}">
        <p14:creationId xmlns:p14="http://schemas.microsoft.com/office/powerpoint/2010/main" val="136143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36"/>
            <a:ext cx="8229600" cy="1200329"/>
          </a:xfrm>
        </p:spPr>
        <p:txBody>
          <a:bodyPr>
            <a:spAutoFit/>
          </a:bodyPr>
          <a:lstStyle/>
          <a:p>
            <a:r>
              <a:rPr lang="en-US" dirty="0"/>
              <a:t>Figure 10-3: Key characteristics of a well-designed long-term care system.</a:t>
            </a:r>
          </a:p>
        </p:txBody>
      </p:sp>
      <p:pic>
        <p:nvPicPr>
          <p:cNvPr id="5" name="Picture 4" descr="Rational integration depends on individual needs, type and degree of impairment based on evaluation and re-evaluation, which further leads to access to appropriate LTC services and promotion of independent functioning. Text below the figure reads as follows: Key Characteristics: 1. The LTC system is rationally integrated with the rest of the health care delivery system. This rational integration facilitates easy access to services between the two components of the health care delivery system. 2. Appropriate placement of the patient within the LTC system is based on an assessment of individual needs. For example, individual needs determine whether and when institutionalization may be necessary. 3. The LTC system accommodates changes in individual needs by providing access to appropriate LTC services as determined by a re-evaluation of needs. 4. LTC services are designed to compensate for existing impairment and have the objective of promoting independence to the extent possi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661" y="1568072"/>
            <a:ext cx="4268678" cy="4375528"/>
          </a:xfrm>
          <a:prstGeom prst="rect">
            <a:avLst/>
          </a:prstGeom>
        </p:spPr>
      </p:pic>
    </p:spTree>
    <p:extLst>
      <p:ext uri="{BB962C8B-B14F-4D97-AF65-F5344CB8AC3E}">
        <p14:creationId xmlns:p14="http://schemas.microsoft.com/office/powerpoint/2010/main" val="321862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4473"/>
            <a:ext cx="5029200" cy="923330"/>
          </a:xfrm>
        </p:spPr>
        <p:txBody>
          <a:bodyPr wrap="square">
            <a:spAutoFit/>
          </a:bodyPr>
          <a:lstStyle/>
          <a:p>
            <a:r>
              <a:rPr lang="en-IN" dirty="0"/>
              <a:t>Nature of Long-Term Care </a:t>
            </a:r>
            <a:r>
              <a:rPr lang="en-IN" sz="1800" dirty="0"/>
              <a:t>(2 of 2)</a:t>
            </a:r>
            <a:endParaRPr lang="en-US" sz="1800" dirty="0"/>
          </a:p>
        </p:txBody>
      </p:sp>
      <p:sp>
        <p:nvSpPr>
          <p:cNvPr id="3" name="Content Placeholder 2"/>
          <p:cNvSpPr>
            <a:spLocks noGrp="1"/>
          </p:cNvSpPr>
          <p:nvPr>
            <p:ph idx="1"/>
          </p:nvPr>
        </p:nvSpPr>
        <p:spPr>
          <a:xfrm>
            <a:off x="457200" y="1600200"/>
            <a:ext cx="8229600" cy="3908762"/>
          </a:xfrm>
        </p:spPr>
        <p:txBody>
          <a:bodyPr>
            <a:spAutoFit/>
          </a:bodyPr>
          <a:lstStyle/>
          <a:p>
            <a:r>
              <a:rPr lang="en-US" dirty="0"/>
              <a:t>Holistic care</a:t>
            </a:r>
          </a:p>
          <a:p>
            <a:r>
              <a:rPr lang="en-US" dirty="0"/>
              <a:t>Quality of life</a:t>
            </a:r>
          </a:p>
          <a:p>
            <a:pPr lvl="1"/>
            <a:r>
              <a:rPr lang="en-US" dirty="0"/>
              <a:t>Loss of self-worth accompanies disability.</a:t>
            </a:r>
          </a:p>
          <a:p>
            <a:pPr lvl="1"/>
            <a:r>
              <a:rPr lang="en-US" dirty="0"/>
              <a:t>Patients remain in LTC settings for long periods.</a:t>
            </a:r>
          </a:p>
          <a:p>
            <a:r>
              <a:rPr lang="en-US" dirty="0"/>
              <a:t>Use of current technology</a:t>
            </a:r>
          </a:p>
          <a:p>
            <a:pPr lvl="1"/>
            <a:r>
              <a:rPr lang="en-US" dirty="0"/>
              <a:t>Personal emergency response system (PERS)</a:t>
            </a:r>
          </a:p>
          <a:p>
            <a:r>
              <a:rPr lang="en-US" dirty="0"/>
              <a:t>Use of evidence-based practices</a:t>
            </a:r>
          </a:p>
        </p:txBody>
      </p:sp>
    </p:spTree>
    <p:extLst>
      <p:ext uri="{BB962C8B-B14F-4D97-AF65-F5344CB8AC3E}">
        <p14:creationId xmlns:p14="http://schemas.microsoft.com/office/powerpoint/2010/main" val="17972973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4616</TotalTime>
  <Words>1121</Words>
  <Application>Microsoft Macintosh PowerPoint</Application>
  <PresentationFormat>On-screen Show (4:3)</PresentationFormat>
  <Paragraphs>174</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Custom Design</vt:lpstr>
      <vt:lpstr>Chapter 10</vt:lpstr>
      <vt:lpstr>Learning Objectives (1 of 2)</vt:lpstr>
      <vt:lpstr>Learning Objectives (2 of 2)</vt:lpstr>
      <vt:lpstr>Introduction (1 of 2)</vt:lpstr>
      <vt:lpstr>Figure 10-1: People with multiple chronic conditions are more likely to have activity limitations.</vt:lpstr>
      <vt:lpstr>Introduction (2 of 2)</vt:lpstr>
      <vt:lpstr>Nature of Long-Term Care (1 of 2)</vt:lpstr>
      <vt:lpstr>Figure 10-3: Key characteristics of a well-designed long-term care system.</vt:lpstr>
      <vt:lpstr>Nature of Long-Term Care (2 of 2)</vt:lpstr>
      <vt:lpstr>Long-Term Care Services (1 of 2)</vt:lpstr>
      <vt:lpstr>Long-Term Care Services (2 of 2)</vt:lpstr>
      <vt:lpstr>Figure 10-2: Medicare enrollees age 65 and older with functional limitations according to where they live, 2009.</vt:lpstr>
      <vt:lpstr>Figure 10-4: Range of services for those in need of long-term care.</vt:lpstr>
      <vt:lpstr>Users of Long-Term Care</vt:lpstr>
      <vt:lpstr>Figure 10-5: Users of long-term care by age group.</vt:lpstr>
      <vt:lpstr>Level of Care Continuum (1 of 2)</vt:lpstr>
      <vt:lpstr>Level of Care Continuum (2 of 2)</vt:lpstr>
      <vt:lpstr>Home- and Community-Based Services (1 of 4)</vt:lpstr>
      <vt:lpstr>Home- and Community-Based Services (2 of 4)</vt:lpstr>
      <vt:lpstr>Home- and Community-Based Services (3 of 4)</vt:lpstr>
      <vt:lpstr>Home- and Community-Based Services (4 of 4)</vt:lpstr>
      <vt:lpstr>Institutional Long-Term Care Continuum</vt:lpstr>
      <vt:lpstr>Specialized Care Facilities</vt:lpstr>
      <vt:lpstr>Continuing Care Retirement Communities</vt:lpstr>
      <vt:lpstr>Institutional Trends, Utilization, and Costs</vt:lpstr>
      <vt:lpstr>Table 10-1: Trends in Number of Long-Term Care Facilities, Beds/Resident Capacity, and Prices, Selected Years</vt:lpstr>
      <vt:lpstr>Insurance for Long-Term Care</vt:lpstr>
      <vt:lpstr>Summary (1 of 2)</vt:lpstr>
      <vt:lpstr>Summary (2 of 2)</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Term Care</dc:title>
  <dc:creator>Elizabeth Ann Berzas</dc:creator>
  <cp:lastModifiedBy>Rachel DiMaggio</cp:lastModifiedBy>
  <cp:revision>583</cp:revision>
  <dcterms:created xsi:type="dcterms:W3CDTF">2004-07-02T12:08:28Z</dcterms:created>
  <dcterms:modified xsi:type="dcterms:W3CDTF">2017-10-04T16:45:26Z</dcterms:modified>
</cp:coreProperties>
</file>